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0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23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7433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40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496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89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45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17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59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879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4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04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8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71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01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03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2F9A-3C9C-42FD-A580-C3D6C4D89779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3F2CEC-A743-4917-87B1-BDC4F377C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7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g map.jpg"/>
          <p:cNvPicPr>
            <a:picLocks noChangeAspect="1"/>
          </p:cNvPicPr>
          <p:nvPr/>
        </p:nvPicPr>
        <p:blipFill>
          <a:blip r:embed="rId2" cstate="print">
            <a:lum bright="57000"/>
          </a:blip>
          <a:srcRect t="23880" b="30000"/>
          <a:stretch>
            <a:fillRect/>
          </a:stretch>
        </p:blipFill>
        <p:spPr>
          <a:xfrm>
            <a:off x="0" y="0"/>
            <a:ext cx="9053847" cy="6926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51" y="1492544"/>
            <a:ext cx="7157446" cy="22627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VOTER EDUCATION FOR INFORMED AND ETHICAL VOTING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349" y="4275785"/>
            <a:ext cx="6600451" cy="150194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The case of Uganda General Elections 2016</a:t>
            </a: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eclogo2"/>
          <p:cNvPicPr/>
          <p:nvPr/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 bwMode="auto">
          <a:xfrm>
            <a:off x="3740775" y="-31456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194738" y="5721084"/>
            <a:ext cx="2949262" cy="1014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Sam </a:t>
            </a:r>
            <a:r>
              <a:rPr lang="en-US" sz="2000" b="1" dirty="0" err="1" smtClean="0">
                <a:solidFill>
                  <a:schemeClr val="tx1"/>
                </a:solidFill>
              </a:rPr>
              <a:t>Rwakoojo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Peninah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Sekabembe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589712" cy="1281112"/>
          </a:xfrm>
        </p:spPr>
        <p:txBody>
          <a:bodyPr/>
          <a:lstStyle/>
          <a:p>
            <a:pPr algn="ctr"/>
            <a:r>
              <a:rPr lang="en-US" altLang="en-US" b="1" dirty="0" smtClean="0"/>
              <a:t>Criteria For Voter Education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21209" y="1365161"/>
            <a:ext cx="7048500" cy="4959439"/>
          </a:xfrm>
        </p:spPr>
        <p:txBody>
          <a:bodyPr/>
          <a:lstStyle/>
          <a:p>
            <a:r>
              <a:rPr lang="en-US" altLang="en-US" sz="2800" dirty="0" smtClean="0"/>
              <a:t>Target Group</a:t>
            </a:r>
          </a:p>
          <a:p>
            <a:r>
              <a:rPr lang="en-US" altLang="en-US" sz="2800" dirty="0" smtClean="0"/>
              <a:t>Background Information</a:t>
            </a:r>
          </a:p>
          <a:p>
            <a:r>
              <a:rPr lang="en-US" altLang="en-US" sz="2800" dirty="0" smtClean="0"/>
              <a:t>Medium/ Channel of communication</a:t>
            </a:r>
          </a:p>
          <a:p>
            <a:r>
              <a:rPr lang="en-US" altLang="en-US" sz="2800" dirty="0" smtClean="0"/>
              <a:t>Methods of delivery</a:t>
            </a:r>
          </a:p>
          <a:p>
            <a:r>
              <a:rPr lang="en-US" altLang="en-US" sz="2800" dirty="0" smtClean="0"/>
              <a:t>Content</a:t>
            </a:r>
          </a:p>
          <a:p>
            <a:r>
              <a:rPr lang="en-US" altLang="en-US" sz="2800" dirty="0" smtClean="0"/>
              <a:t>Language</a:t>
            </a:r>
          </a:p>
          <a:p>
            <a:r>
              <a:rPr lang="en-US" altLang="en-US" sz="2800" dirty="0" smtClean="0"/>
              <a:t>Timing of information</a:t>
            </a:r>
          </a:p>
          <a:p>
            <a:r>
              <a:rPr lang="en-US" altLang="en-US" sz="2800" dirty="0" smtClean="0"/>
              <a:t>Source of Information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9353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0" y="272939"/>
            <a:ext cx="6589712" cy="946261"/>
          </a:xfrm>
        </p:spPr>
        <p:txBody>
          <a:bodyPr/>
          <a:lstStyle/>
          <a:p>
            <a:pPr algn="ctr"/>
            <a:r>
              <a:rPr lang="en-US" altLang="en-US" b="1" dirty="0" smtClean="0"/>
              <a:t>Excerpts of Voter Education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20000" cy="5029200"/>
          </a:xfrm>
        </p:spPr>
        <p:txBody>
          <a:bodyPr/>
          <a:lstStyle/>
          <a:p>
            <a:r>
              <a:rPr lang="en-US" altLang="en-US" sz="2800" dirty="0" smtClean="0"/>
              <a:t>Election Slogan; Your Vote, Your Power, Your Country</a:t>
            </a:r>
          </a:p>
          <a:p>
            <a:r>
              <a:rPr lang="en-US" altLang="en-US" sz="2800" dirty="0" smtClean="0"/>
              <a:t>Voting procedure and Modalities</a:t>
            </a:r>
          </a:p>
          <a:p>
            <a:r>
              <a:rPr lang="en-US" altLang="en-US" sz="2800" dirty="0" smtClean="0"/>
              <a:t>Voter Education Through Road Shows</a:t>
            </a:r>
          </a:p>
          <a:p>
            <a:r>
              <a:rPr lang="en-US" altLang="en-US" sz="2800" dirty="0" smtClean="0"/>
              <a:t>SMS Messages on Location of Polling Stations</a:t>
            </a:r>
          </a:p>
          <a:p>
            <a:r>
              <a:rPr lang="en-US" altLang="en-US" sz="2800" dirty="0" smtClean="0"/>
              <a:t>Poster on Voting should not divide us</a:t>
            </a:r>
          </a:p>
          <a:p>
            <a:r>
              <a:rPr lang="en-US" altLang="en-US" sz="2800" dirty="0" smtClean="0"/>
              <a:t>Poster on Not selling Votes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2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16654" y="585252"/>
            <a:ext cx="6589712" cy="895819"/>
          </a:xfrm>
        </p:spPr>
        <p:txBody>
          <a:bodyPr/>
          <a:lstStyle/>
          <a:p>
            <a:r>
              <a:rPr lang="en-US" altLang="en-US" b="1" dirty="0" smtClean="0"/>
              <a:t>Launch of Voter Education</a:t>
            </a:r>
          </a:p>
        </p:txBody>
      </p:sp>
      <p:pic>
        <p:nvPicPr>
          <p:cNvPr id="30723" name="Content Placeholder 3" descr="http://www.elections.co.ug/w-images/8638760f-745c-4197-a0e0-f60990cea45e/2/UPIMACphotos006-1024x3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315200" cy="3886200"/>
          </a:xfrm>
        </p:spPr>
      </p:pic>
    </p:spTree>
    <p:extLst>
      <p:ext uri="{BB962C8B-B14F-4D97-AF65-F5344CB8AC3E}">
        <p14:creationId xmlns="" xmlns:p14="http://schemas.microsoft.com/office/powerpoint/2010/main" val="20529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Conducting a voter education radio talk show</a:t>
            </a:r>
          </a:p>
        </p:txBody>
      </p:sp>
      <p:pic>
        <p:nvPicPr>
          <p:cNvPr id="3174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67" y="2113209"/>
            <a:ext cx="4178121" cy="3914640"/>
          </a:xfrm>
        </p:spPr>
      </p:pic>
      <p:pic>
        <p:nvPicPr>
          <p:cNvPr id="31748" name="Content Placeholder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0789" y="2113208"/>
            <a:ext cx="3833611" cy="3952740"/>
          </a:xfrm>
        </p:spPr>
      </p:pic>
    </p:spTree>
    <p:extLst>
      <p:ext uri="{BB962C8B-B14F-4D97-AF65-F5344CB8AC3E}">
        <p14:creationId xmlns="" xmlns:p14="http://schemas.microsoft.com/office/powerpoint/2010/main" val="34482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Conduct of voter education by road shows</a:t>
            </a:r>
          </a:p>
        </p:txBody>
      </p:sp>
      <p:pic>
        <p:nvPicPr>
          <p:cNvPr id="32771" name="Picture 2" descr="C:\Users\penina\Desktop\tr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05" y="2405061"/>
            <a:ext cx="4213695" cy="3300279"/>
          </a:xfrm>
        </p:spPr>
      </p:pic>
      <p:pic>
        <p:nvPicPr>
          <p:cNvPr id="32772" name="Content Placeholder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8400"/>
            <a:ext cx="4114800" cy="3266940"/>
          </a:xfrm>
        </p:spPr>
      </p:pic>
    </p:spTree>
    <p:extLst>
      <p:ext uri="{BB962C8B-B14F-4D97-AF65-F5344CB8AC3E}">
        <p14:creationId xmlns="" xmlns:p14="http://schemas.microsoft.com/office/powerpoint/2010/main" val="35337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smtClean="0"/>
              <a:t>Your Vote, Your Power, Your Country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Go and Exercise It </a:t>
            </a:r>
            <a:r>
              <a:rPr lang="en-US" altLang="en-US" dirty="0" smtClean="0"/>
              <a:t> </a:t>
            </a:r>
          </a:p>
        </p:txBody>
      </p:sp>
      <p:pic>
        <p:nvPicPr>
          <p:cNvPr id="15363" name="Picture 2" descr="C:\Users\penina\Desktop\Desk top\VET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09800"/>
            <a:ext cx="4191000" cy="4648200"/>
          </a:xfrm>
          <a:noFill/>
        </p:spPr>
      </p:pic>
    </p:spTree>
    <p:extLst>
      <p:ext uri="{BB962C8B-B14F-4D97-AF65-F5344CB8AC3E}">
        <p14:creationId xmlns="" xmlns:p14="http://schemas.microsoft.com/office/powerpoint/2010/main" val="1520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589199" cy="1280890"/>
          </a:xfrm>
        </p:spPr>
        <p:txBody>
          <a:bodyPr/>
          <a:lstStyle/>
          <a:p>
            <a:pPr algn="ctr"/>
            <a:r>
              <a:rPr lang="en-US" altLang="en-US" b="1" dirty="0" smtClean="0"/>
              <a:t>Use  your phone to locate your polling station</a:t>
            </a:r>
          </a:p>
        </p:txBody>
      </p:sp>
      <p:pic>
        <p:nvPicPr>
          <p:cNvPr id="16387" name="Picture 2" descr="C:\Users\penina\AppData\Local\Microsoft\Windows\Temporary Internet Files\Low\Content.IE5\TVUTH33O\electoral%20commissio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61890"/>
            <a:ext cx="3657600" cy="5196110"/>
          </a:xfrm>
          <a:noFill/>
        </p:spPr>
      </p:pic>
    </p:spTree>
    <p:extLst>
      <p:ext uri="{BB962C8B-B14F-4D97-AF65-F5344CB8AC3E}">
        <p14:creationId xmlns="" xmlns:p14="http://schemas.microsoft.com/office/powerpoint/2010/main" val="27242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Attend campaign rallies</a:t>
            </a:r>
          </a:p>
        </p:txBody>
      </p:sp>
      <p:pic>
        <p:nvPicPr>
          <p:cNvPr id="17411" name="Picture 3" descr="C:\Users\penina\Desktop\Desk top\vet56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1600200"/>
            <a:ext cx="6203950" cy="4876800"/>
          </a:xfrm>
          <a:noFill/>
        </p:spPr>
      </p:pic>
    </p:spTree>
    <p:extLst>
      <p:ext uri="{BB962C8B-B14F-4D97-AF65-F5344CB8AC3E}">
        <p14:creationId xmlns="" xmlns:p14="http://schemas.microsoft.com/office/powerpoint/2010/main" val="31447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smtClean="0"/>
              <a:t>Observe the voting procedure and modalities  at the polling station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pic>
        <p:nvPicPr>
          <p:cNvPr id="18435" name="Picture 2" descr="C:\Users\penina\Desktop\Desk top\VET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7162800" cy="4525963"/>
          </a:xfrm>
          <a:noFill/>
        </p:spPr>
      </p:pic>
    </p:spTree>
    <p:extLst>
      <p:ext uri="{BB962C8B-B14F-4D97-AF65-F5344CB8AC3E}">
        <p14:creationId xmlns="" xmlns:p14="http://schemas.microsoft.com/office/powerpoint/2010/main" val="40621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smtClean="0"/>
              <a:t>Your Vote is Your Power</a:t>
            </a:r>
            <a:r>
              <a:rPr lang="en-US" altLang="en-US" b="1" dirty="0" smtClean="0"/>
              <a:t>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‘’</a:t>
            </a:r>
            <a:r>
              <a:rPr lang="en-US" altLang="en-US" sz="4800" b="1" dirty="0" smtClean="0"/>
              <a:t>Do NOT Sell It’’</a:t>
            </a:r>
            <a:endParaRPr lang="en-US" altLang="en-US" b="1" dirty="0" smtClean="0"/>
          </a:p>
        </p:txBody>
      </p:sp>
      <p:pic>
        <p:nvPicPr>
          <p:cNvPr id="19459" name="Picture 2" descr="C:\Users\penina\Desktop\Desk top\VET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09490"/>
            <a:ext cx="6486525" cy="5119910"/>
          </a:xfrm>
          <a:noFill/>
        </p:spPr>
      </p:pic>
    </p:spTree>
    <p:extLst>
      <p:ext uri="{BB962C8B-B14F-4D97-AF65-F5344CB8AC3E}">
        <p14:creationId xmlns="" xmlns:p14="http://schemas.microsoft.com/office/powerpoint/2010/main" val="26100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en-US" b="1" smtClean="0"/>
              <a:t>Introduction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620000" cy="4006850"/>
          </a:xfrm>
        </p:spPr>
        <p:txBody>
          <a:bodyPr/>
          <a:lstStyle/>
          <a:p>
            <a:pPr algn="just"/>
            <a:r>
              <a:rPr lang="en-US" altLang="en-US" sz="2800" dirty="0" smtClean="0"/>
              <a:t>The Electoral Commission of Uganda is established under Article 60 of the Constitution of the Republic of Uganda 1995 (as amended) </a:t>
            </a:r>
          </a:p>
          <a:p>
            <a:pPr algn="just"/>
            <a:endParaRPr lang="en-US" altLang="en-US" sz="2800" dirty="0" smtClean="0"/>
          </a:p>
          <a:p>
            <a:pPr algn="just"/>
            <a:r>
              <a:rPr lang="en-US" altLang="en-US" sz="2800" dirty="0" smtClean="0"/>
              <a:t>Functions of the Commission are stipulated under Article 61 of the Constitution.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3368377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Determining Election Results /Outcomes</a:t>
            </a:r>
          </a:p>
        </p:txBody>
      </p:sp>
      <p:pic>
        <p:nvPicPr>
          <p:cNvPr id="20483" name="Picture 4" descr="C:\Users\penina\Desktop\Desk top\VET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057400"/>
            <a:ext cx="7467600" cy="4495800"/>
          </a:xfrm>
          <a:noFill/>
        </p:spPr>
      </p:pic>
    </p:spTree>
    <p:extLst>
      <p:ext uri="{BB962C8B-B14F-4D97-AF65-F5344CB8AC3E}">
        <p14:creationId xmlns="" xmlns:p14="http://schemas.microsoft.com/office/powerpoint/2010/main" val="10474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43844" y="304800"/>
            <a:ext cx="6589712" cy="1281112"/>
          </a:xfrm>
        </p:spPr>
        <p:txBody>
          <a:bodyPr/>
          <a:lstStyle/>
          <a:p>
            <a:pPr algn="ctr"/>
            <a:r>
              <a:rPr lang="en-US" altLang="en-US" b="1" dirty="0" smtClean="0"/>
              <a:t>Challenges Encountered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43000" y="1585912"/>
            <a:ext cx="7391400" cy="4762746"/>
          </a:xfrm>
        </p:spPr>
        <p:txBody>
          <a:bodyPr/>
          <a:lstStyle/>
          <a:p>
            <a:r>
              <a:rPr lang="en-US" altLang="en-US" sz="2400" dirty="0" smtClean="0"/>
              <a:t>Voter apathy and fatigue</a:t>
            </a:r>
          </a:p>
          <a:p>
            <a:r>
              <a:rPr lang="en-US" altLang="en-US" sz="2400" dirty="0" smtClean="0"/>
              <a:t>Low levels of literacy among the voters</a:t>
            </a:r>
          </a:p>
          <a:p>
            <a:r>
              <a:rPr lang="en-US" altLang="en-US" sz="2400" dirty="0" smtClean="0"/>
              <a:t>Multi tribal society</a:t>
            </a:r>
          </a:p>
          <a:p>
            <a:r>
              <a:rPr lang="en-US" altLang="en-US" sz="2400" dirty="0" smtClean="0"/>
              <a:t>Poverty among voters</a:t>
            </a:r>
          </a:p>
          <a:p>
            <a:r>
              <a:rPr lang="en-US" altLang="en-US" sz="2400" dirty="0" smtClean="0"/>
              <a:t>Commercialization of Politics</a:t>
            </a:r>
          </a:p>
          <a:p>
            <a:r>
              <a:rPr lang="en-US" altLang="en-US" sz="2400" dirty="0" smtClean="0"/>
              <a:t>EMBs limited mandate to conduct only voter education</a:t>
            </a:r>
          </a:p>
          <a:p>
            <a:r>
              <a:rPr lang="en-US" altLang="en-US" sz="2400" dirty="0" smtClean="0"/>
              <a:t>Inadequate funding</a:t>
            </a:r>
          </a:p>
          <a:p>
            <a:r>
              <a:rPr lang="en-US" altLang="en-US" sz="2400" dirty="0" smtClean="0"/>
              <a:t>Continuous changes in the laws.</a:t>
            </a:r>
          </a:p>
        </p:txBody>
      </p:sp>
    </p:spTree>
    <p:extLst>
      <p:ext uri="{BB962C8B-B14F-4D97-AF65-F5344CB8AC3E}">
        <p14:creationId xmlns="" xmlns:p14="http://schemas.microsoft.com/office/powerpoint/2010/main" val="36899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en-US" b="1" smtClean="0"/>
              <a:t>Conclusion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43000" y="1571223"/>
            <a:ext cx="7391400" cy="4481847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There has never been enough voter education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Focus on giving quality education to all the  voters at the right time, to have an informed electorate, in order to achieve free and fair (Ethical) electoral participation.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865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326524" y="1970468"/>
            <a:ext cx="7040451" cy="457244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en-US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 Listening To Me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God Bless You</a:t>
            </a:r>
            <a:r>
              <a:rPr lang="en-US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3" name="Picture 2" descr="eclogo2"/>
          <p:cNvPicPr/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3573349" y="141668"/>
            <a:ext cx="1752600" cy="154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39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en-US" b="1" smtClean="0"/>
              <a:t>Powers to Accredit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3778250"/>
          </a:xfrm>
        </p:spPr>
        <p:txBody>
          <a:bodyPr/>
          <a:lstStyle/>
          <a:p>
            <a:r>
              <a:rPr lang="en-US" altLang="en-US" sz="2800" dirty="0" smtClean="0"/>
              <a:t>The Electoral Commission has also got  powers to Accredit Non-partisan Individuals, Groups and Institutions  to carry out voter education on its behalf according to the Commission guidelines.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3635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800997" y="209006"/>
            <a:ext cx="6589712" cy="148698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Legal Basis For Voter Education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67600" cy="47244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Constitution of the Republic of Uganda (1995)  gives power to the people to decide on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shall govern them and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they shall be governed.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Commission is also mandated by the Constitution to formulate and implement voter educational programmes.</a:t>
            </a:r>
          </a:p>
        </p:txBody>
      </p:sp>
    </p:spTree>
    <p:extLst>
      <p:ext uri="{BB962C8B-B14F-4D97-AF65-F5344CB8AC3E}">
        <p14:creationId xmlns="" xmlns:p14="http://schemas.microsoft.com/office/powerpoint/2010/main" val="17038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47725"/>
          </a:xfrm>
        </p:spPr>
        <p:txBody>
          <a:bodyPr/>
          <a:lstStyle/>
          <a:p>
            <a:pPr algn="ctr"/>
            <a:r>
              <a:rPr lang="en-US" altLang="en-US" b="1" dirty="0" smtClean="0"/>
              <a:t>Definition of Key Concepts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1381125"/>
            <a:ext cx="8305800" cy="5410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2800" b="1" dirty="0" smtClean="0"/>
              <a:t>Voter Education</a:t>
            </a:r>
            <a:r>
              <a:rPr lang="en-US" altLang="en-US" sz="2800" dirty="0" smtClean="0"/>
              <a:t>: Building awareness for effective participation of all stakeholders in an electoral process.</a:t>
            </a:r>
          </a:p>
          <a:p>
            <a:pPr>
              <a:spcBef>
                <a:spcPts val="200"/>
              </a:spcBef>
            </a:pPr>
            <a:endParaRPr lang="en-US" altLang="en-US" sz="2800" dirty="0" smtClean="0"/>
          </a:p>
          <a:p>
            <a:pPr>
              <a:spcBef>
                <a:spcPts val="200"/>
              </a:spcBef>
            </a:pPr>
            <a:r>
              <a:rPr lang="en-US" altLang="en-US" sz="2800" b="1" dirty="0" smtClean="0"/>
              <a:t>Informed Voting</a:t>
            </a:r>
            <a:r>
              <a:rPr lang="en-US" altLang="en-US" sz="2800" dirty="0" smtClean="0"/>
              <a:t>: Deliberate effort by EMB’s to inform voters of electoral activities to enable them to make an informed choice on voting day.</a:t>
            </a:r>
          </a:p>
          <a:p>
            <a:pPr>
              <a:spcBef>
                <a:spcPts val="200"/>
              </a:spcBef>
            </a:pPr>
            <a:endParaRPr lang="en-US" altLang="en-US" sz="2800" dirty="0" smtClean="0"/>
          </a:p>
          <a:p>
            <a:pPr>
              <a:spcBef>
                <a:spcPts val="200"/>
              </a:spcBef>
            </a:pPr>
            <a:r>
              <a:rPr lang="en-US" altLang="en-US" sz="2800" b="1" dirty="0" smtClean="0"/>
              <a:t>Ethical Voting</a:t>
            </a:r>
            <a:r>
              <a:rPr lang="en-US" altLang="en-US" sz="2800" dirty="0" smtClean="0"/>
              <a:t>: Free and Fair elections that deliver acceptable results/outcomes.</a:t>
            </a:r>
          </a:p>
        </p:txBody>
      </p:sp>
    </p:spTree>
    <p:extLst>
      <p:ext uri="{BB962C8B-B14F-4D97-AF65-F5344CB8AC3E}">
        <p14:creationId xmlns="" xmlns:p14="http://schemas.microsoft.com/office/powerpoint/2010/main" val="21888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/>
            <a:r>
              <a:rPr lang="en-US" altLang="en-US" b="1" dirty="0" smtClean="0"/>
              <a:t>Definition of Key Concepts Cont.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620000" cy="37782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Electoral Participation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Participating in all election activities according to the law and guidelines.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 in an Election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All Individuals, Institutions, Groups and Organizations that have a role to play in an electoral process.</a:t>
            </a:r>
          </a:p>
        </p:txBody>
      </p:sp>
    </p:spTree>
    <p:extLst>
      <p:ext uri="{BB962C8B-B14F-4D97-AF65-F5344CB8AC3E}">
        <p14:creationId xmlns="" xmlns:p14="http://schemas.microsoft.com/office/powerpoint/2010/main" val="3684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Understanding Ethical Voting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876800"/>
          </a:xfrm>
        </p:spPr>
        <p:txBody>
          <a:bodyPr/>
          <a:lstStyle/>
          <a:p>
            <a:r>
              <a:rPr lang="en-US" altLang="en-US" sz="2800" dirty="0" smtClean="0"/>
              <a:t>Informed Voters +Ethical Voting= Acceptable Results/Outcomes </a:t>
            </a:r>
            <a:r>
              <a:rPr lang="en-US" altLang="en-US" sz="2800" b="1" dirty="0" smtClean="0"/>
              <a:t>(A)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Informed Voters + Ethical Voting = Quality Participation </a:t>
            </a:r>
            <a:r>
              <a:rPr lang="en-US" altLang="en-US" sz="2800" b="1" dirty="0" smtClean="0"/>
              <a:t>(B)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Quality Participation + Acceptable Outcomes= Free and Fair Elections </a:t>
            </a:r>
            <a:r>
              <a:rPr lang="en-US" altLang="en-US" sz="2800" b="1" dirty="0" smtClean="0"/>
              <a:t>(C)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939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9544" y="304800"/>
            <a:ext cx="6589712" cy="12811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Theoretical Views on Ethical Voting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772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en-GB" altLang="en-US" sz="3200" b="1" i="1" dirty="0" smtClean="0"/>
              <a:t>The </a:t>
            </a:r>
            <a:r>
              <a:rPr lang="en-GB" altLang="en-US" sz="3200" b="1" i="1" dirty="0"/>
              <a:t>Folk Theory </a:t>
            </a:r>
            <a:r>
              <a:rPr lang="en-GB" altLang="en-US" sz="3200" b="1" i="1" dirty="0" smtClean="0"/>
              <a:t>on </a:t>
            </a:r>
            <a:r>
              <a:rPr lang="en-GB" altLang="en-US" sz="3200" b="1" i="1" dirty="0"/>
              <a:t>Voting </a:t>
            </a:r>
            <a:r>
              <a:rPr lang="en-GB" altLang="en-US" sz="3200" b="1" i="1" dirty="0" smtClean="0"/>
              <a:t>Ethics:</a:t>
            </a:r>
            <a:r>
              <a:rPr lang="en-GB" altLang="en-US" sz="1900" b="1" i="1" dirty="0" smtClean="0"/>
              <a:t>(Jason Brennan)</a:t>
            </a:r>
            <a:endParaRPr lang="en-GB" altLang="en-US" sz="1900" b="1" i="1" dirty="0"/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2800" dirty="0" smtClean="0"/>
              <a:t>1)  Each citizen has a civic duty to vote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2800" dirty="0" smtClean="0"/>
              <a:t>2)  Any good faith vote is morally acceptable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2800" dirty="0" smtClean="0"/>
              <a:t>3)  It is wrong to buy or sell one’s vote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sz="2800" b="1" dirty="0" smtClean="0"/>
              <a:t> </a:t>
            </a:r>
            <a:endParaRPr lang="en-GB" altLang="en-US" sz="28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36535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19212" y="228600"/>
            <a:ext cx="7115175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smtClean="0"/>
              <a:t>Ethical Voting: Case of Uganda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/>
              <a:t>Electoral system for Uganda; </a:t>
            </a:r>
            <a:r>
              <a:rPr lang="en-US" altLang="en-US" sz="2800" b="1" dirty="0" smtClean="0"/>
              <a:t>F</a:t>
            </a:r>
            <a:r>
              <a:rPr lang="en-US" altLang="en-US" sz="2800" dirty="0" smtClean="0"/>
              <a:t>irst </a:t>
            </a:r>
            <a:r>
              <a:rPr lang="en-US" altLang="en-US" sz="2800" b="1" dirty="0" smtClean="0"/>
              <a:t>P</a:t>
            </a:r>
            <a:r>
              <a:rPr lang="en-US" altLang="en-US" sz="2800" dirty="0" smtClean="0"/>
              <a:t>ast </a:t>
            </a:r>
            <a:r>
              <a:rPr lang="en-US" altLang="en-US" sz="2800" b="1" dirty="0" smtClean="0"/>
              <a:t>T</a:t>
            </a:r>
            <a:r>
              <a:rPr lang="en-US" altLang="en-US" sz="2800" dirty="0" smtClean="0"/>
              <a:t>he </a:t>
            </a:r>
            <a:r>
              <a:rPr lang="en-US" altLang="en-US" sz="2800" b="1" dirty="0" smtClean="0"/>
              <a:t>P</a:t>
            </a:r>
            <a:r>
              <a:rPr lang="en-US" altLang="en-US" sz="2800" dirty="0" smtClean="0"/>
              <a:t>ost , FPTP; ( 50+1% ), Simple Majority (MPs)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Equal weight for every vote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Leveling the playing field for all Parties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Commercialization of Elections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Voting being voluntary.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305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555</TotalTime>
  <Words>574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Wisp</vt:lpstr>
      <vt:lpstr>VOTER EDUCATION FOR INFORMED AND ETHICAL VOTING</vt:lpstr>
      <vt:lpstr>Introduction</vt:lpstr>
      <vt:lpstr>Powers to Accredit</vt:lpstr>
      <vt:lpstr>Legal Basis For Voter Education</vt:lpstr>
      <vt:lpstr>Definition of Key Concepts</vt:lpstr>
      <vt:lpstr>Definition of Key Concepts Cont.</vt:lpstr>
      <vt:lpstr>Understanding Ethical Voting</vt:lpstr>
      <vt:lpstr>Theoretical Views on Ethical Voting</vt:lpstr>
      <vt:lpstr>Ethical Voting: Case of Uganda</vt:lpstr>
      <vt:lpstr>Criteria For Voter Education</vt:lpstr>
      <vt:lpstr>Excerpts of Voter Education</vt:lpstr>
      <vt:lpstr>Launch of Voter Education</vt:lpstr>
      <vt:lpstr>Conducting a voter education radio talk show</vt:lpstr>
      <vt:lpstr>Conduct of voter education by road shows</vt:lpstr>
      <vt:lpstr>Your Vote, Your Power, Your Country  Go and Exercise It  </vt:lpstr>
      <vt:lpstr>Use  your phone to locate your polling station</vt:lpstr>
      <vt:lpstr>Attend campaign rallies</vt:lpstr>
      <vt:lpstr>Observe the voting procedure and modalities  at the polling station </vt:lpstr>
      <vt:lpstr>Your Vote is Your Power,  ‘’Do NOT Sell It’’</vt:lpstr>
      <vt:lpstr>Determining Election Results /Outcomes</vt:lpstr>
      <vt:lpstr>Challenges Encountered</vt:lpstr>
      <vt:lpstr>Conclusion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EDUCATION FOR INFORMED AND ETHICAL VOTING</dc:title>
  <dc:creator>Cathy</dc:creator>
  <cp:lastModifiedBy>shubham</cp:lastModifiedBy>
  <cp:revision>41</cp:revision>
  <dcterms:modified xsi:type="dcterms:W3CDTF">2016-10-19T17:04:08Z</dcterms:modified>
</cp:coreProperties>
</file>