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73" r:id="rId3"/>
    <p:sldId id="259" r:id="rId4"/>
    <p:sldId id="260" r:id="rId5"/>
    <p:sldId id="262" r:id="rId6"/>
    <p:sldId id="265" r:id="rId7"/>
    <p:sldId id="276" r:id="rId8"/>
    <p:sldId id="280" r:id="rId9"/>
    <p:sldId id="278" r:id="rId10"/>
    <p:sldId id="266" r:id="rId11"/>
    <p:sldId id="267" r:id="rId12"/>
    <p:sldId id="268" r:id="rId13"/>
    <p:sldId id="269" r:id="rId14"/>
    <p:sldId id="270" r:id="rId15"/>
    <p:sldId id="271" r:id="rId16"/>
    <p:sldId id="274"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1" d="100"/>
          <a:sy n="61" d="100"/>
        </p:scale>
        <p:origin x="-112" y="-5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435484C8-D011-4E40-9DC7-5A71C7C02AEB}" type="datetimeFigureOut">
              <a:rPr lang="en-US" smtClean="0"/>
              <a:t>02/10/16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4EFC57-2EEF-BA44-9EEA-241836757838}" type="slidenum">
              <a:rPr lang="en-US" smtClean="0"/>
              <a:t>‹#›</a:t>
            </a:fld>
            <a:endParaRPr lang="en-US"/>
          </a:p>
        </p:txBody>
      </p:sp>
    </p:spTree>
    <p:extLst>
      <p:ext uri="{BB962C8B-B14F-4D97-AF65-F5344CB8AC3E}">
        <p14:creationId xmlns:p14="http://schemas.microsoft.com/office/powerpoint/2010/main" val="3287905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435484C8-D011-4E40-9DC7-5A71C7C02AEB}" type="datetimeFigureOut">
              <a:rPr lang="en-US" smtClean="0"/>
              <a:t>02/10/16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4EFC57-2EEF-BA44-9EEA-241836757838}" type="slidenum">
              <a:rPr lang="en-US" smtClean="0"/>
              <a:t>‹#›</a:t>
            </a:fld>
            <a:endParaRPr lang="en-US"/>
          </a:p>
        </p:txBody>
      </p:sp>
    </p:spTree>
    <p:extLst>
      <p:ext uri="{BB962C8B-B14F-4D97-AF65-F5344CB8AC3E}">
        <p14:creationId xmlns:p14="http://schemas.microsoft.com/office/powerpoint/2010/main" val="3212816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435484C8-D011-4E40-9DC7-5A71C7C02AEB}" type="datetimeFigureOut">
              <a:rPr lang="en-US" smtClean="0"/>
              <a:t>02/10/16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4EFC57-2EEF-BA44-9EEA-241836757838}" type="slidenum">
              <a:rPr lang="en-US" smtClean="0"/>
              <a:t>‹#›</a:t>
            </a:fld>
            <a:endParaRPr lang="en-US"/>
          </a:p>
        </p:txBody>
      </p:sp>
    </p:spTree>
    <p:extLst>
      <p:ext uri="{BB962C8B-B14F-4D97-AF65-F5344CB8AC3E}">
        <p14:creationId xmlns:p14="http://schemas.microsoft.com/office/powerpoint/2010/main" val="653718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435484C8-D011-4E40-9DC7-5A71C7C02AEB}" type="datetimeFigureOut">
              <a:rPr lang="en-US" smtClean="0"/>
              <a:t>02/10/16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4EFC57-2EEF-BA44-9EEA-241836757838}" type="slidenum">
              <a:rPr lang="en-US" smtClean="0"/>
              <a:t>‹#›</a:t>
            </a:fld>
            <a:endParaRPr lang="en-US"/>
          </a:p>
        </p:txBody>
      </p:sp>
    </p:spTree>
    <p:extLst>
      <p:ext uri="{BB962C8B-B14F-4D97-AF65-F5344CB8AC3E}">
        <p14:creationId xmlns:p14="http://schemas.microsoft.com/office/powerpoint/2010/main" val="3658647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435484C8-D011-4E40-9DC7-5A71C7C02AEB}" type="datetimeFigureOut">
              <a:rPr lang="en-US" smtClean="0"/>
              <a:t>02/10/16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4EFC57-2EEF-BA44-9EEA-241836757838}" type="slidenum">
              <a:rPr lang="en-US" smtClean="0"/>
              <a:t>‹#›</a:t>
            </a:fld>
            <a:endParaRPr lang="en-US"/>
          </a:p>
        </p:txBody>
      </p:sp>
    </p:spTree>
    <p:extLst>
      <p:ext uri="{BB962C8B-B14F-4D97-AF65-F5344CB8AC3E}">
        <p14:creationId xmlns:p14="http://schemas.microsoft.com/office/powerpoint/2010/main" val="1619276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435484C8-D011-4E40-9DC7-5A71C7C02AEB}" type="datetimeFigureOut">
              <a:rPr lang="en-US" smtClean="0"/>
              <a:t>02/10/16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4EFC57-2EEF-BA44-9EEA-241836757838}" type="slidenum">
              <a:rPr lang="en-US" smtClean="0"/>
              <a:t>‹#›</a:t>
            </a:fld>
            <a:endParaRPr lang="en-US"/>
          </a:p>
        </p:txBody>
      </p:sp>
    </p:spTree>
    <p:extLst>
      <p:ext uri="{BB962C8B-B14F-4D97-AF65-F5344CB8AC3E}">
        <p14:creationId xmlns:p14="http://schemas.microsoft.com/office/powerpoint/2010/main" val="2405183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435484C8-D011-4E40-9DC7-5A71C7C02AEB}" type="datetimeFigureOut">
              <a:rPr lang="en-US" smtClean="0"/>
              <a:t>02/10/16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4EFC57-2EEF-BA44-9EEA-241836757838}" type="slidenum">
              <a:rPr lang="en-US" smtClean="0"/>
              <a:t>‹#›</a:t>
            </a:fld>
            <a:endParaRPr lang="en-US"/>
          </a:p>
        </p:txBody>
      </p:sp>
    </p:spTree>
    <p:extLst>
      <p:ext uri="{BB962C8B-B14F-4D97-AF65-F5344CB8AC3E}">
        <p14:creationId xmlns:p14="http://schemas.microsoft.com/office/powerpoint/2010/main" val="2796315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435484C8-D011-4E40-9DC7-5A71C7C02AEB}" type="datetimeFigureOut">
              <a:rPr lang="en-US" smtClean="0"/>
              <a:t>02/10/16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4EFC57-2EEF-BA44-9EEA-241836757838}" type="slidenum">
              <a:rPr lang="en-US" smtClean="0"/>
              <a:t>‹#›</a:t>
            </a:fld>
            <a:endParaRPr lang="en-US"/>
          </a:p>
        </p:txBody>
      </p:sp>
    </p:spTree>
    <p:extLst>
      <p:ext uri="{BB962C8B-B14F-4D97-AF65-F5344CB8AC3E}">
        <p14:creationId xmlns:p14="http://schemas.microsoft.com/office/powerpoint/2010/main" val="34398895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5484C8-D011-4E40-9DC7-5A71C7C02AEB}" type="datetimeFigureOut">
              <a:rPr lang="en-US" smtClean="0"/>
              <a:t>02/10/16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4EFC57-2EEF-BA44-9EEA-241836757838}" type="slidenum">
              <a:rPr lang="en-US" smtClean="0"/>
              <a:t>‹#›</a:t>
            </a:fld>
            <a:endParaRPr lang="en-US"/>
          </a:p>
        </p:txBody>
      </p:sp>
    </p:spTree>
    <p:extLst>
      <p:ext uri="{BB962C8B-B14F-4D97-AF65-F5344CB8AC3E}">
        <p14:creationId xmlns:p14="http://schemas.microsoft.com/office/powerpoint/2010/main" val="406225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435484C8-D011-4E40-9DC7-5A71C7C02AEB}" type="datetimeFigureOut">
              <a:rPr lang="en-US" smtClean="0"/>
              <a:t>02/10/16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4EFC57-2EEF-BA44-9EEA-241836757838}" type="slidenum">
              <a:rPr lang="en-US" smtClean="0"/>
              <a:t>‹#›</a:t>
            </a:fld>
            <a:endParaRPr lang="en-US"/>
          </a:p>
        </p:txBody>
      </p:sp>
    </p:spTree>
    <p:extLst>
      <p:ext uri="{BB962C8B-B14F-4D97-AF65-F5344CB8AC3E}">
        <p14:creationId xmlns:p14="http://schemas.microsoft.com/office/powerpoint/2010/main" val="4063008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435484C8-D011-4E40-9DC7-5A71C7C02AEB}" type="datetimeFigureOut">
              <a:rPr lang="en-US" smtClean="0"/>
              <a:t>02/10/16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4EFC57-2EEF-BA44-9EEA-241836757838}" type="slidenum">
              <a:rPr lang="en-US" smtClean="0"/>
              <a:t>‹#›</a:t>
            </a:fld>
            <a:endParaRPr lang="en-US"/>
          </a:p>
        </p:txBody>
      </p:sp>
    </p:spTree>
    <p:extLst>
      <p:ext uri="{BB962C8B-B14F-4D97-AF65-F5344CB8AC3E}">
        <p14:creationId xmlns:p14="http://schemas.microsoft.com/office/powerpoint/2010/main" val="213494062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5484C8-D011-4E40-9DC7-5A71C7C02AEB}" type="datetimeFigureOut">
              <a:rPr lang="en-US" smtClean="0"/>
              <a:t>02/10/16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4EFC57-2EEF-BA44-9EEA-241836757838}" type="slidenum">
              <a:rPr lang="en-US" smtClean="0"/>
              <a:t>‹#›</a:t>
            </a:fld>
            <a:endParaRPr lang="en-US"/>
          </a:p>
        </p:txBody>
      </p:sp>
    </p:spTree>
    <p:extLst>
      <p:ext uri="{BB962C8B-B14F-4D97-AF65-F5344CB8AC3E}">
        <p14:creationId xmlns:p14="http://schemas.microsoft.com/office/powerpoint/2010/main" val="3841744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657413"/>
            <a:ext cx="7772400" cy="2046568"/>
          </a:xfrm>
        </p:spPr>
        <p:txBody>
          <a:bodyPr>
            <a:noAutofit/>
          </a:bodyPr>
          <a:lstStyle/>
          <a:p>
            <a:r>
              <a:rPr lang="en-GB" sz="3000" b="1" dirty="0">
                <a:solidFill>
                  <a:schemeClr val="bg1"/>
                </a:solidFill>
                <a:cs typeface="Times New Roman"/>
              </a:rPr>
              <a:t>International Conference:</a:t>
            </a:r>
            <a:r>
              <a:rPr lang="en-GB" sz="3000" dirty="0">
                <a:solidFill>
                  <a:schemeClr val="bg1"/>
                </a:solidFill>
                <a:cs typeface="Times New Roman"/>
              </a:rPr>
              <a:t/>
            </a:r>
            <a:br>
              <a:rPr lang="en-GB" sz="3000" dirty="0">
                <a:solidFill>
                  <a:schemeClr val="bg1"/>
                </a:solidFill>
                <a:cs typeface="Times New Roman"/>
              </a:rPr>
            </a:br>
            <a:r>
              <a:rPr lang="en-GB" sz="3000" b="1" dirty="0">
                <a:solidFill>
                  <a:schemeClr val="bg1"/>
                </a:solidFill>
                <a:cs typeface="Times New Roman"/>
              </a:rPr>
              <a:t>Voter Education for Inclusive, Informed &amp; Ethical Participation</a:t>
            </a:r>
            <a:r>
              <a:rPr lang="en-GB" sz="3000" dirty="0">
                <a:solidFill>
                  <a:schemeClr val="bg1"/>
                </a:solidFill>
                <a:cs typeface="Times New Roman"/>
              </a:rPr>
              <a:t/>
            </a:r>
            <a:br>
              <a:rPr lang="en-GB" sz="3000" dirty="0">
                <a:solidFill>
                  <a:schemeClr val="bg1"/>
                </a:solidFill>
                <a:cs typeface="Times New Roman"/>
              </a:rPr>
            </a:br>
            <a:r>
              <a:rPr lang="en-GB" sz="3000" dirty="0">
                <a:solidFill>
                  <a:schemeClr val="bg1"/>
                </a:solidFill>
                <a:cs typeface="Times New Roman"/>
              </a:rPr>
              <a:t>Election Commission of India, 19-21 October 2016, New Delhi India</a:t>
            </a:r>
          </a:p>
        </p:txBody>
      </p:sp>
      <p:sp>
        <p:nvSpPr>
          <p:cNvPr id="3" name="Subtitle 2"/>
          <p:cNvSpPr>
            <a:spLocks noGrp="1"/>
          </p:cNvSpPr>
          <p:nvPr>
            <p:ph type="subTitle" idx="1"/>
          </p:nvPr>
        </p:nvSpPr>
        <p:spPr>
          <a:xfrm>
            <a:off x="1371600" y="3467843"/>
            <a:ext cx="6400800" cy="1752600"/>
          </a:xfrm>
        </p:spPr>
        <p:txBody>
          <a:bodyPr>
            <a:noAutofit/>
          </a:bodyPr>
          <a:lstStyle/>
          <a:p>
            <a:r>
              <a:rPr lang="en-GB" sz="2400" b="1" dirty="0">
                <a:solidFill>
                  <a:srgbClr val="FFFFFF"/>
                </a:solidFill>
                <a:latin typeface="+mj-lt"/>
                <a:cs typeface="Times New Roman"/>
              </a:rPr>
              <a:t>Embedding electoral democracy in an illiterate society: the case of India’s first elections and its relevance in current times</a:t>
            </a:r>
            <a:endParaRPr lang="en-GB" sz="2400" dirty="0">
              <a:solidFill>
                <a:srgbClr val="FFFFFF"/>
              </a:solidFill>
              <a:latin typeface="+mj-lt"/>
              <a:cs typeface="Times New Roman"/>
            </a:endParaRPr>
          </a:p>
          <a:p>
            <a:r>
              <a:rPr lang="en-GB" sz="2400" b="1" dirty="0">
                <a:solidFill>
                  <a:srgbClr val="FFFFFF"/>
                </a:solidFill>
                <a:latin typeface="+mj-lt"/>
                <a:cs typeface="Times New Roman"/>
              </a:rPr>
              <a:t> </a:t>
            </a:r>
            <a:endParaRPr lang="en-GB" sz="2400" dirty="0">
              <a:solidFill>
                <a:srgbClr val="FFFFFF"/>
              </a:solidFill>
              <a:latin typeface="+mj-lt"/>
              <a:cs typeface="Times New Roman"/>
            </a:endParaRPr>
          </a:p>
          <a:p>
            <a:r>
              <a:rPr lang="en-GB" sz="2400" dirty="0" smtClean="0">
                <a:solidFill>
                  <a:srgbClr val="FFFFFF"/>
                </a:solidFill>
                <a:latin typeface="+mj-lt"/>
                <a:cs typeface="Times New Roman"/>
              </a:rPr>
              <a:t>Dr Ornit Shani</a:t>
            </a:r>
          </a:p>
          <a:p>
            <a:r>
              <a:rPr lang="en-GB" sz="2400" dirty="0" smtClean="0">
                <a:solidFill>
                  <a:srgbClr val="FFFFFF"/>
                </a:solidFill>
                <a:latin typeface="+mj-lt"/>
                <a:cs typeface="Times New Roman"/>
              </a:rPr>
              <a:t>Department of Asian Studies</a:t>
            </a:r>
          </a:p>
          <a:p>
            <a:r>
              <a:rPr lang="en-GB" sz="2400" dirty="0" smtClean="0">
                <a:solidFill>
                  <a:srgbClr val="FFFFFF"/>
                </a:solidFill>
                <a:latin typeface="+mj-lt"/>
                <a:cs typeface="Times New Roman"/>
              </a:rPr>
              <a:t>University of Haifa</a:t>
            </a:r>
            <a:endParaRPr lang="en-GB" sz="2400" dirty="0">
              <a:solidFill>
                <a:srgbClr val="FFFFFF"/>
              </a:solidFill>
              <a:latin typeface="+mj-lt"/>
              <a:cs typeface="Times New Roman"/>
            </a:endParaRPr>
          </a:p>
          <a:p>
            <a:endParaRPr lang="en-US" sz="2400" dirty="0">
              <a:solidFill>
                <a:srgbClr val="FFFFFF"/>
              </a:solidFill>
              <a:latin typeface="Times New Roman"/>
              <a:cs typeface="Times New Roman"/>
            </a:endParaRPr>
          </a:p>
        </p:txBody>
      </p:sp>
    </p:spTree>
    <p:extLst>
      <p:ext uri="{BB962C8B-B14F-4D97-AF65-F5344CB8AC3E}">
        <p14:creationId xmlns:p14="http://schemas.microsoft.com/office/powerpoint/2010/main" val="135268185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9-29 at 07.58.2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941" y="-443549"/>
            <a:ext cx="9741647" cy="7958954"/>
          </a:xfrm>
          <a:prstGeom prst="rect">
            <a:avLst/>
          </a:prstGeom>
        </p:spPr>
      </p:pic>
      <p:sp>
        <p:nvSpPr>
          <p:cNvPr id="2" name="Title 1"/>
          <p:cNvSpPr>
            <a:spLocks noGrp="1"/>
          </p:cNvSpPr>
          <p:nvPr>
            <p:ph type="title"/>
          </p:nvPr>
        </p:nvSpPr>
        <p:spPr>
          <a:xfrm>
            <a:off x="914400" y="4777626"/>
            <a:ext cx="8229600" cy="1065804"/>
          </a:xfrm>
        </p:spPr>
        <p:txBody>
          <a:bodyPr>
            <a:noAutofit/>
          </a:bodyPr>
          <a:lstStyle/>
          <a:p>
            <a:pPr algn="l"/>
            <a:r>
              <a:rPr lang="en-GB" sz="1800" dirty="0" smtClean="0">
                <a:solidFill>
                  <a:srgbClr val="FFFFFF"/>
                </a:solidFill>
                <a:cs typeface="Times New Roman"/>
              </a:rPr>
              <a:t>‘The </a:t>
            </a:r>
            <a:r>
              <a:rPr lang="en-GB" sz="1800" dirty="0">
                <a:solidFill>
                  <a:srgbClr val="FFFFFF"/>
                </a:solidFill>
                <a:cs typeface="Times New Roman"/>
              </a:rPr>
              <a:t>day of voting dawns, the day of </a:t>
            </a:r>
            <a:r>
              <a:rPr lang="en-GB" sz="1800" dirty="0" smtClean="0">
                <a:solidFill>
                  <a:srgbClr val="FFFFFF"/>
                </a:solidFill>
                <a:cs typeface="Times New Roman"/>
              </a:rPr>
              <a:t>decision. By </a:t>
            </a:r>
            <a:r>
              <a:rPr lang="en-GB" sz="1800" dirty="0">
                <a:solidFill>
                  <a:srgbClr val="FFFFFF"/>
                </a:solidFill>
                <a:cs typeface="Times New Roman"/>
              </a:rPr>
              <a:t>all means look your best, for today you have to be at your </a:t>
            </a:r>
            <a:r>
              <a:rPr lang="en-GB" sz="1800" dirty="0" smtClean="0">
                <a:solidFill>
                  <a:srgbClr val="FFFFFF"/>
                </a:solidFill>
                <a:cs typeface="Times New Roman"/>
              </a:rPr>
              <a:t>best’</a:t>
            </a:r>
            <a:br>
              <a:rPr lang="en-GB" sz="1800" dirty="0" smtClean="0">
                <a:solidFill>
                  <a:srgbClr val="FFFFFF"/>
                </a:solidFill>
                <a:cs typeface="Times New Roman"/>
              </a:rPr>
            </a:br>
            <a:r>
              <a:rPr lang="en-GB" sz="1600" dirty="0" smtClean="0">
                <a:solidFill>
                  <a:srgbClr val="FFFFFF"/>
                </a:solidFill>
                <a:cs typeface="Times New Roman"/>
              </a:rPr>
              <a:t>(</a:t>
            </a:r>
            <a:r>
              <a:rPr lang="en-GB" sz="1600" i="1" dirty="0" smtClean="0">
                <a:solidFill>
                  <a:srgbClr val="FFFFFF"/>
                </a:solidFill>
                <a:cs typeface="Times New Roman"/>
              </a:rPr>
              <a:t>Democracy in Action</a:t>
            </a:r>
            <a:r>
              <a:rPr lang="en-GB" sz="1600" dirty="0" smtClean="0">
                <a:solidFill>
                  <a:srgbClr val="FFFFFF"/>
                </a:solidFill>
                <a:cs typeface="Times New Roman"/>
              </a:rPr>
              <a:t>, Film Division of India, 1950) </a:t>
            </a:r>
            <a:endParaRPr lang="en-US" sz="1600" dirty="0">
              <a:solidFill>
                <a:srgbClr val="FFFFFF"/>
              </a:solidFill>
              <a:cs typeface="Times New Roman"/>
            </a:endParaRPr>
          </a:p>
        </p:txBody>
      </p:sp>
    </p:spTree>
    <p:extLst>
      <p:ext uri="{BB962C8B-B14F-4D97-AF65-F5344CB8AC3E}">
        <p14:creationId xmlns:p14="http://schemas.microsoft.com/office/powerpoint/2010/main" val="199997034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9-29 at 07.59.4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940" y="-1181046"/>
            <a:ext cx="9412940" cy="8852831"/>
          </a:xfrm>
          <a:prstGeom prst="rect">
            <a:avLst/>
          </a:prstGeom>
        </p:spPr>
      </p:pic>
    </p:spTree>
    <p:extLst>
      <p:ext uri="{BB962C8B-B14F-4D97-AF65-F5344CB8AC3E}">
        <p14:creationId xmlns:p14="http://schemas.microsoft.com/office/powerpoint/2010/main" val="416460403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9-29 at 08.00.1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88" y="-1034436"/>
            <a:ext cx="9248588" cy="8980285"/>
          </a:xfrm>
          <a:prstGeom prst="rect">
            <a:avLst/>
          </a:prstGeom>
        </p:spPr>
      </p:pic>
    </p:spTree>
    <p:extLst>
      <p:ext uri="{BB962C8B-B14F-4D97-AF65-F5344CB8AC3E}">
        <p14:creationId xmlns:p14="http://schemas.microsoft.com/office/powerpoint/2010/main" val="168665509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9-29 at 08.01.1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824" y="-876195"/>
            <a:ext cx="9711765" cy="7734195"/>
          </a:xfrm>
          <a:prstGeom prst="rect">
            <a:avLst/>
          </a:prstGeom>
        </p:spPr>
      </p:pic>
    </p:spTree>
    <p:extLst>
      <p:ext uri="{BB962C8B-B14F-4D97-AF65-F5344CB8AC3E}">
        <p14:creationId xmlns:p14="http://schemas.microsoft.com/office/powerpoint/2010/main" val="214717172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9-29 at 08.01.3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9260"/>
            <a:ext cx="9143999" cy="7781257"/>
          </a:xfrm>
          <a:prstGeom prst="rect">
            <a:avLst/>
          </a:prstGeom>
        </p:spPr>
      </p:pic>
    </p:spTree>
    <p:extLst>
      <p:ext uri="{BB962C8B-B14F-4D97-AF65-F5344CB8AC3E}">
        <p14:creationId xmlns:p14="http://schemas.microsoft.com/office/powerpoint/2010/main" val="402363354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9-29 at 08.02.1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34346"/>
            <a:ext cx="9278471" cy="8544935"/>
          </a:xfrm>
          <a:prstGeom prst="rect">
            <a:avLst/>
          </a:prstGeom>
        </p:spPr>
      </p:pic>
    </p:spTree>
    <p:extLst>
      <p:ext uri="{BB962C8B-B14F-4D97-AF65-F5344CB8AC3E}">
        <p14:creationId xmlns:p14="http://schemas.microsoft.com/office/powerpoint/2010/main" val="167200494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Implications for voter education for inclusive, informed &amp; ethical participation</a:t>
            </a:r>
            <a:endParaRPr lang="en-US" sz="3600" b="1" dirty="0"/>
          </a:p>
        </p:txBody>
      </p:sp>
      <p:sp>
        <p:nvSpPr>
          <p:cNvPr id="3" name="Content Placeholder 2"/>
          <p:cNvSpPr>
            <a:spLocks noGrp="1"/>
          </p:cNvSpPr>
          <p:nvPr>
            <p:ph idx="1"/>
          </p:nvPr>
        </p:nvSpPr>
        <p:spPr/>
        <p:txBody>
          <a:bodyPr>
            <a:normAutofit lnSpcReduction="10000"/>
          </a:bodyPr>
          <a:lstStyle/>
          <a:p>
            <a:pPr marL="514350" indent="-514350">
              <a:buFont typeface="+mj-lt"/>
              <a:buAutoNum type="arabicPeriod"/>
            </a:pPr>
            <a:r>
              <a:rPr lang="en-US" dirty="0" smtClean="0"/>
              <a:t>Breeding trust among the electorate and administrators was a precondition for voter education.</a:t>
            </a:r>
          </a:p>
          <a:p>
            <a:pPr marL="514350" indent="-514350">
              <a:buFont typeface="+mj-lt"/>
              <a:buAutoNum type="arabicPeriod"/>
            </a:pPr>
            <a:r>
              <a:rPr lang="en-US" dirty="0" smtClean="0"/>
              <a:t>Tutoring into electoral literacy entailed a two-way learning process.</a:t>
            </a:r>
          </a:p>
          <a:p>
            <a:pPr marL="514350" indent="-514350">
              <a:buFont typeface="+mj-lt"/>
              <a:buAutoNum type="arabicPeriod"/>
            </a:pPr>
            <a:r>
              <a:rPr lang="en-US" dirty="0" smtClean="0"/>
              <a:t>Electoral literacy had to be imparted to both voters and administrators at all levels.</a:t>
            </a:r>
          </a:p>
          <a:p>
            <a:pPr marL="514350" indent="-514350">
              <a:buFont typeface="+mj-lt"/>
              <a:buAutoNum type="arabicPeriod"/>
            </a:pPr>
            <a:r>
              <a:rPr lang="en-US" dirty="0" smtClean="0"/>
              <a:t>Voter education had to imbue the spirit of democracy and a new ‘habit of mind.’</a:t>
            </a:r>
          </a:p>
          <a:p>
            <a:pPr marL="514350" indent="-514350">
              <a:buFont typeface="+mj-lt"/>
              <a:buAutoNum type="arabicPeriod"/>
            </a:pPr>
            <a:endParaRPr lang="en-US" dirty="0"/>
          </a:p>
        </p:txBody>
      </p:sp>
    </p:spTree>
    <p:extLst>
      <p:ext uri="{BB962C8B-B14F-4D97-AF65-F5344CB8AC3E}">
        <p14:creationId xmlns:p14="http://schemas.microsoft.com/office/powerpoint/2010/main" val="5265707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Historical Circumstances</a:t>
            </a:r>
            <a:endParaRPr lang="en-US" sz="3600" b="1" dirty="0"/>
          </a:p>
        </p:txBody>
      </p:sp>
      <p:pic>
        <p:nvPicPr>
          <p:cNvPr id="6" name="Picture 5"/>
          <p:cNvPicPr>
            <a:picLocks noChangeAspect="1"/>
          </p:cNvPicPr>
          <p:nvPr/>
        </p:nvPicPr>
        <p:blipFill>
          <a:blip r:embed="rId2"/>
          <a:stretch>
            <a:fillRect/>
          </a:stretch>
        </p:blipFill>
        <p:spPr>
          <a:xfrm>
            <a:off x="-385004" y="0"/>
            <a:ext cx="9529004" cy="7154694"/>
          </a:xfrm>
          <a:prstGeom prst="rect">
            <a:avLst/>
          </a:prstGeom>
        </p:spPr>
      </p:pic>
    </p:spTree>
    <p:extLst>
      <p:ext uri="{BB962C8B-B14F-4D97-AF65-F5344CB8AC3E}">
        <p14:creationId xmlns:p14="http://schemas.microsoft.com/office/powerpoint/2010/main" val="428113698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7347" y="-268941"/>
            <a:ext cx="10100077" cy="7126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111302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2832" y="0"/>
            <a:ext cx="976683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081688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70124-0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354" y="-312718"/>
            <a:ext cx="8247529" cy="7505252"/>
          </a:xfrm>
          <a:prstGeom prst="rect">
            <a:avLst/>
          </a:prstGeom>
        </p:spPr>
      </p:pic>
    </p:spTree>
    <p:extLst>
      <p:ext uri="{BB962C8B-B14F-4D97-AF65-F5344CB8AC3E}">
        <p14:creationId xmlns:p14="http://schemas.microsoft.com/office/powerpoint/2010/main" val="128633950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9-29 at 07.52.3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973" y="-119528"/>
            <a:ext cx="10465032" cy="8059108"/>
          </a:xfrm>
          <a:prstGeom prst="rect">
            <a:avLst/>
          </a:prstGeom>
        </p:spPr>
      </p:pic>
      <p:sp>
        <p:nvSpPr>
          <p:cNvPr id="2" name="Title 1"/>
          <p:cNvSpPr>
            <a:spLocks noGrp="1"/>
          </p:cNvSpPr>
          <p:nvPr>
            <p:ph type="title"/>
          </p:nvPr>
        </p:nvSpPr>
        <p:spPr>
          <a:xfrm>
            <a:off x="322729" y="5294873"/>
            <a:ext cx="8229600" cy="1143000"/>
          </a:xfrm>
        </p:spPr>
        <p:txBody>
          <a:bodyPr>
            <a:normAutofit/>
          </a:bodyPr>
          <a:lstStyle/>
          <a:p>
            <a:r>
              <a:rPr lang="en-US" sz="6000" dirty="0" smtClean="0">
                <a:solidFill>
                  <a:srgbClr val="FFFFFF"/>
                </a:solidFill>
                <a:cs typeface="Times New Roman"/>
              </a:rPr>
              <a:t>Voters &gt; 173,000,000</a:t>
            </a:r>
            <a:endParaRPr lang="en-US" sz="6000" dirty="0">
              <a:solidFill>
                <a:srgbClr val="FFFFFF"/>
              </a:solidFill>
              <a:cs typeface="Times New Roman"/>
            </a:endParaRPr>
          </a:p>
        </p:txBody>
      </p:sp>
    </p:spTree>
    <p:extLst>
      <p:ext uri="{BB962C8B-B14F-4D97-AF65-F5344CB8AC3E}">
        <p14:creationId xmlns:p14="http://schemas.microsoft.com/office/powerpoint/2010/main" val="420727171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Registering refugees as voters</a:t>
            </a:r>
            <a:endParaRPr lang="en-US" sz="2800" b="1"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19408" y="-1259515"/>
            <a:ext cx="5931647" cy="8818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726611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oc - 01-10-2016, 14-4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3105" y="0"/>
            <a:ext cx="4846211" cy="6858000"/>
          </a:xfrm>
          <a:prstGeom prst="rect">
            <a:avLst/>
          </a:prstGeom>
        </p:spPr>
      </p:pic>
    </p:spTree>
    <p:extLst>
      <p:ext uri="{BB962C8B-B14F-4D97-AF65-F5344CB8AC3E}">
        <p14:creationId xmlns:p14="http://schemas.microsoft.com/office/powerpoint/2010/main" val="101599624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 Dhillon, CEO, Delhi - Explaining Mock Election - 1951 cop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3638" y="-119529"/>
            <a:ext cx="10737638" cy="7380941"/>
          </a:xfrm>
          <a:prstGeom prst="rect">
            <a:avLst/>
          </a:prstGeom>
        </p:spPr>
      </p:pic>
      <p:sp>
        <p:nvSpPr>
          <p:cNvPr id="2" name="Title 1"/>
          <p:cNvSpPr>
            <a:spLocks noGrp="1"/>
          </p:cNvSpPr>
          <p:nvPr>
            <p:ph type="title"/>
          </p:nvPr>
        </p:nvSpPr>
        <p:spPr>
          <a:xfrm>
            <a:off x="-89650" y="5715000"/>
            <a:ext cx="9209742" cy="1143000"/>
          </a:xfrm>
        </p:spPr>
        <p:txBody>
          <a:bodyPr>
            <a:normAutofit/>
          </a:bodyPr>
          <a:lstStyle/>
          <a:p>
            <a:r>
              <a:rPr lang="en-US" sz="1800" b="1" dirty="0" smtClean="0"/>
              <a:t>Explaining mock elections ahead of the first elections (S.H. </a:t>
            </a:r>
            <a:r>
              <a:rPr lang="en-US" sz="1800" b="1" dirty="0" err="1" smtClean="0"/>
              <a:t>Dhillon</a:t>
            </a:r>
            <a:r>
              <a:rPr lang="en-US" sz="1800" b="1" dirty="0" smtClean="0"/>
              <a:t>, CEO Delhi 1951)</a:t>
            </a:r>
            <a:endParaRPr lang="en-US" sz="1800" b="1" dirty="0"/>
          </a:p>
        </p:txBody>
      </p:sp>
    </p:spTree>
    <p:extLst>
      <p:ext uri="{BB962C8B-B14F-4D97-AF65-F5344CB8AC3E}">
        <p14:creationId xmlns:p14="http://schemas.microsoft.com/office/powerpoint/2010/main" val="425644615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3213</TotalTime>
  <Words>148</Words>
  <Application>Microsoft Macintosh PowerPoint</Application>
  <PresentationFormat>On-screen Show (4:3)</PresentationFormat>
  <Paragraphs>16</Paragraphs>
  <Slides>16</Slides>
  <Notes>0</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International Conference: Voter Education for Inclusive, Informed &amp; Ethical Participation Election Commission of India, 19-21 October 2016, New Delhi India</vt:lpstr>
      <vt:lpstr>Historical Circumstances</vt:lpstr>
      <vt:lpstr>PowerPoint Presentation</vt:lpstr>
      <vt:lpstr>PowerPoint Presentation</vt:lpstr>
      <vt:lpstr>PowerPoint Presentation</vt:lpstr>
      <vt:lpstr>Voters &gt; 173,000,000</vt:lpstr>
      <vt:lpstr>Registering refugees as voters</vt:lpstr>
      <vt:lpstr>PowerPoint Presentation</vt:lpstr>
      <vt:lpstr>Explaining mock elections ahead of the first elections (S.H. Dhillon, CEO Delhi 1951)</vt:lpstr>
      <vt:lpstr>‘The day of voting dawns, the day of decision. By all means look your best, for today you have to be at your best’ (Democracy in Action, Film Division of India, 1950) </vt:lpstr>
      <vt:lpstr>PowerPoint Presentation</vt:lpstr>
      <vt:lpstr>PowerPoint Presentation</vt:lpstr>
      <vt:lpstr>PowerPoint Presentation</vt:lpstr>
      <vt:lpstr>PowerPoint Presentation</vt:lpstr>
      <vt:lpstr>PowerPoint Presentation</vt:lpstr>
      <vt:lpstr>Implications for voter education for inclusive, informed &amp; ethical participation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International Conference: Voter Education for Inclusive, Informed &amp; Ethical Participation Election Commission of India, 19-21 October 2016, New Delhi India</dc:title>
  <dc:creator>** **</dc:creator>
  <cp:lastModifiedBy>** **</cp:lastModifiedBy>
  <cp:revision>23</cp:revision>
  <dcterms:created xsi:type="dcterms:W3CDTF">2016-09-29T09:40:47Z</dcterms:created>
  <dcterms:modified xsi:type="dcterms:W3CDTF">2016-10-02T07:44:10Z</dcterms:modified>
</cp:coreProperties>
</file>