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75" r:id="rId3"/>
    <p:sldId id="274" r:id="rId4"/>
    <p:sldId id="257" r:id="rId5"/>
    <p:sldId id="259" r:id="rId6"/>
    <p:sldId id="260" r:id="rId7"/>
    <p:sldId id="261" r:id="rId8"/>
    <p:sldId id="262" r:id="rId9"/>
    <p:sldId id="263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5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private:var:folders:fw:crhqg7_d389btbdqswbr01kc0000gn:T:TemporaryItems:Outlook%20Temp:Disqualified%20votes%20between%20preliminary%20and%20final%20results%20%202004%202009%202010...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private:var:folders:fw:crhqg7_d389btbdqswbr01kc0000gn:T:TemporaryItems:Outlook%20Temp:Disqualified%20votes%20between%20preliminary%20and%20final%20results%20%202004%202009%202010...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dirty="0"/>
              <a:t>Disqualified</a:t>
            </a:r>
            <a:r>
              <a:rPr lang="en-US" baseline="0" dirty="0"/>
              <a:t> Votes 2009-2014 Elections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9368132272844898E-2"/>
                  <c:y val="-5.23974150881386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10347769028872E-2"/>
                  <c:y val="-3.24074074074073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4701443569553802E-2"/>
                  <c:y val="2.31481481481481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4368110236220601E-2"/>
                  <c:y val="-4.16666666666666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44450" cap="rnd">
                <a:solidFill>
                  <a:schemeClr val="tx2"/>
                </a:solidFill>
                <a:round/>
              </a:ln>
              <a:effectLst/>
            </c:spPr>
            <c:trendlineType val="linear"/>
            <c:dispRSqr val="0"/>
            <c:dispEq val="0"/>
          </c:trendline>
          <c:cat>
            <c:strRef>
              <c:f>Summary!$M$2:$P$2</c:f>
              <c:strCache>
                <c:ptCount val="4"/>
                <c:pt idx="0">
                  <c:v>2009 Elections</c:v>
                </c:pt>
                <c:pt idx="1">
                  <c:v>2010 Elections</c:v>
                </c:pt>
                <c:pt idx="2">
                  <c:v>2014 first Round</c:v>
                </c:pt>
                <c:pt idx="3">
                  <c:v>2014 Second Round</c:v>
                </c:pt>
              </c:strCache>
            </c:strRef>
          </c:cat>
          <c:val>
            <c:numRef>
              <c:f>Summary!$M$3:$P$3</c:f>
              <c:numCache>
                <c:formatCode>0.00%</c:formatCode>
                <c:ptCount val="4"/>
                <c:pt idx="0">
                  <c:v>0.28319928204595701</c:v>
                </c:pt>
                <c:pt idx="1">
                  <c:v>0.28422613841150102</c:v>
                </c:pt>
                <c:pt idx="2">
                  <c:v>5.35202653019606E-2</c:v>
                </c:pt>
                <c:pt idx="3">
                  <c:v>0.10688212452276399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56290088"/>
        <c:axId val="256290480"/>
      </c:lineChart>
      <c:catAx>
        <c:axId val="256290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6290480"/>
        <c:crosses val="autoZero"/>
        <c:auto val="1"/>
        <c:lblAlgn val="ctr"/>
        <c:lblOffset val="100"/>
        <c:noMultiLvlLbl val="0"/>
      </c:catAx>
      <c:valAx>
        <c:axId val="256290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6290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dirty="0"/>
              <a:t>Disqualified</a:t>
            </a:r>
            <a:r>
              <a:rPr lang="en-US" baseline="0" dirty="0"/>
              <a:t> Votes 2009-2014 Elections</a:t>
            </a:r>
            <a:endParaRPr lang="en-US" dirty="0"/>
          </a:p>
        </c:rich>
      </c:tx>
      <c:layout>
        <c:manualLayout>
          <c:xMode val="edge"/>
          <c:yMode val="edge"/>
          <c:x val="0.144133311461067"/>
          <c:y val="4.318618042226490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Summary!$A$4</c:f>
              <c:strCache>
                <c:ptCount val="1"/>
                <c:pt idx="0">
                  <c:v>Total Votes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5.1234469477722998E-2"/>
                  <c:y val="8.465605644092610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9385186075041602E-2"/>
                  <c:y val="8.465605644092610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9385186075041602E-2"/>
                  <c:y val="-8.465605644092610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9385186075041602E-2"/>
                  <c:y val="1.41093427401542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93851860750417E-2"/>
                  <c:y val="-1.128747419212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4.9385186075041602E-2"/>
                  <c:y val="-5.643737096061760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0287330588530802E-2"/>
                  <c:y val="1.128747419212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Summary!$B$2:$J$3</c:f>
              <c:multiLvlStrCache>
                <c:ptCount val="9"/>
                <c:lvl>
                  <c:pt idx="0">
                    <c:v>Valid Votes</c:v>
                  </c:pt>
                  <c:pt idx="1">
                    <c:v>Prelim Results</c:v>
                  </c:pt>
                  <c:pt idx="2">
                    <c:v>Final Votes</c:v>
                  </c:pt>
                  <c:pt idx="3">
                    <c:v>Prelim Results</c:v>
                  </c:pt>
                  <c:pt idx="4">
                    <c:v>Final Votes</c:v>
                  </c:pt>
                  <c:pt idx="5">
                    <c:v>Prelim Results</c:v>
                  </c:pt>
                  <c:pt idx="6">
                    <c:v>Final Votes</c:v>
                  </c:pt>
                  <c:pt idx="7">
                    <c:v>Prelim Results</c:v>
                  </c:pt>
                  <c:pt idx="8">
                    <c:v>Final Votes</c:v>
                  </c:pt>
                </c:lvl>
                <c:lvl>
                  <c:pt idx="0">
                    <c:v>2004 Turnout</c:v>
                  </c:pt>
                  <c:pt idx="1">
                    <c:v>2009 Elections</c:v>
                  </c:pt>
                  <c:pt idx="3">
                    <c:v>2010 Elections</c:v>
                  </c:pt>
                  <c:pt idx="5">
                    <c:v>2014 first Round</c:v>
                  </c:pt>
                  <c:pt idx="7">
                    <c:v>2014 Second Round</c:v>
                  </c:pt>
                </c:lvl>
              </c:multiLvlStrCache>
            </c:multiLvlStrRef>
          </c:cat>
          <c:val>
            <c:numRef>
              <c:f>Summary!$B$4:$J$4</c:f>
              <c:numCache>
                <c:formatCode>#,##0</c:formatCode>
                <c:ptCount val="9"/>
                <c:pt idx="0">
                  <c:v>7364000</c:v>
                </c:pt>
                <c:pt idx="1">
                  <c:v>5662758</c:v>
                </c:pt>
                <c:pt idx="2">
                  <c:v>4059069</c:v>
                </c:pt>
                <c:pt idx="3">
                  <c:v>5630587</c:v>
                </c:pt>
                <c:pt idx="4">
                  <c:v>4030227</c:v>
                </c:pt>
                <c:pt idx="5">
                  <c:v>6978011</c:v>
                </c:pt>
                <c:pt idx="6">
                  <c:v>6604546</c:v>
                </c:pt>
                <c:pt idx="7">
                  <c:v>7972727</c:v>
                </c:pt>
                <c:pt idx="8">
                  <c:v>7120585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Summary!$A$5</c:f>
              <c:strCache>
                <c:ptCount val="1"/>
                <c:pt idx="0">
                  <c:v>Disqualified Votes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4.9523809523809498E-2"/>
                  <c:y val="-8.465605644092610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0873822810983597E-2"/>
                  <c:y val="5.643737096061740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9523809523809498E-2"/>
                  <c:y val="-5.6437370960618401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0873822810983701E-2"/>
                  <c:y val="8.4656056440927108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3162274618585302E-2"/>
                  <c:y val="-2.539681693227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2441090494756297E-2"/>
                  <c:y val="-8.465605644092610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0869199602476902E-2"/>
                  <c:y val="-2.25749483842467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34925" cap="rnd">
                <a:solidFill>
                  <a:schemeClr val="accent3">
                    <a:lumMod val="50000"/>
                  </a:schemeClr>
                </a:solidFill>
                <a:round/>
              </a:ln>
              <a:effectLst/>
            </c:spPr>
            <c:trendlineType val="linear"/>
            <c:dispRSqr val="0"/>
            <c:dispEq val="0"/>
          </c:trendline>
          <c:cat>
            <c:multiLvlStrRef>
              <c:f>Summary!$B$2:$J$3</c:f>
              <c:multiLvlStrCache>
                <c:ptCount val="9"/>
                <c:lvl>
                  <c:pt idx="0">
                    <c:v>Valid Votes</c:v>
                  </c:pt>
                  <c:pt idx="1">
                    <c:v>Prelim Results</c:v>
                  </c:pt>
                  <c:pt idx="2">
                    <c:v>Final Votes</c:v>
                  </c:pt>
                  <c:pt idx="3">
                    <c:v>Prelim Results</c:v>
                  </c:pt>
                  <c:pt idx="4">
                    <c:v>Final Votes</c:v>
                  </c:pt>
                  <c:pt idx="5">
                    <c:v>Prelim Results</c:v>
                  </c:pt>
                  <c:pt idx="6">
                    <c:v>Final Votes</c:v>
                  </c:pt>
                  <c:pt idx="7">
                    <c:v>Prelim Results</c:v>
                  </c:pt>
                  <c:pt idx="8">
                    <c:v>Final Votes</c:v>
                  </c:pt>
                </c:lvl>
                <c:lvl>
                  <c:pt idx="0">
                    <c:v>2004 Turnout</c:v>
                  </c:pt>
                  <c:pt idx="1">
                    <c:v>2009 Elections</c:v>
                  </c:pt>
                  <c:pt idx="3">
                    <c:v>2010 Elections</c:v>
                  </c:pt>
                  <c:pt idx="5">
                    <c:v>2014 first Round</c:v>
                  </c:pt>
                  <c:pt idx="7">
                    <c:v>2014 Second Round</c:v>
                  </c:pt>
                </c:lvl>
              </c:multiLvlStrCache>
            </c:multiLvlStrRef>
          </c:cat>
          <c:val>
            <c:numRef>
              <c:f>Summary!$B$5:$J$5</c:f>
              <c:numCache>
                <c:formatCode>#,##0</c:formatCode>
                <c:ptCount val="9"/>
                <c:pt idx="1">
                  <c:v>1603689</c:v>
                </c:pt>
                <c:pt idx="2" formatCode="0.00%">
                  <c:v>0.28319928204595701</c:v>
                </c:pt>
                <c:pt idx="3">
                  <c:v>1600360</c:v>
                </c:pt>
                <c:pt idx="4" formatCode="0.00%">
                  <c:v>0.28422613841150102</c:v>
                </c:pt>
                <c:pt idx="5">
                  <c:v>373465</c:v>
                </c:pt>
                <c:pt idx="6" formatCode="0.0%">
                  <c:v>5.35202653019606E-2</c:v>
                </c:pt>
                <c:pt idx="7">
                  <c:v>852142</c:v>
                </c:pt>
                <c:pt idx="8" formatCode="0.0%">
                  <c:v>0.10688212452276399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56291264"/>
        <c:axId val="261254184"/>
      </c:lineChart>
      <c:catAx>
        <c:axId val="256291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1254184"/>
        <c:crosses val="autoZero"/>
        <c:auto val="1"/>
        <c:lblAlgn val="ctr"/>
        <c:lblOffset val="100"/>
        <c:noMultiLvlLbl val="0"/>
      </c:catAx>
      <c:valAx>
        <c:axId val="261254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6291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 algn="ctr">
        <a:defRPr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5F22C9-7750-DF49-BEFC-1DF17EC1E78F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F61368-7606-C64F-8C7A-317767C2D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10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819383-D9D2-2E4F-A601-87A3A37732D2}" type="datetimeFigureOut">
              <a:rPr lang="en-US" smtClean="0"/>
              <a:t>10/20/2016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83497E-B14B-1245-8154-DC29FA45B7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455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3497E-B14B-1245-8154-DC29FA45B72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178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2014 turnout reflects</a:t>
            </a:r>
            <a:r>
              <a:rPr lang="en-US" b="1" baseline="0" dirty="0" smtClean="0"/>
              <a:t> 1</a:t>
            </a:r>
            <a:r>
              <a:rPr lang="en-US" b="1" baseline="30000" dirty="0" smtClean="0"/>
              <a:t>st</a:t>
            </a:r>
            <a:r>
              <a:rPr lang="en-US" b="1" baseline="0" dirty="0" smtClean="0"/>
              <a:t> round only </a:t>
            </a:r>
          </a:p>
          <a:p>
            <a:r>
              <a:rPr lang="en-US" b="1" baseline="0" dirty="0" smtClean="0"/>
              <a:t>2004 should be considered as unique as it was the first election after the fall of the Taliban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3497E-B14B-1245-8154-DC29FA45B72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272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There is a steady decline in documented fraud from</a:t>
            </a:r>
            <a:r>
              <a:rPr lang="en-US" b="1" baseline="0" dirty="0" smtClean="0"/>
              <a:t> 2009 to 2014, but it should be noted that in 2014 criteria for documented fraud was increased dramatically and that there was a 100% audit, but still there was a decline in documented fraud.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3497E-B14B-1245-8154-DC29FA45B72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399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Image is from a Mobile</a:t>
            </a:r>
            <a:r>
              <a:rPr lang="en-US" b="1" baseline="0" dirty="0" smtClean="0"/>
              <a:t> Theater event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3497E-B14B-1245-8154-DC29FA45B72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833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Image is from sample ballot for presidential elections (printed</a:t>
            </a:r>
            <a:r>
              <a:rPr lang="en-US" b="1" baseline="0" dirty="0" smtClean="0"/>
              <a:t> on newspaper style paper)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3497E-B14B-1245-8154-DC29FA45B72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993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Image</a:t>
            </a:r>
            <a:r>
              <a:rPr lang="en-US" b="1" baseline="0" dirty="0" smtClean="0"/>
              <a:t> from Pole Sign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3497E-B14B-1245-8154-DC29FA45B72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75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Based on a</a:t>
            </a:r>
            <a:r>
              <a:rPr lang="en-US" b="1" baseline="0" dirty="0" smtClean="0"/>
              <a:t> study commissioned by USAID (the most reliable report to date) </a:t>
            </a:r>
            <a:r>
              <a:rPr lang="mr-IN" b="1" baseline="0" dirty="0" smtClean="0"/>
              <a:t>–</a:t>
            </a:r>
            <a:r>
              <a:rPr lang="en-US" b="1" baseline="0" dirty="0" smtClean="0"/>
              <a:t> However, ownership must have increased since then.</a:t>
            </a:r>
          </a:p>
          <a:p>
            <a:r>
              <a:rPr lang="en-US" b="1" baseline="0" dirty="0" smtClean="0"/>
              <a:t>73% of Afghans own a Radio</a:t>
            </a:r>
          </a:p>
          <a:p>
            <a:r>
              <a:rPr lang="en-US" b="1" baseline="0" dirty="0" smtClean="0"/>
              <a:t>66% own a Mobile Phone</a:t>
            </a:r>
          </a:p>
          <a:p>
            <a:r>
              <a:rPr lang="en-US" b="1" baseline="0" dirty="0" smtClean="0"/>
              <a:t>45% of Afghans own a Television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3497E-B14B-1245-8154-DC29FA45B72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517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9F131-A8E2-144F-A42A-A20AC04C12A0}" type="datetimeFigureOut">
              <a:rPr lang="en-US" smtClean="0"/>
              <a:t>10/20/2016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1486-44A0-3D4A-A701-79ADC80CE1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742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9F131-A8E2-144F-A42A-A20AC04C12A0}" type="datetimeFigureOut">
              <a:rPr lang="en-US" smtClean="0"/>
              <a:t>10/20/2016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1486-44A0-3D4A-A701-79ADC80CE1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128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9F131-A8E2-144F-A42A-A20AC04C12A0}" type="datetimeFigureOut">
              <a:rPr lang="en-US" smtClean="0"/>
              <a:t>10/20/2016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1486-44A0-3D4A-A701-79ADC80CE1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360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9F131-A8E2-144F-A42A-A20AC04C12A0}" type="datetimeFigureOut">
              <a:rPr lang="en-US" smtClean="0"/>
              <a:t>10/20/2016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1486-44A0-3D4A-A701-79ADC80CE1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820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9F131-A8E2-144F-A42A-A20AC04C12A0}" type="datetimeFigureOut">
              <a:rPr lang="en-US" smtClean="0"/>
              <a:t>10/20/2016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1486-44A0-3D4A-A701-79ADC80CE1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651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9F131-A8E2-144F-A42A-A20AC04C12A0}" type="datetimeFigureOut">
              <a:rPr lang="en-US" smtClean="0"/>
              <a:t>10/20/2016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1486-44A0-3D4A-A701-79ADC80CE1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875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9F131-A8E2-144F-A42A-A20AC04C12A0}" type="datetimeFigureOut">
              <a:rPr lang="en-US" smtClean="0"/>
              <a:t>10/20/2016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1486-44A0-3D4A-A701-79ADC80CE1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010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9F131-A8E2-144F-A42A-A20AC04C12A0}" type="datetimeFigureOut">
              <a:rPr lang="en-US" smtClean="0"/>
              <a:t>10/20/2016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1486-44A0-3D4A-A701-79ADC80CE1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77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9F131-A8E2-144F-A42A-A20AC04C12A0}" type="datetimeFigureOut">
              <a:rPr lang="en-US" smtClean="0"/>
              <a:t>10/20/2016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1486-44A0-3D4A-A701-79ADC80CE1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884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9F131-A8E2-144F-A42A-A20AC04C12A0}" type="datetimeFigureOut">
              <a:rPr lang="en-US" smtClean="0"/>
              <a:t>10/20/2016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1486-44A0-3D4A-A701-79ADC80CE1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568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9F131-A8E2-144F-A42A-A20AC04C12A0}" type="datetimeFigureOut">
              <a:rPr lang="en-US" smtClean="0"/>
              <a:t>10/20/2016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1486-44A0-3D4A-A701-79ADC80CE1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638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9F131-A8E2-144F-A42A-A20AC04C12A0}" type="datetimeFigureOut">
              <a:rPr lang="en-US" smtClean="0"/>
              <a:t>10/20/2016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21486-44A0-3D4A-A701-79ADC80CE1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990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4422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dirty="0" smtClean="0">
                <a:solidFill>
                  <a:srgbClr val="0070C0"/>
                </a:solidFill>
              </a:rPr>
              <a:t>Inclusive </a:t>
            </a:r>
            <a:r>
              <a:rPr lang="en-US" dirty="0">
                <a:solidFill>
                  <a:srgbClr val="0070C0"/>
                </a:solidFill>
              </a:rPr>
              <a:t>Electoral Literacy Through Informal Educational </a:t>
            </a:r>
            <a:r>
              <a:rPr lang="en-US" dirty="0" smtClean="0">
                <a:solidFill>
                  <a:srgbClr val="0070C0"/>
                </a:solidFill>
              </a:rPr>
              <a:t>Channels 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208" y="144448"/>
            <a:ext cx="2552700" cy="241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5310">
            <a:off x="7215043" y="5508178"/>
            <a:ext cx="1837629" cy="102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55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smtClean="0">
                <a:solidFill>
                  <a:srgbClr val="FF0000"/>
                </a:solidFill>
              </a:rPr>
              <a:t>Direct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smtClean="0">
                <a:solidFill>
                  <a:srgbClr val="FF0000"/>
                </a:solidFill>
              </a:rPr>
              <a:t>Methods(1): </a:t>
            </a:r>
            <a:r>
              <a:rPr lang="en-US" dirty="0" smtClean="0">
                <a:solidFill>
                  <a:srgbClr val="FF0000"/>
                </a:solidFill>
              </a:rPr>
              <a:t>Elections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1607" y="1314819"/>
            <a:ext cx="9334572" cy="5056002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lvl="0" indent="0">
              <a:buNone/>
            </a:pPr>
            <a:r>
              <a:rPr lang="en-GB" sz="5100" dirty="0" smtClean="0"/>
              <a:t>1,450 Civic/Voter Educators deployed (31 percent female), sharing printed communication materials</a:t>
            </a:r>
          </a:p>
          <a:p>
            <a:pPr marL="457200" lvl="1" indent="0">
              <a:buNone/>
            </a:pPr>
            <a:endParaRPr lang="en-GB" sz="5100" dirty="0"/>
          </a:p>
          <a:p>
            <a:pPr marL="457200" lvl="1" indent="0">
              <a:buNone/>
            </a:pPr>
            <a:r>
              <a:rPr lang="en-GB" sz="5100" dirty="0" smtClean="0"/>
              <a:t>Distribution of:</a:t>
            </a:r>
          </a:p>
          <a:p>
            <a:pPr marL="457200" lvl="1" indent="0">
              <a:buNone/>
            </a:pPr>
            <a:endParaRPr lang="en-US" sz="5100" dirty="0" smtClean="0"/>
          </a:p>
          <a:p>
            <a:pPr lvl="2">
              <a:buFont typeface="Wingdings" charset="2"/>
              <a:buChar char="§"/>
            </a:pPr>
            <a:r>
              <a:rPr lang="en-GB" sz="4700" dirty="0" smtClean="0"/>
              <a:t>2,200,000 leaflets</a:t>
            </a:r>
            <a:r>
              <a:rPr lang="en-US" sz="4700" dirty="0" smtClean="0"/>
              <a:t>;</a:t>
            </a:r>
            <a:endParaRPr lang="en-US" sz="4700" dirty="0"/>
          </a:p>
          <a:p>
            <a:pPr lvl="2">
              <a:buFont typeface="Wingdings" charset="2"/>
              <a:buChar char="§"/>
            </a:pPr>
            <a:r>
              <a:rPr lang="en-GB" sz="4700" dirty="0"/>
              <a:t>1,100,000 </a:t>
            </a:r>
            <a:r>
              <a:rPr lang="en-GB" sz="4700" dirty="0" smtClean="0"/>
              <a:t>brochures</a:t>
            </a:r>
            <a:r>
              <a:rPr lang="en-US" sz="4700" dirty="0" smtClean="0"/>
              <a:t>;</a:t>
            </a:r>
            <a:endParaRPr lang="en-US" sz="4700" dirty="0"/>
          </a:p>
          <a:p>
            <a:pPr lvl="2">
              <a:buFont typeface="Wingdings" charset="2"/>
              <a:buChar char="§"/>
            </a:pPr>
            <a:r>
              <a:rPr lang="en-GB" sz="4700" dirty="0"/>
              <a:t>1,300,000 sample ballots </a:t>
            </a:r>
            <a:r>
              <a:rPr lang="en-US" sz="4700" dirty="0" smtClean="0"/>
              <a:t>;</a:t>
            </a:r>
            <a:endParaRPr lang="en-US" sz="4700" dirty="0"/>
          </a:p>
          <a:p>
            <a:pPr lvl="2">
              <a:buFont typeface="Wingdings" charset="2"/>
              <a:buChar char="§"/>
            </a:pPr>
            <a:r>
              <a:rPr lang="en-GB" sz="4700" dirty="0"/>
              <a:t>406,000 mock </a:t>
            </a:r>
            <a:r>
              <a:rPr lang="en-GB" sz="4700" dirty="0" smtClean="0"/>
              <a:t>ballots</a:t>
            </a:r>
            <a:r>
              <a:rPr lang="en-US" sz="4700" dirty="0" smtClean="0"/>
              <a:t>;</a:t>
            </a:r>
            <a:endParaRPr lang="en-US" sz="4700" dirty="0"/>
          </a:p>
          <a:p>
            <a:pPr lvl="2">
              <a:buFont typeface="Wingdings" charset="2"/>
              <a:buChar char="§"/>
            </a:pPr>
            <a:r>
              <a:rPr lang="en-GB" sz="4700" dirty="0"/>
              <a:t>2,200,000 </a:t>
            </a:r>
            <a:r>
              <a:rPr lang="en-GB" sz="4700" dirty="0" smtClean="0"/>
              <a:t>posters</a:t>
            </a:r>
            <a:r>
              <a:rPr lang="en-US" sz="4700" dirty="0" smtClean="0"/>
              <a:t>;</a:t>
            </a:r>
            <a:endParaRPr lang="en-US" sz="4700" dirty="0"/>
          </a:p>
          <a:p>
            <a:pPr lvl="2">
              <a:buFont typeface="Wingdings" charset="2"/>
              <a:buChar char="§"/>
            </a:pPr>
            <a:r>
              <a:rPr lang="en-GB" sz="4700" dirty="0"/>
              <a:t>2,200,000 </a:t>
            </a:r>
            <a:r>
              <a:rPr lang="en-GB" sz="4700" dirty="0" smtClean="0"/>
              <a:t>stickers</a:t>
            </a:r>
            <a:r>
              <a:rPr lang="en-US" sz="4700" dirty="0" smtClean="0"/>
              <a:t>;</a:t>
            </a:r>
            <a:endParaRPr lang="en-US" sz="4700" dirty="0"/>
          </a:p>
          <a:p>
            <a:pPr lvl="2">
              <a:buFont typeface="Wingdings" charset="2"/>
              <a:buChar char="§"/>
            </a:pPr>
            <a:r>
              <a:rPr lang="en-GB" sz="4700" dirty="0"/>
              <a:t>1,700 </a:t>
            </a:r>
            <a:r>
              <a:rPr lang="en-GB" sz="4700" dirty="0" smtClean="0"/>
              <a:t>flip</a:t>
            </a:r>
            <a:r>
              <a:rPr lang="en-US" sz="4700" dirty="0" smtClean="0"/>
              <a:t> </a:t>
            </a:r>
            <a:r>
              <a:rPr lang="en-GB" sz="4700" dirty="0" smtClean="0"/>
              <a:t>charts</a:t>
            </a:r>
            <a:r>
              <a:rPr lang="en-US" sz="4700" dirty="0" smtClean="0"/>
              <a:t>;</a:t>
            </a:r>
            <a:endParaRPr lang="en-US" sz="4700" dirty="0"/>
          </a:p>
          <a:p>
            <a:pPr lvl="2">
              <a:buFont typeface="Wingdings" charset="2"/>
              <a:buChar char="§"/>
            </a:pPr>
            <a:r>
              <a:rPr lang="en-GB" sz="4700" dirty="0"/>
              <a:t>1,700 </a:t>
            </a:r>
            <a:r>
              <a:rPr lang="en-GB" sz="4700" dirty="0" smtClean="0"/>
              <a:t>flip</a:t>
            </a:r>
            <a:r>
              <a:rPr lang="en-US" sz="4700" dirty="0" smtClean="0"/>
              <a:t> </a:t>
            </a:r>
            <a:r>
              <a:rPr lang="en-GB" sz="4700" dirty="0" smtClean="0"/>
              <a:t>chart manuals</a:t>
            </a:r>
            <a:r>
              <a:rPr lang="en-US" sz="4700" dirty="0" smtClean="0"/>
              <a:t>;</a:t>
            </a:r>
            <a:endParaRPr lang="en-US" sz="4700" dirty="0"/>
          </a:p>
          <a:p>
            <a:pPr lvl="2">
              <a:buFont typeface="Wingdings" charset="2"/>
              <a:buChar char="§"/>
            </a:pPr>
            <a:r>
              <a:rPr lang="en-GB" sz="4700" dirty="0"/>
              <a:t>350 </a:t>
            </a:r>
            <a:r>
              <a:rPr lang="en-GB" sz="4700" dirty="0" smtClean="0"/>
              <a:t>banners</a:t>
            </a:r>
            <a:r>
              <a:rPr lang="en-US" sz="4700" dirty="0" smtClean="0"/>
              <a:t>;</a:t>
            </a:r>
            <a:endParaRPr lang="en-US" sz="4700" dirty="0"/>
          </a:p>
          <a:p>
            <a:pPr lvl="2">
              <a:buFont typeface="Wingdings" charset="2"/>
              <a:buChar char="§"/>
            </a:pPr>
            <a:r>
              <a:rPr lang="en-GB" sz="4700" dirty="0"/>
              <a:t>200,000 pocket </a:t>
            </a:r>
            <a:r>
              <a:rPr lang="en-GB" sz="4700" dirty="0" smtClean="0"/>
              <a:t>calendars</a:t>
            </a:r>
            <a:r>
              <a:rPr lang="en-US" sz="4700" dirty="0" smtClean="0"/>
              <a:t>;</a:t>
            </a:r>
            <a:endParaRPr lang="en-US" sz="4700" dirty="0"/>
          </a:p>
          <a:p>
            <a:pPr lvl="2">
              <a:buFont typeface="Wingdings" charset="2"/>
              <a:buChar char="§"/>
            </a:pPr>
            <a:r>
              <a:rPr lang="en-GB" sz="4700" dirty="0"/>
              <a:t>2,200,000 fact </a:t>
            </a:r>
            <a:r>
              <a:rPr lang="en-GB" sz="4700" dirty="0" smtClean="0"/>
              <a:t>sheets</a:t>
            </a:r>
            <a:r>
              <a:rPr lang="en-US" sz="4700" dirty="0" smtClean="0"/>
              <a:t>.</a:t>
            </a:r>
            <a:endParaRPr lang="en-US" sz="4700" dirty="0"/>
          </a:p>
          <a:p>
            <a:pPr marL="0" lvl="0" indent="0">
              <a:buNone/>
            </a:pPr>
            <a:endParaRPr lang="en-US" sz="5100" dirty="0" smtClean="0"/>
          </a:p>
        </p:txBody>
      </p:sp>
      <p:pic>
        <p:nvPicPr>
          <p:cNvPr id="4" name="Picture 3" descr="Screen Shot 2016-10-18 at 1.50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82" y="2002063"/>
            <a:ext cx="2484909" cy="3774513"/>
          </a:xfrm>
          <a:prstGeom prst="rect">
            <a:avLst/>
          </a:prstGeom>
        </p:spPr>
      </p:pic>
      <p:pic>
        <p:nvPicPr>
          <p:cNvPr id="6" name="Picture 5" descr="Description: small120_120px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64" y="295"/>
            <a:ext cx="1143000" cy="1143000"/>
          </a:xfrm>
          <a:prstGeom prst="rect">
            <a:avLst/>
          </a:prstGeom>
          <a:noFill/>
          <a:ln w="9525" cmpd="sng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5310">
            <a:off x="7215043" y="5508178"/>
            <a:ext cx="1837629" cy="102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693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smtClean="0">
                <a:solidFill>
                  <a:srgbClr val="FF0000"/>
                </a:solidFill>
              </a:rPr>
              <a:t> </a:t>
            </a:r>
            <a:r>
              <a:rPr lang="en-US" sz="3400" i="1" dirty="0" smtClean="0">
                <a:solidFill>
                  <a:srgbClr val="FF0000"/>
                </a:solidFill>
              </a:rPr>
              <a:t>Direct</a:t>
            </a:r>
            <a:r>
              <a:rPr lang="en-US" sz="3400" dirty="0" smtClean="0">
                <a:solidFill>
                  <a:srgbClr val="FF0000"/>
                </a:solidFill>
              </a:rPr>
              <a:t> </a:t>
            </a:r>
            <a:r>
              <a:rPr lang="en-US" sz="3400" smtClean="0">
                <a:solidFill>
                  <a:srgbClr val="FF0000"/>
                </a:solidFill>
              </a:rPr>
              <a:t>Methods (2): </a:t>
            </a:r>
            <a:r>
              <a:rPr lang="en-US" sz="3200" smtClean="0">
                <a:solidFill>
                  <a:srgbClr val="FF0000"/>
                </a:solidFill>
              </a:rPr>
              <a:t>(</a:t>
            </a:r>
            <a:r>
              <a:rPr lang="en-US" sz="3200" i="1" smtClean="0">
                <a:solidFill>
                  <a:srgbClr val="FF0000"/>
                </a:solidFill>
              </a:rPr>
              <a:t>continued</a:t>
            </a:r>
            <a:r>
              <a:rPr lang="en-US" sz="3200" dirty="0" smtClean="0">
                <a:solidFill>
                  <a:srgbClr val="FF0000"/>
                </a:solidFill>
              </a:rPr>
              <a:t>)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r">
              <a:buNone/>
            </a:pPr>
            <a:endParaRPr lang="en-GB" sz="2000" dirty="0" smtClean="0"/>
          </a:p>
          <a:p>
            <a:pPr marL="0" lvl="0" indent="0" algn="r">
              <a:buNone/>
            </a:pPr>
            <a:endParaRPr lang="en-GB" sz="2000" dirty="0"/>
          </a:p>
          <a:p>
            <a:pPr marL="0" lvl="0" indent="0" algn="r">
              <a:buNone/>
            </a:pPr>
            <a:endParaRPr lang="en-GB" sz="2000" dirty="0" smtClean="0"/>
          </a:p>
          <a:p>
            <a:pPr lvl="0" algn="r">
              <a:buFont typeface="Arial" charset="0"/>
              <a:buChar char="•"/>
            </a:pPr>
            <a:r>
              <a:rPr lang="en-GB" sz="2000" dirty="0" smtClean="0"/>
              <a:t>mobile theatre performances conducted</a:t>
            </a:r>
          </a:p>
          <a:p>
            <a:pPr marL="0" lvl="0" indent="0" algn="r">
              <a:buNone/>
            </a:pPr>
            <a:endParaRPr lang="en-US" sz="2000" dirty="0" smtClean="0"/>
          </a:p>
          <a:p>
            <a:pPr lvl="0" algn="r">
              <a:buFont typeface="Arial" charset="0"/>
              <a:buChar char="•"/>
            </a:pPr>
            <a:r>
              <a:rPr lang="en-GB" sz="2000" dirty="0" smtClean="0"/>
              <a:t>Elections Toll Free Call Centre (</a:t>
            </a:r>
            <a:r>
              <a:rPr lang="en-US" sz="2000" dirty="0" smtClean="0"/>
              <a:t>No </a:t>
            </a:r>
            <a:r>
              <a:rPr lang="en-GB" sz="2000" dirty="0" smtClean="0"/>
              <a:t>190) </a:t>
            </a:r>
          </a:p>
          <a:p>
            <a:pPr marL="0" lvl="0" indent="0" algn="r">
              <a:buNone/>
            </a:pPr>
            <a:r>
              <a:rPr lang="en-GB" sz="2000" dirty="0" smtClean="0"/>
              <a:t>Approximately 6,929 hours of toll-free access</a:t>
            </a:r>
          </a:p>
          <a:p>
            <a:pPr marL="0" lvl="0" indent="0" algn="r">
              <a:buNone/>
            </a:pPr>
            <a:r>
              <a:rPr lang="en-GB" sz="2000" dirty="0" smtClean="0"/>
              <a:t> to a voter information hotline </a:t>
            </a:r>
          </a:p>
          <a:p>
            <a:pPr marL="0" lvl="0" indent="0" algn="r">
              <a:buNone/>
            </a:pPr>
            <a:r>
              <a:rPr lang="en-GB" sz="2000" dirty="0" smtClean="0"/>
              <a:t>  </a:t>
            </a:r>
            <a:endParaRPr lang="en-US" sz="2000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IEC-Pole-sign-1-rev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75" y="1583886"/>
            <a:ext cx="3359273" cy="4917125"/>
          </a:xfrm>
          <a:prstGeom prst="rect">
            <a:avLst/>
          </a:prstGeom>
        </p:spPr>
      </p:pic>
      <p:pic>
        <p:nvPicPr>
          <p:cNvPr id="6" name="Picture 5" descr="Description: small120_120px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64" y="295"/>
            <a:ext cx="1143000" cy="1143000"/>
          </a:xfrm>
          <a:prstGeom prst="rect">
            <a:avLst/>
          </a:prstGeom>
          <a:noFill/>
          <a:ln w="9525" cmpd="sng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5310">
            <a:off x="7215043" y="5508178"/>
            <a:ext cx="1837629" cy="102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597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Direct</a:t>
            </a:r>
            <a:r>
              <a:rPr lang="en-US" dirty="0">
                <a:solidFill>
                  <a:srgbClr val="FF0000"/>
                </a:solidFill>
              </a:rPr>
              <a:t> Methods </a:t>
            </a:r>
            <a:r>
              <a:rPr lang="en-US" dirty="0" smtClean="0">
                <a:solidFill>
                  <a:srgbClr val="FF0000"/>
                </a:solidFill>
              </a:rPr>
              <a:t>(3) </a:t>
            </a:r>
            <a:r>
              <a:rPr lang="en-US" sz="3600" dirty="0" smtClean="0">
                <a:solidFill>
                  <a:srgbClr val="FF0000"/>
                </a:solidFill>
              </a:rPr>
              <a:t>(</a:t>
            </a:r>
            <a:r>
              <a:rPr lang="en-US" sz="3600" i="1" dirty="0" err="1" smtClean="0">
                <a:solidFill>
                  <a:srgbClr val="FF0000"/>
                </a:solidFill>
              </a:rPr>
              <a:t>Contiued</a:t>
            </a:r>
            <a:r>
              <a:rPr lang="en-US" sz="3600" dirty="0" smtClean="0">
                <a:solidFill>
                  <a:srgbClr val="FF0000"/>
                </a:solidFill>
              </a:rPr>
              <a:t>)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lvl="0"/>
            <a:r>
              <a:rPr lang="en-US" dirty="0" smtClean="0"/>
              <a:t>holding</a:t>
            </a:r>
            <a:r>
              <a:rPr lang="en-GB" dirty="0" smtClean="0"/>
              <a:t> </a:t>
            </a:r>
            <a:r>
              <a:rPr lang="en-GB" dirty="0"/>
              <a:t>seminars </a:t>
            </a:r>
            <a:r>
              <a:rPr lang="en-US" dirty="0" smtClean="0"/>
              <a:t>in all</a:t>
            </a:r>
            <a:r>
              <a:rPr lang="en-GB" dirty="0" smtClean="0"/>
              <a:t> province</a:t>
            </a:r>
            <a:r>
              <a:rPr lang="en-US" dirty="0" smtClean="0"/>
              <a:t>s;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0"/>
            <a:r>
              <a:rPr lang="en-GB" dirty="0" smtClean="0"/>
              <a:t> </a:t>
            </a:r>
            <a:r>
              <a:rPr lang="en-GB" dirty="0"/>
              <a:t>coordination meetings with CSOs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Description: small120_120px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4" y="295"/>
            <a:ext cx="1143000" cy="1143000"/>
          </a:xfrm>
          <a:prstGeom prst="rect">
            <a:avLst/>
          </a:prstGeom>
          <a:noFill/>
          <a:ln w="9525" cmpd="sng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6" name="Picture 5" descr="A36P677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827" y="2364305"/>
            <a:ext cx="3805973" cy="27241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68" y="2821289"/>
            <a:ext cx="3485214" cy="286074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5310">
            <a:off x="7215043" y="5508178"/>
            <a:ext cx="1837629" cy="102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796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Indirect Methods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909" y="1314518"/>
            <a:ext cx="8229600" cy="5143745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en-GB" sz="3600" dirty="0" smtClean="0"/>
              <a:t>30 </a:t>
            </a:r>
            <a:r>
              <a:rPr lang="en-GB" sz="3600" dirty="0"/>
              <a:t>radio PSAs in Dari and Pashto, broadcast through 47 regional and 3 national </a:t>
            </a:r>
            <a:r>
              <a:rPr lang="en-GB" sz="3600" dirty="0" smtClean="0"/>
              <a:t>stations</a:t>
            </a:r>
          </a:p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endParaRPr lang="en-US" dirty="0"/>
          </a:p>
          <a:p>
            <a:pPr lvl="0"/>
            <a:r>
              <a:rPr lang="en-GB" sz="3600" dirty="0"/>
              <a:t>20 television PSAs in Dari and Pashto, broadcast through 23 national and 7 regional </a:t>
            </a:r>
            <a:r>
              <a:rPr lang="en-GB" sz="3600" dirty="0" smtClean="0"/>
              <a:t>stations</a:t>
            </a:r>
          </a:p>
          <a:p>
            <a:pPr marL="0" lvl="0" indent="0">
              <a:buNone/>
            </a:pPr>
            <a:endParaRPr lang="en-US" sz="1800" dirty="0"/>
          </a:p>
          <a:p>
            <a:pPr lvl="0"/>
            <a:r>
              <a:rPr lang="en-GB" sz="3600" dirty="0"/>
              <a:t>10,000 pole </a:t>
            </a:r>
            <a:r>
              <a:rPr lang="en-GB" sz="3600" dirty="0" smtClean="0"/>
              <a:t>signs </a:t>
            </a:r>
            <a:r>
              <a:rPr lang="en-GB" sz="2500" i="1" dirty="0" smtClean="0"/>
              <a:t>(elections)</a:t>
            </a:r>
          </a:p>
          <a:p>
            <a:pPr marL="0" lvl="0" indent="0">
              <a:buNone/>
            </a:pPr>
            <a:endParaRPr lang="en-US" sz="1800" dirty="0"/>
          </a:p>
          <a:p>
            <a:pPr lvl="0"/>
            <a:r>
              <a:rPr lang="en-GB" sz="3600" dirty="0"/>
              <a:t>851 </a:t>
            </a:r>
            <a:r>
              <a:rPr lang="en-GB" sz="3600" dirty="0" smtClean="0"/>
              <a:t>billboards </a:t>
            </a:r>
            <a:r>
              <a:rPr lang="en-GB" sz="2500" i="1" dirty="0" smtClean="0"/>
              <a:t>(elections)</a:t>
            </a:r>
            <a:endParaRPr lang="en-US" sz="2500" i="1" dirty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364" y="1985890"/>
            <a:ext cx="4732691" cy="26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escription: small120_120px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64" y="295"/>
            <a:ext cx="1143000" cy="1143000"/>
          </a:xfrm>
          <a:prstGeom prst="rect">
            <a:avLst/>
          </a:prstGeom>
          <a:noFill/>
          <a:ln w="9525" cmpd="sng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5310">
            <a:off x="7215043" y="5508178"/>
            <a:ext cx="1837629" cy="102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959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Outcomes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677" y="1471779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GB" sz="3100" dirty="0"/>
              <a:t>IEC call centre operators responded to </a:t>
            </a:r>
            <a:r>
              <a:rPr lang="en-GB" sz="3100" dirty="0" smtClean="0"/>
              <a:t>approximately 2 </a:t>
            </a:r>
            <a:r>
              <a:rPr lang="en-GB" sz="3100" dirty="0"/>
              <a:t>million calls, from 16 July 2013 to Dec. </a:t>
            </a:r>
            <a:r>
              <a:rPr lang="en-GB" sz="3100" dirty="0" smtClean="0"/>
              <a:t>2014 </a:t>
            </a:r>
          </a:p>
          <a:p>
            <a:pPr marL="0" lvl="0" indent="0">
              <a:buNone/>
            </a:pPr>
            <a:endParaRPr lang="en-GB" sz="3100" dirty="0" smtClean="0"/>
          </a:p>
          <a:p>
            <a:r>
              <a:rPr lang="en-GB" sz="3100" dirty="0"/>
              <a:t>Civic/Voter Educators reached an estimated 6.6 </a:t>
            </a:r>
            <a:r>
              <a:rPr lang="en-GB" sz="3100" dirty="0" smtClean="0"/>
              <a:t>million people</a:t>
            </a:r>
          </a:p>
          <a:p>
            <a:pPr marL="0" indent="0">
              <a:buNone/>
            </a:pPr>
            <a:r>
              <a:rPr lang="en-GB" sz="3100" dirty="0" smtClean="0"/>
              <a:t> </a:t>
            </a:r>
            <a:endParaRPr lang="en-US" sz="3100" dirty="0"/>
          </a:p>
          <a:p>
            <a:pPr lvl="0"/>
            <a:r>
              <a:rPr lang="en-GB" sz="3100" dirty="0"/>
              <a:t>68 mobile theatre performances </a:t>
            </a:r>
            <a:r>
              <a:rPr lang="mr-IN" sz="3100" dirty="0" smtClean="0"/>
              <a:t>–</a:t>
            </a:r>
            <a:r>
              <a:rPr lang="en-GB" sz="3100" dirty="0" smtClean="0"/>
              <a:t> an estimated </a:t>
            </a:r>
            <a:r>
              <a:rPr lang="en-GB" sz="3100" dirty="0"/>
              <a:t>total reached </a:t>
            </a:r>
            <a:r>
              <a:rPr lang="en-GB" sz="3100" dirty="0" smtClean="0"/>
              <a:t>40,800 </a:t>
            </a:r>
            <a:r>
              <a:rPr lang="en-GB" sz="3100" dirty="0"/>
              <a:t>(8,030 women</a:t>
            </a:r>
            <a:r>
              <a:rPr lang="en-GB" sz="3100" dirty="0" smtClean="0"/>
              <a:t>)</a:t>
            </a:r>
          </a:p>
          <a:p>
            <a:pPr marL="0" lvl="0" indent="0">
              <a:buNone/>
            </a:pPr>
            <a:endParaRPr lang="en-GB" sz="3100" dirty="0" smtClean="0"/>
          </a:p>
          <a:p>
            <a:pPr lvl="0"/>
            <a:r>
              <a:rPr lang="en-GB" sz="3100" dirty="0"/>
              <a:t>Estimated 8.4 million reached through televised PSAs </a:t>
            </a:r>
            <a:endParaRPr lang="en-GB" sz="3100" dirty="0" smtClean="0"/>
          </a:p>
          <a:p>
            <a:pPr marL="0" lvl="0" indent="0">
              <a:buNone/>
            </a:pPr>
            <a:endParaRPr lang="en-GB" sz="3100" dirty="0" smtClean="0"/>
          </a:p>
          <a:p>
            <a:r>
              <a:rPr lang="en-GB" sz="3100" dirty="0"/>
              <a:t>Estimated 16.7 million people reached through radio PSAs</a:t>
            </a:r>
            <a:endParaRPr lang="en-US" sz="3100" dirty="0"/>
          </a:p>
          <a:p>
            <a:pPr lvl="0"/>
            <a:endParaRPr lang="en-GB" sz="3100" dirty="0" smtClean="0"/>
          </a:p>
          <a:p>
            <a:pPr lvl="0"/>
            <a:endParaRPr lang="en-US" dirty="0"/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5310">
            <a:off x="7215043" y="5508178"/>
            <a:ext cx="1837629" cy="102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Description: small120_120px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64" y="295"/>
            <a:ext cx="1143000" cy="1143000"/>
          </a:xfrm>
          <a:prstGeom prst="rect">
            <a:avLst/>
          </a:prstGeom>
          <a:noFill/>
          <a:ln w="9525" cmpd="sng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4635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Outcome </a:t>
            </a:r>
            <a:r>
              <a:rPr lang="en-US" sz="3200" dirty="0" smtClean="0">
                <a:solidFill>
                  <a:srgbClr val="FF0000"/>
                </a:solidFill>
              </a:rPr>
              <a:t>(</a:t>
            </a:r>
            <a:r>
              <a:rPr lang="en-US" sz="3200" i="1" dirty="0" smtClean="0">
                <a:solidFill>
                  <a:srgbClr val="FF0000"/>
                </a:solidFill>
              </a:rPr>
              <a:t>continued</a:t>
            </a:r>
            <a:r>
              <a:rPr lang="en-US" sz="3200" dirty="0" smtClean="0">
                <a:solidFill>
                  <a:srgbClr val="FF0000"/>
                </a:solidFill>
              </a:rPr>
              <a:t>)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increased</a:t>
            </a:r>
            <a:r>
              <a:rPr lang="en-US" dirty="0" smtClean="0"/>
              <a:t> turnout;</a:t>
            </a:r>
          </a:p>
          <a:p>
            <a:r>
              <a:rPr lang="en-US" dirty="0" smtClean="0"/>
              <a:t>Increased female participation;</a:t>
            </a:r>
          </a:p>
          <a:p>
            <a:r>
              <a:rPr lang="en-US" i="1" dirty="0" smtClean="0"/>
              <a:t>According to our survey, 82</a:t>
            </a:r>
            <a:r>
              <a:rPr lang="en-US" dirty="0" smtClean="0"/>
              <a:t>% of Afghans continue to consider elections to be a “good thing".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5310">
            <a:off x="7186501" y="5465371"/>
            <a:ext cx="1837629" cy="102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Description: small120_120px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64" y="295"/>
            <a:ext cx="1143000" cy="1143000"/>
          </a:xfrm>
          <a:prstGeom prst="rect">
            <a:avLst/>
          </a:prstGeom>
          <a:noFill/>
          <a:ln w="9525" cmpd="sng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48034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Challenges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Geography (mountains &amp; cold weather) </a:t>
            </a:r>
          </a:p>
          <a:p>
            <a:r>
              <a:rPr lang="en-US" dirty="0" smtClean="0"/>
              <a:t>Ethnic and linguistic diversity </a:t>
            </a:r>
          </a:p>
          <a:p>
            <a:r>
              <a:rPr lang="en-US" dirty="0" smtClean="0"/>
              <a:t>Security</a:t>
            </a:r>
          </a:p>
          <a:p>
            <a:r>
              <a:rPr lang="en-US" dirty="0" smtClean="0"/>
              <a:t>Cultural barriers to reaching key target audiences (i.e., women) 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5" name="Picture 4" descr="Description: small120_120px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4" y="295"/>
            <a:ext cx="1143000" cy="1143000"/>
          </a:xfrm>
          <a:prstGeom prst="rect">
            <a:avLst/>
          </a:prstGeom>
          <a:noFill/>
          <a:ln w="9525" cmpd="sng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5310">
            <a:off x="7215043" y="5508178"/>
            <a:ext cx="1837629" cy="102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481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5259"/>
            <a:ext cx="8229600" cy="53271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6000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sz="60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6000" dirty="0" smtClean="0">
                <a:solidFill>
                  <a:schemeClr val="accent3"/>
                </a:solidFill>
              </a:rPr>
              <a:t>Thank You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None/>
            </a:pP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5310">
            <a:off x="7215043" y="5508178"/>
            <a:ext cx="1837629" cy="102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4730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Afghanistan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 descr="Map of Afghanista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7" y="1417639"/>
            <a:ext cx="8923534" cy="525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56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Afghanistan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3600" b="1" dirty="0"/>
              <a:t>Afghanistan</a:t>
            </a:r>
            <a:r>
              <a:rPr lang="en-US" dirty="0" smtClean="0"/>
              <a:t>, </a:t>
            </a:r>
            <a:r>
              <a:rPr lang="en-US" dirty="0"/>
              <a:t>officially the Islamic Republic of Afghanistan, is a landlocked country located within South Asia and Central Asia. </a:t>
            </a:r>
          </a:p>
          <a:p>
            <a:r>
              <a:rPr lang="en-US" sz="3500" b="1" dirty="0" smtClean="0"/>
              <a:t>Population:</a:t>
            </a:r>
            <a:r>
              <a:rPr lang="en-US" sz="3500" b="1" dirty="0"/>
              <a:t> </a:t>
            </a:r>
            <a:r>
              <a:rPr lang="en-US" dirty="0" smtClean="0"/>
              <a:t>Afghanistan </a:t>
            </a:r>
            <a:r>
              <a:rPr lang="en-US" dirty="0"/>
              <a:t>has a population of approximately 32 </a:t>
            </a:r>
            <a:r>
              <a:rPr lang="en-US" dirty="0" smtClean="0"/>
              <a:t>million.</a:t>
            </a:r>
            <a:endParaRPr lang="en-US" dirty="0"/>
          </a:p>
          <a:p>
            <a:r>
              <a:rPr lang="en-US" sz="3600" b="1" dirty="0" smtClean="0"/>
              <a:t>Neighbors:</a:t>
            </a:r>
            <a:r>
              <a:rPr lang="en-US" dirty="0" smtClean="0"/>
              <a:t> Afghanistan </a:t>
            </a:r>
            <a:r>
              <a:rPr lang="en-US" dirty="0"/>
              <a:t>is bordered by Pakistan in the south and east; Iran in the west; Turkmenistan, Uzbekistan, and Tajikistan in the north; and China in the far northeast.</a:t>
            </a:r>
          </a:p>
          <a:p>
            <a:r>
              <a:rPr lang="en-US" sz="3600" b="1" dirty="0"/>
              <a:t>Literacy </a:t>
            </a:r>
            <a:r>
              <a:rPr lang="en-US" sz="3600" b="1" dirty="0" smtClean="0"/>
              <a:t>Rate:</a:t>
            </a:r>
            <a:r>
              <a:rPr lang="en-US" sz="3600" b="1" dirty="0"/>
              <a:t> </a:t>
            </a:r>
            <a:r>
              <a:rPr lang="en-US" dirty="0" smtClean="0"/>
              <a:t>Afghanistan </a:t>
            </a:r>
            <a:r>
              <a:rPr lang="en-US" dirty="0"/>
              <a:t>has one of the most illiterate population of the world. O</a:t>
            </a:r>
            <a:r>
              <a:rPr lang="en-US" dirty="0" smtClean="0"/>
              <a:t>nly 40</a:t>
            </a:r>
            <a:r>
              <a:rPr lang="en-US" dirty="0"/>
              <a:t>% of population is </a:t>
            </a:r>
            <a:r>
              <a:rPr lang="en-US" dirty="0" smtClean="0"/>
              <a:t>literate</a:t>
            </a:r>
            <a:r>
              <a:rPr lang="en-US" dirty="0"/>
              <a:t>. </a:t>
            </a:r>
          </a:p>
          <a:p>
            <a:r>
              <a:rPr lang="en-US" sz="3600" b="1" dirty="0" smtClean="0"/>
              <a:t>Security:</a:t>
            </a:r>
            <a:r>
              <a:rPr lang="en-US" sz="3600" b="1" dirty="0"/>
              <a:t> </a:t>
            </a:r>
            <a:r>
              <a:rPr lang="en-US" dirty="0" smtClean="0"/>
              <a:t>Afghanistan </a:t>
            </a:r>
            <a:r>
              <a:rPr lang="en-US" dirty="0"/>
              <a:t>has been e</a:t>
            </a:r>
            <a:r>
              <a:rPr lang="en-US" dirty="0" smtClean="0"/>
              <a:t>ngaged </a:t>
            </a:r>
            <a:r>
              <a:rPr lang="en-US" dirty="0"/>
              <a:t>in civil war for about four decades and more than half of the population </a:t>
            </a:r>
            <a:r>
              <a:rPr lang="en-US" dirty="0" smtClean="0"/>
              <a:t>is </a:t>
            </a:r>
            <a:r>
              <a:rPr lang="en-US" dirty="0"/>
              <a:t>living in unsecured areas. </a:t>
            </a:r>
            <a:endParaRPr lang="en-US" dirty="0" smtClean="0"/>
          </a:p>
          <a:p>
            <a:r>
              <a:rPr lang="en-US" b="1" dirty="0" smtClean="0"/>
              <a:t>Eligible</a:t>
            </a:r>
            <a:r>
              <a:rPr lang="en-US" dirty="0" smtClean="0"/>
              <a:t> </a:t>
            </a:r>
            <a:r>
              <a:rPr lang="en-US" b="1" dirty="0" smtClean="0"/>
              <a:t>voters</a:t>
            </a:r>
            <a:r>
              <a:rPr lang="en-US" dirty="0" smtClean="0"/>
              <a:t>: about 12 million people are eligible to vote.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5310">
            <a:off x="7215043" y="5508178"/>
            <a:ext cx="1837629" cy="102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89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910" y="488673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Independent Election Commission (IEC)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184" y="1409372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r>
              <a:rPr lang="en-US" sz="2800" dirty="0" smtClean="0"/>
              <a:t>The Independent Election Commission</a:t>
            </a:r>
            <a:r>
              <a:rPr lang="en-US" sz="2800" b="1" dirty="0" smtClean="0"/>
              <a:t> </a:t>
            </a:r>
            <a:r>
              <a:rPr lang="en-US" sz="2800" dirty="0" smtClean="0"/>
              <a:t>of Afghanistan was established in 2006 according to the article 156 of the Constitution of the country:</a:t>
            </a:r>
          </a:p>
          <a:p>
            <a:pPr marL="0" indent="0" algn="ctr">
              <a:buNone/>
            </a:pPr>
            <a:endParaRPr lang="en-US" sz="2800" dirty="0" smtClean="0"/>
          </a:p>
          <a:p>
            <a:pPr marL="0" indent="0" algn="ctr">
              <a:buNone/>
            </a:pPr>
            <a:r>
              <a:rPr lang="en-US" sz="2800" dirty="0" smtClean="0"/>
              <a:t>IEC shall be established to administer and supervise every kind of election as well as </a:t>
            </a:r>
            <a:r>
              <a:rPr lang="en-US" sz="2800" i="1" dirty="0" smtClean="0"/>
              <a:t>refer to general public opinion of the people </a:t>
            </a:r>
            <a:r>
              <a:rPr lang="en-US" sz="2800" dirty="0" smtClean="0"/>
              <a:t>in accordance with the provision of the law.</a:t>
            </a:r>
          </a:p>
          <a:p>
            <a:pPr lvl="1"/>
            <a:endParaRPr lang="en-US" sz="200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Description: small120_120px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4" y="295"/>
            <a:ext cx="1143000" cy="1143000"/>
          </a:xfrm>
          <a:prstGeom prst="rect">
            <a:avLst/>
          </a:prstGeom>
          <a:noFill/>
          <a:ln w="9525" cmpd="sng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5310">
            <a:off x="7215043" y="5508178"/>
            <a:ext cx="1837629" cy="102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115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 smtClean="0">
                <a:solidFill>
                  <a:srgbClr val="FF0000"/>
                </a:solidFill>
              </a:rPr>
              <a:t>Overview IEC Public Outreach Department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34" y="1530476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200" dirty="0" smtClean="0">
                <a:latin typeface="Palatino Linotype"/>
                <a:cs typeface="Palatino Linotype"/>
              </a:rPr>
              <a:t>The Department of Public Outreach at the IEC is responsible</a:t>
            </a:r>
          </a:p>
          <a:p>
            <a:pPr>
              <a:buNone/>
            </a:pPr>
            <a:r>
              <a:rPr lang="en-US" sz="2200" dirty="0" smtClean="0">
                <a:latin typeface="Palatino Linotype"/>
                <a:cs typeface="Palatino Linotype"/>
              </a:rPr>
              <a:t>for: </a:t>
            </a:r>
          </a:p>
          <a:p>
            <a:pPr lvl="1">
              <a:buFont typeface="Arial"/>
              <a:buChar char="•"/>
            </a:pPr>
            <a:r>
              <a:rPr lang="en-US" sz="1800" dirty="0" smtClean="0">
                <a:latin typeface="Palatino Linotype"/>
                <a:cs typeface="Palatino Linotype"/>
              </a:rPr>
              <a:t>Planning, implementing and monitoring of voter information campaigns;</a:t>
            </a:r>
          </a:p>
          <a:p>
            <a:pPr lvl="1">
              <a:buFont typeface="Arial"/>
              <a:buChar char="•"/>
            </a:pPr>
            <a:endParaRPr lang="en-US" sz="1800" dirty="0" smtClean="0">
              <a:latin typeface="Palatino Linotype"/>
              <a:cs typeface="Palatino Linotype"/>
            </a:endParaRPr>
          </a:p>
          <a:p>
            <a:pPr lvl="1">
              <a:buFont typeface="Arial"/>
              <a:buChar char="•"/>
            </a:pPr>
            <a:r>
              <a:rPr lang="en-US" sz="1800" dirty="0" smtClean="0">
                <a:latin typeface="Palatino Linotype"/>
                <a:cs typeface="Palatino Linotype"/>
              </a:rPr>
              <a:t>Preparation and development of the  voter information and electoral procedural materials;</a:t>
            </a:r>
          </a:p>
          <a:p>
            <a:pPr lvl="1">
              <a:buFont typeface="Arial"/>
              <a:buChar char="•"/>
            </a:pPr>
            <a:endParaRPr lang="en-US" sz="1800" dirty="0" smtClean="0">
              <a:latin typeface="Palatino Linotype"/>
              <a:cs typeface="Palatino Linotype"/>
            </a:endParaRPr>
          </a:p>
          <a:p>
            <a:pPr lvl="1">
              <a:buFont typeface="Arial"/>
              <a:buChar char="•"/>
            </a:pPr>
            <a:r>
              <a:rPr lang="en-US" sz="1800" dirty="0" smtClean="0">
                <a:latin typeface="Palatino Linotype"/>
                <a:cs typeface="Palatino Linotype"/>
              </a:rPr>
              <a:t>Electoral education;</a:t>
            </a:r>
          </a:p>
          <a:p>
            <a:pPr lvl="1">
              <a:buFont typeface="Arial"/>
              <a:buChar char="•"/>
            </a:pPr>
            <a:endParaRPr lang="en-US" sz="1800" dirty="0" smtClean="0">
              <a:latin typeface="Palatino Linotype"/>
              <a:cs typeface="Palatino Linotype"/>
            </a:endParaRPr>
          </a:p>
          <a:p>
            <a:pPr lvl="1">
              <a:buFont typeface="Arial"/>
              <a:buChar char="•"/>
            </a:pPr>
            <a:r>
              <a:rPr lang="en-US" sz="1800" dirty="0" smtClean="0">
                <a:latin typeface="Palatino Linotype"/>
                <a:cs typeface="Palatino Linotype"/>
              </a:rPr>
              <a:t>Coordination of the voter information activities with government agencies and non-government organizations (national process);</a:t>
            </a:r>
          </a:p>
          <a:p>
            <a:pPr lvl="1">
              <a:buFont typeface="Arial"/>
              <a:buChar char="•"/>
            </a:pPr>
            <a:endParaRPr lang="en-US" sz="1800" dirty="0" smtClean="0">
              <a:latin typeface="Palatino Linotype"/>
              <a:cs typeface="Palatino Linotype"/>
            </a:endParaRPr>
          </a:p>
          <a:p>
            <a:pPr lvl="1">
              <a:buFont typeface="Arial"/>
              <a:buChar char="•"/>
            </a:pPr>
            <a:r>
              <a:rPr lang="en-US" sz="1800" dirty="0" smtClean="0">
                <a:latin typeface="Palatino Linotype"/>
                <a:cs typeface="Palatino Linotype"/>
              </a:rPr>
              <a:t>Monitoring of voter information</a:t>
            </a:r>
            <a:r>
              <a:rPr lang="en-US" sz="1800" dirty="0" smtClean="0">
                <a:solidFill>
                  <a:schemeClr val="accent2"/>
                </a:solidFill>
                <a:latin typeface="Palatino Linotype"/>
                <a:cs typeface="Palatino Linotype"/>
              </a:rPr>
              <a:t> </a:t>
            </a:r>
            <a:r>
              <a:rPr lang="en-US" sz="1800" dirty="0" smtClean="0">
                <a:latin typeface="Palatino Linotype"/>
                <a:cs typeface="Palatino Linotype"/>
              </a:rPr>
              <a:t>activities.  </a:t>
            </a:r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5310">
            <a:off x="7186501" y="5465371"/>
            <a:ext cx="1837629" cy="102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Description: small120_120px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64" y="295"/>
            <a:ext cx="1143000" cy="1143000"/>
          </a:xfrm>
          <a:prstGeom prst="rect">
            <a:avLst/>
          </a:prstGeom>
          <a:noFill/>
          <a:ln w="9525" cmpd="sng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5850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983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History of Elections in Afghanistan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i="1" dirty="0" smtClean="0"/>
              <a:t>However, Election has started in 1960s in Afghanistan, but due to civil war it became stopped till the end of </a:t>
            </a:r>
            <a:r>
              <a:rPr lang="en-US" sz="2800" i="1" dirty="0"/>
              <a:t>the </a:t>
            </a:r>
            <a:r>
              <a:rPr lang="en-US" sz="2800" i="1" dirty="0" smtClean="0"/>
              <a:t>Taliban regime: During last 12 years, we had </a:t>
            </a:r>
            <a:r>
              <a:rPr lang="en-US" sz="2800" i="1" smtClean="0"/>
              <a:t>three elections </a:t>
            </a:r>
            <a:r>
              <a:rPr lang="en-US" sz="2800" i="1" dirty="0" smtClean="0"/>
              <a:t>with </a:t>
            </a:r>
            <a:r>
              <a:rPr lang="en-US" sz="2800" i="1" smtClean="0"/>
              <a:t>different turnouts as bellow:</a:t>
            </a:r>
            <a:endParaRPr lang="en-US" sz="2800" i="1" dirty="0" smtClean="0"/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800" dirty="0" smtClean="0"/>
              <a:t>In </a:t>
            </a:r>
            <a:r>
              <a:rPr lang="en-US" sz="2800" dirty="0"/>
              <a:t>2004, the final voter turnout was </a:t>
            </a:r>
            <a:r>
              <a:rPr lang="en-US" sz="2800" i="1" dirty="0" smtClean="0">
                <a:solidFill>
                  <a:srgbClr val="FF0000"/>
                </a:solidFill>
              </a:rPr>
              <a:t>7,364,000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 smtClean="0"/>
              <a:t>In </a:t>
            </a:r>
            <a:r>
              <a:rPr lang="en-US" sz="2800" dirty="0"/>
              <a:t>2009 the final voter turnout was </a:t>
            </a:r>
            <a:r>
              <a:rPr lang="en-US" sz="2800" i="1" dirty="0" smtClean="0">
                <a:solidFill>
                  <a:srgbClr val="FF0000"/>
                </a:solidFill>
              </a:rPr>
              <a:t>4,059,069</a:t>
            </a:r>
            <a:r>
              <a:rPr lang="en-US" sz="2800" dirty="0" smtClean="0"/>
              <a:t> </a:t>
            </a:r>
          </a:p>
          <a:p>
            <a:r>
              <a:rPr lang="en-US" sz="2800" dirty="0"/>
              <a:t>I</a:t>
            </a:r>
            <a:r>
              <a:rPr lang="en-US" sz="2800" dirty="0" smtClean="0"/>
              <a:t>n </a:t>
            </a:r>
            <a:r>
              <a:rPr lang="en-US" sz="2800" dirty="0"/>
              <a:t>2014 the final voter turnout was </a:t>
            </a:r>
            <a:r>
              <a:rPr lang="en-US" sz="2800" i="1" dirty="0" smtClean="0">
                <a:solidFill>
                  <a:srgbClr val="FF0000"/>
                </a:solidFill>
              </a:rPr>
              <a:t>6,443,155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5310">
            <a:off x="7186501" y="5465371"/>
            <a:ext cx="1837629" cy="102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Description: small120_120px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64" y="295"/>
            <a:ext cx="1143000" cy="1143000"/>
          </a:xfrm>
          <a:prstGeom prst="rect">
            <a:avLst/>
          </a:prstGeom>
          <a:noFill/>
          <a:ln w="9525" cmpd="sng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6104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Trends of </a:t>
            </a:r>
            <a:r>
              <a:rPr lang="en-US" smtClean="0">
                <a:solidFill>
                  <a:srgbClr val="FF0000"/>
                </a:solidFill>
              </a:rPr>
              <a:t>disqualified votes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2442"/>
            <a:ext cx="8229600" cy="4652259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Fortunately, we had a good </a:t>
            </a:r>
            <a:r>
              <a:rPr lang="en-US" sz="2800" smtClean="0"/>
              <a:t>promotion in </a:t>
            </a:r>
            <a:r>
              <a:rPr lang="en-US" sz="2800" dirty="0" smtClean="0"/>
              <a:t>decreasing disqualified votes, as shown by following figures. 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Char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7180581"/>
              </p:ext>
            </p:extLst>
          </p:nvPr>
        </p:nvGraphicFramePr>
        <p:xfrm>
          <a:off x="799246" y="2706386"/>
          <a:ext cx="7545507" cy="3121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 descr="Description: small120_120px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64" y="295"/>
            <a:ext cx="1143000" cy="1143000"/>
          </a:xfrm>
          <a:prstGeom prst="rect">
            <a:avLst/>
          </a:prstGeom>
          <a:noFill/>
          <a:ln w="9525" cmpd="sng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5310">
            <a:off x="7215043" y="5508178"/>
            <a:ext cx="1837629" cy="102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128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Disqualified Votes 2009-2014</a:t>
            </a:r>
            <a:endParaRPr lang="en-US" sz="4000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2837723"/>
              </p:ext>
            </p:extLst>
          </p:nvPr>
        </p:nvGraphicFramePr>
        <p:xfrm>
          <a:off x="457200" y="1528855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 descr="Description: small120_120px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64" y="295"/>
            <a:ext cx="1143000" cy="1143000"/>
          </a:xfrm>
          <a:prstGeom prst="rect">
            <a:avLst/>
          </a:prstGeom>
          <a:noFill/>
          <a:ln w="9525" cmpd="sng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5310">
            <a:off x="7215043" y="5508178"/>
            <a:ext cx="1837629" cy="102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927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452" y="53148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Background: Electoral Literacy Through Informal Education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838" y="1674481"/>
            <a:ext cx="8136162" cy="4109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Informal Education Remains the Preferred </a:t>
            </a:r>
            <a:r>
              <a:rPr lang="en-US" sz="2800" dirty="0"/>
              <a:t>M</a:t>
            </a:r>
            <a:r>
              <a:rPr lang="en-US" sz="2800" dirty="0" smtClean="0"/>
              <a:t>ethod of Voter Education in Afghanistan, because of: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2400" dirty="0" smtClean="0"/>
              <a:t> security challenges;</a:t>
            </a:r>
          </a:p>
          <a:p>
            <a:r>
              <a:rPr lang="en-US" sz="2400" dirty="0" smtClean="0"/>
              <a:t>Strong tribal structure;</a:t>
            </a:r>
          </a:p>
          <a:p>
            <a:r>
              <a:rPr lang="en-US" sz="2400" dirty="0" smtClean="0"/>
              <a:t>Influential religious networks;</a:t>
            </a:r>
          </a:p>
          <a:p>
            <a:r>
              <a:rPr lang="en-US" sz="2400" dirty="0" smtClean="0"/>
              <a:t>Cultural limitations for reaching                                                          	key target audiences. </a:t>
            </a:r>
          </a:p>
          <a:p>
            <a:pPr lvl="1">
              <a:buFont typeface="Wingdings" charset="2"/>
              <a:buChar char="§"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>
              <a:buFont typeface="Wingdings" charset="2"/>
              <a:buChar char="§"/>
            </a:pPr>
            <a:endParaRPr lang="en-US" dirty="0" smtClean="0"/>
          </a:p>
          <a:p>
            <a:pPr lvl="1">
              <a:buFont typeface="Wingdings" charset="2"/>
              <a:buChar char="§"/>
            </a:pPr>
            <a:endParaRPr lang="en-US" dirty="0"/>
          </a:p>
        </p:txBody>
      </p:sp>
      <p:pic>
        <p:nvPicPr>
          <p:cNvPr id="4" name="Picture 3" descr="DSC0137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66" y="2740862"/>
            <a:ext cx="3241372" cy="2688050"/>
          </a:xfrm>
          <a:prstGeom prst="rect">
            <a:avLst/>
          </a:prstGeom>
        </p:spPr>
      </p:pic>
      <p:pic>
        <p:nvPicPr>
          <p:cNvPr id="6" name="Picture 5" descr="Description: small120_120px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64" y="295"/>
            <a:ext cx="1143000" cy="1143000"/>
          </a:xfrm>
          <a:prstGeom prst="rect">
            <a:avLst/>
          </a:prstGeom>
          <a:noFill/>
          <a:ln w="9525" cmpd="sng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247338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</TotalTime>
  <Words>821</Words>
  <Application>Microsoft Office PowerPoint</Application>
  <PresentationFormat>On-screen Show (4:3)</PresentationFormat>
  <Paragraphs>137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Mangal</vt:lpstr>
      <vt:lpstr>Palatino Linotype</vt:lpstr>
      <vt:lpstr>Wingdings</vt:lpstr>
      <vt:lpstr>Office Theme</vt:lpstr>
      <vt:lpstr> Inclusive Electoral Literacy Through Informal Educational Channels  </vt:lpstr>
      <vt:lpstr>Afghanistan</vt:lpstr>
      <vt:lpstr>Afghanistan</vt:lpstr>
      <vt:lpstr>Independent Election Commission (IEC)</vt:lpstr>
      <vt:lpstr>Overview IEC Public Outreach Department</vt:lpstr>
      <vt:lpstr>History of Elections in Afghanistan</vt:lpstr>
      <vt:lpstr>Trends of disqualified votes</vt:lpstr>
      <vt:lpstr>Disqualified Votes 2009-2014</vt:lpstr>
      <vt:lpstr>Background: Electoral Literacy Through Informal Education </vt:lpstr>
      <vt:lpstr>Direct Methods(1): Elections </vt:lpstr>
      <vt:lpstr> Direct Methods (2): (continued)</vt:lpstr>
      <vt:lpstr>Direct Methods (3) (Contiued)</vt:lpstr>
      <vt:lpstr>Indirect Methods</vt:lpstr>
      <vt:lpstr>Outcomes</vt:lpstr>
      <vt:lpstr>Outcome (continued)</vt:lpstr>
      <vt:lpstr>Challenges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Voter Education for Inclusive, Informed, and Ethical Participation</dc:title>
  <dc:creator>Soraia Ghani</dc:creator>
  <cp:lastModifiedBy>gavs1</cp:lastModifiedBy>
  <cp:revision>117</cp:revision>
  <cp:lastPrinted>2016-10-17T12:43:20Z</cp:lastPrinted>
  <dcterms:created xsi:type="dcterms:W3CDTF">2016-10-17T09:26:03Z</dcterms:created>
  <dcterms:modified xsi:type="dcterms:W3CDTF">2016-10-20T04:51:08Z</dcterms:modified>
</cp:coreProperties>
</file>