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handoutMasterIdLst>
    <p:handoutMasterId r:id="rId16"/>
  </p:handoutMasterIdLst>
  <p:sldIdLst>
    <p:sldId id="282" r:id="rId2"/>
    <p:sldId id="278" r:id="rId3"/>
    <p:sldId id="290" r:id="rId4"/>
    <p:sldId id="288" r:id="rId5"/>
    <p:sldId id="279" r:id="rId6"/>
    <p:sldId id="280" r:id="rId7"/>
    <p:sldId id="281" r:id="rId8"/>
    <p:sldId id="283" r:id="rId9"/>
    <p:sldId id="291" r:id="rId10"/>
    <p:sldId id="271" r:id="rId11"/>
    <p:sldId id="285" r:id="rId12"/>
    <p:sldId id="286" r:id="rId13"/>
    <p:sldId id="289" r:id="rId14"/>
    <p:sldId id="287" r:id="rId15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294967295" orient="horz" pos="2160" userDrawn="1">
          <p15:clr>
            <a:srgbClr val="A4A3A4"/>
          </p15:clr>
        </p15:guide>
        <p15:guide id="429496729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0B"/>
    <a:srgbClr val="009900"/>
    <a:srgbClr val="74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2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assgnments\India\chart%20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Roaming\Fomine%20Software\Winpopup%20LAN%20Messenger\Received%20Files\chart%201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AppData\Roaming\Fomine%20Software\Winpopup%20LAN%20Messenger\Received%20Files\pie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Voting Age Population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Mauritius</c:v>
                </c:pt>
                <c:pt idx="1">
                  <c:v>Botswana</c:v>
                </c:pt>
                <c:pt idx="2">
                  <c:v>Seychelles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978887</c:v>
                </c:pt>
                <c:pt idx="1">
                  <c:v>1267719</c:v>
                </c:pt>
                <c:pt idx="2">
                  <c:v>69904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of Electors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Mauritius</c:v>
                </c:pt>
                <c:pt idx="1">
                  <c:v>Botswana</c:v>
                </c:pt>
                <c:pt idx="2">
                  <c:v>Seychelles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917311</c:v>
                </c:pt>
                <c:pt idx="1">
                  <c:v>824432</c:v>
                </c:pt>
                <c:pt idx="2">
                  <c:v>71932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190576"/>
        <c:axId val="198129288"/>
        <c:axId val="0"/>
      </c:bar3DChart>
      <c:catAx>
        <c:axId val="197190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/>
                  <a:t>Country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198129288"/>
        <c:crosses val="autoZero"/>
        <c:auto val="1"/>
        <c:lblAlgn val="ctr"/>
        <c:lblOffset val="100"/>
        <c:noMultiLvlLbl val="0"/>
      </c:catAx>
      <c:valAx>
        <c:axId val="19812928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971905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277160268496536"/>
          <c:y val="2.1617014130712653E-2"/>
          <c:w val="0.67309567505355528"/>
          <c:h val="0.769742377569183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Voting Age Population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India</c:v>
                </c:pt>
                <c:pt idx="1">
                  <c:v>UK</c:v>
                </c:pt>
                <c:pt idx="2">
                  <c:v>Mauritius</c:v>
                </c:pt>
                <c:pt idx="3">
                  <c:v>Botswana</c:v>
                </c:pt>
                <c:pt idx="4">
                  <c:v>Seychelles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787560328</c:v>
                </c:pt>
                <c:pt idx="1">
                  <c:v>50780423</c:v>
                </c:pt>
                <c:pt idx="2">
                  <c:v>978887</c:v>
                </c:pt>
                <c:pt idx="3">
                  <c:v>1267719</c:v>
                </c:pt>
                <c:pt idx="4">
                  <c:v>69904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of Electors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India</c:v>
                </c:pt>
                <c:pt idx="1">
                  <c:v>UK</c:v>
                </c:pt>
                <c:pt idx="2">
                  <c:v>Mauritius</c:v>
                </c:pt>
                <c:pt idx="3">
                  <c:v>Botswana</c:v>
                </c:pt>
                <c:pt idx="4">
                  <c:v>Seychelles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834082814</c:v>
                </c:pt>
                <c:pt idx="1">
                  <c:v>46425386</c:v>
                </c:pt>
                <c:pt idx="2">
                  <c:v>917311</c:v>
                </c:pt>
                <c:pt idx="3">
                  <c:v>824432</c:v>
                </c:pt>
                <c:pt idx="4">
                  <c:v>71932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128112"/>
        <c:axId val="198126152"/>
        <c:axId val="0"/>
      </c:bar3DChart>
      <c:catAx>
        <c:axId val="19812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8126152"/>
        <c:crosses val="autoZero"/>
        <c:auto val="1"/>
        <c:lblAlgn val="ctr"/>
        <c:lblOffset val="100"/>
        <c:noMultiLvlLbl val="0"/>
      </c:catAx>
      <c:valAx>
        <c:axId val="1981261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98128112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layout>
        <c:manualLayout>
          <c:xMode val="edge"/>
          <c:yMode val="edge"/>
          <c:x val="0.70040427415402717"/>
          <c:y val="4.2972889832818925E-2"/>
          <c:w val="0.29768821939645213"/>
          <c:h val="0.18577412800381038"/>
        </c:manualLayout>
      </c:layout>
      <c:overlay val="0"/>
      <c:spPr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</c:spPr>
      <c:txPr>
        <a:bodyPr/>
        <a:lstStyle/>
        <a:p>
          <a:pPr>
            <a:defRPr sz="105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91497704267777"/>
          <c:y val="6.8134921010535088E-2"/>
          <c:w val="0.77924182750459559"/>
          <c:h val="0.9168386229613713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0.17036076949107154"/>
                  <c:y val="-0.218543090433235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61902234532947"/>
                      <c:h val="0.1018981549405094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6611040623108878E-2"/>
                  <c:y val="5.72297959241625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647526073600609E-2"/>
                  <c:y val="-2.1240546347742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5937355021872118E-3"/>
                  <c:y val="-2.6904899097939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6881739861560042E-2"/>
                  <c:y val="-3.4418127111986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5160321607521289E-2"/>
                  <c:y val="-1.93916710838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New ID Card</c:v>
                </c:pt>
                <c:pt idx="1">
                  <c:v>Old ID Card</c:v>
                </c:pt>
                <c:pt idx="2">
                  <c:v>Bus Pass</c:v>
                </c:pt>
                <c:pt idx="3">
                  <c:v>Driving License</c:v>
                </c:pt>
                <c:pt idx="4">
                  <c:v>Passport</c:v>
                </c:pt>
                <c:pt idx="5">
                  <c:v>No Proof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0.85499999999999998</c:v>
                </c:pt>
                <c:pt idx="1">
                  <c:v>0.10539999999999999</c:v>
                </c:pt>
                <c:pt idx="2">
                  <c:v>2.0899999999999998E-2</c:v>
                </c:pt>
                <c:pt idx="3">
                  <c:v>9.1000000000000004E-3</c:v>
                </c:pt>
                <c:pt idx="4">
                  <c:v>7.0000000000000001E-3</c:v>
                </c:pt>
                <c:pt idx="5">
                  <c:v>2.5999999999999999E-3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0.43638</cdr:x>
      <cdr:y>0.21085</cdr:y>
    </cdr:from>
    <cdr:to>
      <cdr:x>0.47956</cdr:x>
      <cdr:y>0.24719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3448334" y="1425663"/>
          <a:ext cx="341195" cy="2456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0.20682</cdr:y>
    </cdr:from>
    <cdr:to>
      <cdr:x>0.51756</cdr:x>
      <cdr:y>0.24113</cdr:y>
    </cdr:to>
    <cdr:cxnSp macro="">
      <cdr:nvCxnSpPr>
        <cdr:cNvPr id="9" name="Straight Arrow Connector 8"/>
        <cdr:cNvCxnSpPr/>
      </cdr:nvCxnSpPr>
      <cdr:spPr>
        <a:xfrm xmlns:a="http://schemas.openxmlformats.org/drawingml/2006/main">
          <a:off x="3951027" y="1398368"/>
          <a:ext cx="138752" cy="23201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0.54174</cdr:x>
      <cdr:y>0.19471</cdr:y>
    </cdr:from>
    <cdr:to>
      <cdr:x>0.55728</cdr:x>
      <cdr:y>0.23709</cdr:y>
    </cdr:to>
    <cdr:cxnSp macro="">
      <cdr:nvCxnSpPr>
        <cdr:cNvPr id="11" name="Straight Arrow Connector 10"/>
        <cdr:cNvCxnSpPr/>
      </cdr:nvCxnSpPr>
      <cdr:spPr>
        <a:xfrm xmlns:a="http://schemas.openxmlformats.org/drawingml/2006/main" flipH="1">
          <a:off x="4280848" y="1316481"/>
          <a:ext cx="122830" cy="28660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0.55901</cdr:x>
      <cdr:y>0.22296</cdr:y>
    </cdr:from>
    <cdr:to>
      <cdr:x>0.6091</cdr:x>
      <cdr:y>0.24315</cdr:y>
    </cdr:to>
    <cdr:cxnSp macro="">
      <cdr:nvCxnSpPr>
        <cdr:cNvPr id="13" name="Straight Arrow Connector 12"/>
        <cdr:cNvCxnSpPr/>
      </cdr:nvCxnSpPr>
      <cdr:spPr>
        <a:xfrm xmlns:a="http://schemas.openxmlformats.org/drawingml/2006/main" flipH="1">
          <a:off x="4417326" y="1507550"/>
          <a:ext cx="395785" cy="13647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E156A-0319-424A-8CA5-51306AF90B30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30B62-C49C-402C-B468-E11C67AB9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080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anvass%202014.VOB" TargetMode="External"/><Relationship Id="rId2" Type="http://schemas.openxmlformats.org/officeDocument/2006/relationships/hyperlink" Target="HOURS%20OF%20POLL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OW%20TO%20VOTE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NVR.mp4" TargetMode="External"/><Relationship Id="rId2" Type="http://schemas.openxmlformats.org/officeDocument/2006/relationships/hyperlink" Target="PROOF%20OF%20IDENTITY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hyperlink" Target="HOURS%20OF%20POLL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5%20ECO%20Mauritius%20-%20Radio%2004%20-%20BHOJPURI.aif" TargetMode="External"/><Relationship Id="rId2" Type="http://schemas.openxmlformats.org/officeDocument/2006/relationships/hyperlink" Target="cmars.VO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488" y="424085"/>
            <a:ext cx="8911687" cy="49031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924" y="1"/>
            <a:ext cx="9263688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VOTER EDUCATION FOR INFORMED </a:t>
            </a:r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ETHICAL VOTING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MAURITIAN EXPERIENCE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M.I. </a:t>
            </a:r>
            <a:r>
              <a:rPr lang="en-US" sz="1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Abdool</a:t>
            </a:r>
            <a:r>
              <a:rPr 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Rahman</a:t>
            </a:r>
          </a:p>
          <a:p>
            <a:pPr marL="0" indent="0" algn="r">
              <a:buNone/>
            </a:pPr>
            <a:r>
              <a:rPr 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Electoral Commissioner </a:t>
            </a:r>
            <a:br>
              <a:rPr 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51129" y="0"/>
            <a:ext cx="10840872" cy="6858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8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Publicity spots</a:t>
            </a:r>
            <a:endParaRPr lang="en-GB" sz="8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file"/>
            </a:endParaRPr>
          </a:p>
          <a:p>
            <a:pPr marL="0" indent="0">
              <a:lnSpc>
                <a:spcPct val="160000"/>
              </a:lnSpc>
              <a:spcAft>
                <a:spcPts val="600"/>
              </a:spcAft>
              <a:buNone/>
            </a:pP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Mauritius is divided into 20 Constituencies, Rodrigues being the 21</a:t>
            </a:r>
            <a:r>
              <a:rPr lang="en-GB" sz="8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Constituency</a:t>
            </a: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0" indent="0">
              <a:lnSpc>
                <a:spcPct val="160000"/>
              </a:lnSpc>
              <a:spcAft>
                <a:spcPts val="600"/>
              </a:spcAft>
              <a:buNone/>
            </a:pP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National Assembly </a:t>
            </a: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Elections – </a:t>
            </a: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vote </a:t>
            </a: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3 candidates per constituency</a:t>
            </a:r>
          </a:p>
          <a:p>
            <a:pPr marL="0" indent="0">
              <a:lnSpc>
                <a:spcPct val="160000"/>
              </a:lnSpc>
              <a:spcAft>
                <a:spcPts val="600"/>
              </a:spcAft>
              <a:buNone/>
            </a:pP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 </a:t>
            </a: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Elections – </a:t>
            </a: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vote </a:t>
            </a: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4 candidates per Ward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Village </a:t>
            </a: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Elections 	</a:t>
            </a: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Vote </a:t>
            </a: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9 candidates per village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Rodrigues </a:t>
            </a: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Assembly Election  - vote for 2 candidates per Local Region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(6 Local Regions + PR System)</a:t>
            </a:r>
          </a:p>
          <a:p>
            <a:pPr marL="0" indent="0">
              <a:spcBef>
                <a:spcPts val="0"/>
              </a:spcBef>
              <a:buNone/>
            </a:pPr>
            <a:endParaRPr lang="en-GB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Municipal City </a:t>
            </a: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Council		(8 wards)</a:t>
            </a:r>
            <a:endParaRPr lang="en-GB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Four (4) Municipal Town </a:t>
            </a: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Councils	(22 wards)</a:t>
            </a:r>
            <a:endParaRPr lang="en-GB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Seven (7) District Councils ( 130 Village Councils)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Canvass 2014 </a:t>
            </a: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Registration of electors for a fortnight in January 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How to </a:t>
            </a: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vote</a:t>
            </a:r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69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0" y="121835"/>
            <a:ext cx="1030310" cy="21301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23" y="0"/>
            <a:ext cx="10620777" cy="68579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Proof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identity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proof during NAE 2014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ID Card		- </a:t>
            </a:r>
            <a:r>
              <a:rPr lang="en-GB" sz="2000" dirty="0" smtClean="0">
                <a:solidFill>
                  <a:srgbClr val="001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85.5 %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ID Card		- 10.54 %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 	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2.09%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Driving Licence 	- 0.91 %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Passport 			- 0.7 %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proof 			- 0.26 %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SNVR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file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Hours of Poll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665320"/>
              </p:ext>
            </p:extLst>
          </p:nvPr>
        </p:nvGraphicFramePr>
        <p:xfrm>
          <a:off x="4289946" y="48295"/>
          <a:ext cx="7902054" cy="676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7242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80304"/>
            <a:ext cx="8911687" cy="862885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voters during last NAE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787318"/>
              </p:ext>
            </p:extLst>
          </p:nvPr>
        </p:nvGraphicFramePr>
        <p:xfrm>
          <a:off x="2231500" y="1365162"/>
          <a:ext cx="8277660" cy="460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220"/>
                <a:gridCol w="2759220"/>
                <a:gridCol w="2759220"/>
              </a:tblGrid>
              <a:tr h="9206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– </a:t>
                      </a:r>
                    </a:p>
                    <a:p>
                      <a:pPr algn="ctr"/>
                      <a:r>
                        <a:rPr lang="en-GB" dirty="0" smtClean="0"/>
                        <a:t>National Assembly Elections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% of</a:t>
                      </a:r>
                      <a:r>
                        <a:rPr lang="en-GB" baseline="0" dirty="0" smtClean="0"/>
                        <a:t> voters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% of</a:t>
                      </a:r>
                      <a:r>
                        <a:rPr lang="en-GB" baseline="0" dirty="0" smtClean="0"/>
                        <a:t> invalid votes</a:t>
                      </a:r>
                      <a:endParaRPr lang="en-GB" dirty="0"/>
                    </a:p>
                  </a:txBody>
                  <a:tcPr anchor="ctr"/>
                </a:tc>
              </a:tr>
              <a:tr h="9206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smtClean="0"/>
                        <a:t>81.1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1.08</a:t>
                      </a:r>
                      <a:endParaRPr lang="en-GB" b="1" dirty="0"/>
                    </a:p>
                  </a:txBody>
                  <a:tcPr anchor="ctr"/>
                </a:tc>
              </a:tr>
              <a:tr h="9206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80.4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0.89</a:t>
                      </a:r>
                      <a:endParaRPr lang="en-GB" b="1" dirty="0"/>
                    </a:p>
                  </a:txBody>
                  <a:tcPr anchor="ctr"/>
                </a:tc>
              </a:tr>
              <a:tr h="9206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78.2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0.84</a:t>
                      </a:r>
                      <a:endParaRPr lang="en-GB" b="1" dirty="0"/>
                    </a:p>
                  </a:txBody>
                  <a:tcPr anchor="ctr"/>
                </a:tc>
              </a:tr>
              <a:tr h="92060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74.1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1.13</a:t>
                      </a:r>
                      <a:endParaRPr lang="en-GB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01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22830" y="0"/>
            <a:ext cx="177420" cy="12767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46220"/>
            <a:ext cx="8915400" cy="50998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is  no one interaction that is a magic wand for voter turnout, as there are many factors that can influence voter turnouts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will not change human behaviour but it is believed that it is a powerful tool to facilitate human behaviour in any process.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8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743" y="227292"/>
            <a:ext cx="423023" cy="23634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0720" y="3394152"/>
            <a:ext cx="4237148" cy="329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mage of than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20" y="227292"/>
            <a:ext cx="4166919" cy="31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5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webme.com/pic/d/dolphinodyssey/mauritius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77" y="-394138"/>
            <a:ext cx="2909300" cy="40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99" y="3490175"/>
            <a:ext cx="10905522" cy="3400069"/>
          </a:xfrm>
        </p:spPr>
        <p:txBody>
          <a:bodyPr>
            <a:normAutofit fontScale="90000"/>
          </a:bodyPr>
          <a:lstStyle/>
          <a:p>
            <a:r>
              <a:rPr lang="fr-F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GB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Mauritius &amp; Rodrigues are located on the South West of India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Mauritius is divided into 20 constituencies  - The island of Rodrigues is the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GB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Constituency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GB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Mauritius</a:t>
            </a:r>
            <a:r>
              <a:rPr lang="en-GB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GB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Rodrigues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area - 2,040 km</a:t>
            </a:r>
            <a:r>
              <a:rPr lang="en-GB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-			108 km</a:t>
            </a:r>
            <a:r>
              <a:rPr lang="en-GB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1,265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						-			</a:t>
            </a:r>
            <a:r>
              <a:rPr lang="en-GB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41,700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Hindu,  Muslim, Chinese &amp; Creole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GB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of Registered electors -  888,514			-			28,797 		</a:t>
            </a:r>
            <a:b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s://mauritiusattractions.com/slir/w854/content/images/rodrigues-island/map-rodrigues-is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602" y="0"/>
            <a:ext cx="3537397" cy="33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2" y="-14287"/>
            <a:ext cx="5000625" cy="3864148"/>
          </a:xfrm>
          <a:prstGeom prst="rect">
            <a:avLst/>
          </a:prstGeom>
        </p:spPr>
      </p:pic>
      <p:cxnSp>
        <p:nvCxnSpPr>
          <p:cNvPr id="19" name="Elbow Connector 18"/>
          <p:cNvCxnSpPr/>
          <p:nvPr/>
        </p:nvCxnSpPr>
        <p:spPr>
          <a:xfrm flipV="1">
            <a:off x="3103808" y="1633676"/>
            <a:ext cx="6411667" cy="1856499"/>
          </a:xfrm>
          <a:prstGeom prst="bentConnector3">
            <a:avLst>
              <a:gd name="adj1" fmla="val 81866"/>
            </a:avLst>
          </a:prstGeom>
          <a:ln>
            <a:solidFill>
              <a:srgbClr val="0099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1326524" y="1758565"/>
            <a:ext cx="4043966" cy="1575866"/>
          </a:xfrm>
          <a:prstGeom prst="bentConnector3">
            <a:avLst>
              <a:gd name="adj1" fmla="val 637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614489" y="700088"/>
            <a:ext cx="2157411" cy="23860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3102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34" y="0"/>
            <a:ext cx="253306" cy="135743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60" y="0"/>
            <a:ext cx="8229601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0" indent="0" algn="just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spcAft>
                <a:spcPts val="600"/>
              </a:spcAft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Mauritius. Indian Ocean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spcAft>
                <a:spcPts val="600"/>
              </a:spcAft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official languages are English and French but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Bhojpuri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spoken mainly in the rural areas</a:t>
            </a:r>
          </a:p>
          <a:p>
            <a:pPr marL="0" indent="0">
              <a:lnSpc>
                <a:spcPct val="200000"/>
              </a:lnSpc>
              <a:spcAft>
                <a:spcPts val="600"/>
              </a:spcAft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8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805218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Figures – Population and Electors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221428"/>
              </p:ext>
            </p:extLst>
          </p:nvPr>
        </p:nvGraphicFramePr>
        <p:xfrm>
          <a:off x="6170139" y="2943225"/>
          <a:ext cx="6021861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245659" y="6591868"/>
            <a:ext cx="191069" cy="165514"/>
          </a:xfrm>
        </p:spPr>
        <p:txBody>
          <a:bodyPr>
            <a:normAutofit fontScale="32500" lnSpcReduction="20000"/>
          </a:bodyPr>
          <a:lstStyle/>
          <a:p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466312"/>
              </p:ext>
            </p:extLst>
          </p:nvPr>
        </p:nvGraphicFramePr>
        <p:xfrm>
          <a:off x="668740" y="638529"/>
          <a:ext cx="7166424" cy="400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94865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499" y="237744"/>
            <a:ext cx="8911687" cy="66377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nformation and communication devices in Mauritius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952" y="721218"/>
            <a:ext cx="9585660" cy="61367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Radio and Television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Mobile phones	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Computer based devices</a:t>
            </a:r>
          </a:p>
          <a:p>
            <a:pPr marL="0" indent="0" algn="just">
              <a:lnSpc>
                <a:spcPct val="150000"/>
              </a:lnSpc>
              <a:spcAft>
                <a:spcPts val="180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The internet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028" y="869146"/>
            <a:ext cx="1339403" cy="892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650" y="856625"/>
            <a:ext cx="1794792" cy="1194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39" y="1051128"/>
            <a:ext cx="1675977" cy="938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80" y="2231355"/>
            <a:ext cx="1134720" cy="1273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71" y="5480094"/>
            <a:ext cx="1438171" cy="1077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31" y="5480094"/>
            <a:ext cx="1816034" cy="1142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29" y="3700897"/>
            <a:ext cx="1634634" cy="14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0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25003"/>
            <a:ext cx="8911687" cy="78561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ICT in Mauritius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468" y="1493949"/>
            <a:ext cx="9534144" cy="4958366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1976 – free education  in Mauritius</a:t>
            </a:r>
          </a:p>
          <a:p>
            <a:pPr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literacy in Mauritius				 – 	90 %</a:t>
            </a:r>
          </a:p>
          <a:p>
            <a:pPr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ICT literacy						 – 	83% </a:t>
            </a:r>
          </a:p>
          <a:p>
            <a:pPr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Access to telephone and radio – 92 %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810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184" y="289260"/>
            <a:ext cx="8911687" cy="31604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1634" y="605308"/>
            <a:ext cx="9602788" cy="625269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6787"/>
              </p:ext>
            </p:extLst>
          </p:nvPr>
        </p:nvGraphicFramePr>
        <p:xfrm>
          <a:off x="1571225" y="0"/>
          <a:ext cx="10534916" cy="6830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702"/>
                <a:gridCol w="4074187"/>
                <a:gridCol w="4245565"/>
                <a:gridCol w="1120462"/>
              </a:tblGrid>
              <a:tr h="399245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Election year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Main Parties/Alliances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Winning party/Alliance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Change in Govt.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Independence Party (39)</a:t>
                      </a:r>
                    </a:p>
                    <a:p>
                      <a:pPr algn="l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PMSD (21)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Independence Party (39)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MMM (30)</a:t>
                      </a:r>
                    </a:p>
                    <a:p>
                      <a:pPr lvl="0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Independence Party (25)</a:t>
                      </a:r>
                    </a:p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PMSD (7)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Independence party (25) &amp; PMSD (7)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1982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Alliance MMM-PSM (60)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 de L’Alliance National  (PAN) (0)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Alliance MMM-PSM (60)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1983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MMM (19)</a:t>
                      </a:r>
                    </a:p>
                    <a:p>
                      <a:pPr lvl="0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MSM/PTR (37)</a:t>
                      </a:r>
                    </a:p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PMSD (4)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MSM/PTR (37)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L’Union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MMM-MTD-FTS (21)</a:t>
                      </a:r>
                    </a:p>
                    <a:p>
                      <a:pPr lvl="0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Alliance MSM-Mauritius Labour Party (35)</a:t>
                      </a:r>
                    </a:p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PMSD (4)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Alliance MSM-Mauritius Labour Party (35)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1991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Alliance MSM-MMM (57)</a:t>
                      </a:r>
                    </a:p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Alliance PTR/PMSD (3)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Alliance MSM-MMM (57)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Alliance PTR-MMM (60)</a:t>
                      </a:r>
                    </a:p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Alliance MSM-RMM (0)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Alliance PTR-MMM (60)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Alliance MSM-MMM (54)</a:t>
                      </a:r>
                    </a:p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Alliance PTR-PMXD (6)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Alliance MSM-MMM (54)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Alliance MSM/MMM (22)</a:t>
                      </a:r>
                    </a:p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Alliance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Sociale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(38)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Alliance </a:t>
                      </a:r>
                      <a:r>
                        <a:rPr lang="en-GB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Sociale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(38)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Alliance MMM-UN-MMSD (18)</a:t>
                      </a:r>
                    </a:p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Alliance PTR-PMSD-MSM (41)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Alliance PTR-PMSD-MSM (41)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L’Alliance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Lepep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(47)</a:t>
                      </a:r>
                    </a:p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Alliance PTR/MMM (41)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L’Alliance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Lepep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(47)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07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34713"/>
            <a:ext cx="8911687" cy="213017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535" y="1146221"/>
            <a:ext cx="8139448" cy="5035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soon as the writs of election are issued by the President of the Republic our EMB engages in a series of interaction with political parties and candidates at each and every step of the election process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19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67425"/>
            <a:ext cx="8911687" cy="83712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ELECTION CALENDAR IN A NUTSHELL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133" y="914400"/>
            <a:ext cx="10212946" cy="551215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Writs of election issued by the President of the Republic for the 21 constituencies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Largest constituency – 62,260 registered electors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Smallest constituency – 21,763 registered electors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 of election at Nomination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for registration of Political Parties and Party alliances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		[71 registered political parties and 3 party alliances]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Approval of symbols of identification allocated to political parties and candidates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Printing of ballot papers at the Government Printing Office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Election Day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8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4188</TotalTime>
  <Words>415</Words>
  <Application>Microsoft Office PowerPoint</Application>
  <PresentationFormat>Widescreen</PresentationFormat>
  <Paragraphs>158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Wingdings</vt:lpstr>
      <vt:lpstr>Arial</vt:lpstr>
      <vt:lpstr>Century Gothic</vt:lpstr>
      <vt:lpstr>Wingdings 3</vt:lpstr>
      <vt:lpstr>Calibri</vt:lpstr>
      <vt:lpstr>Times New Roman</vt:lpstr>
      <vt:lpstr>Wisp</vt:lpstr>
      <vt:lpstr>PowerPoint Presentation</vt:lpstr>
      <vt:lpstr>         Mauritius &amp; Rodrigues are located on the South West of India     Mauritius is divided into 20 constituencies  - The island of Rodrigues is the 21st Constituency    Mauritius         Rodrigues  Surface area - 2,040 km2     -   108 km2  Population – 1,265 m       -   41,700  Hindu,  Muslim, Chinese &amp; Creole     No of Registered electors -  888,514   -   28,797     </vt:lpstr>
      <vt:lpstr>PowerPoint Presentation</vt:lpstr>
      <vt:lpstr>Comparative Figures – Population and Electors</vt:lpstr>
      <vt:lpstr>Information and communication devices in Mauritius</vt:lpstr>
      <vt:lpstr>ICT in Mauritius</vt:lpstr>
      <vt:lpstr>PowerPoint Presentation</vt:lpstr>
      <vt:lpstr>PowerPoint Presentation</vt:lpstr>
      <vt:lpstr>ELECTION CALENDAR IN A NUTSHELL</vt:lpstr>
      <vt:lpstr>PowerPoint Presentation</vt:lpstr>
      <vt:lpstr>PowerPoint Presentation</vt:lpstr>
      <vt:lpstr>Percentage of voters during last NAE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liste des électeurs  étant  une condition préalable  à une élection libre et équitable,  crédible et légitime</dc:title>
  <dc:creator>user</dc:creator>
  <cp:lastModifiedBy>gavs1</cp:lastModifiedBy>
  <cp:revision>181</cp:revision>
  <cp:lastPrinted>2016-10-13T12:47:16Z</cp:lastPrinted>
  <dcterms:created xsi:type="dcterms:W3CDTF">2016-05-18T10:12:30Z</dcterms:created>
  <dcterms:modified xsi:type="dcterms:W3CDTF">2016-10-20T06:37:46Z</dcterms:modified>
</cp:coreProperties>
</file>