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3"/>
  </p:notesMasterIdLst>
  <p:sldIdLst>
    <p:sldId id="285" r:id="rId2"/>
    <p:sldId id="260" r:id="rId3"/>
    <p:sldId id="278" r:id="rId4"/>
    <p:sldId id="274" r:id="rId5"/>
    <p:sldId id="275" r:id="rId6"/>
    <p:sldId id="262" r:id="rId7"/>
    <p:sldId id="263" r:id="rId8"/>
    <p:sldId id="287" r:id="rId9"/>
    <p:sldId id="284" r:id="rId10"/>
    <p:sldId id="267" r:id="rId11"/>
    <p:sldId id="268" r:id="rId12"/>
    <p:sldId id="269" r:id="rId13"/>
    <p:sldId id="286" r:id="rId14"/>
    <p:sldId id="288" r:id="rId15"/>
    <p:sldId id="289" r:id="rId16"/>
    <p:sldId id="270" r:id="rId17"/>
    <p:sldId id="271" r:id="rId18"/>
    <p:sldId id="281" r:id="rId19"/>
    <p:sldId id="276" r:id="rId20"/>
    <p:sldId id="261" r:id="rId21"/>
    <p:sldId id="282" r:id="rId22"/>
  </p:sldIdLst>
  <p:sldSz cx="9906000" cy="6858000" type="A4"/>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88BF32"/>
    <a:srgbClr val="8ADB4D"/>
    <a:srgbClr val="85D14B"/>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8456" autoAdjust="0"/>
    <p:restoredTop sz="94660"/>
  </p:normalViewPr>
  <p:slideViewPr>
    <p:cSldViewPr snapToGrid="0">
      <p:cViewPr>
        <p:scale>
          <a:sx n="80" d="100"/>
          <a:sy n="80" d="100"/>
        </p:scale>
        <p:origin x="-504" y="60"/>
      </p:cViewPr>
      <p:guideLst>
        <p:guide orient="horz" pos="1335"/>
        <p:guide orient="horz" pos="799"/>
        <p:guide orient="horz" pos="1686"/>
        <p:guide orient="horz" pos="2625"/>
        <p:guide pos="5922"/>
        <p:guide pos="587"/>
        <p:guide pos="410"/>
        <p:guide pos="34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81A874-1E40-45F5-8A0C-64C7D39A4AE5}" type="datetimeFigureOut">
              <a:rPr lang="en-US" smtClean="0"/>
              <a:pPr/>
              <a:t>10/18/2016</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40158C-0597-4620-9763-F3D0427CC842}" type="slidenum">
              <a:rPr lang="en-US" smtClean="0"/>
              <a:pPr/>
              <a:t>‹#›</a:t>
            </a:fld>
            <a:endParaRPr lang="en-US"/>
          </a:p>
        </p:txBody>
      </p:sp>
    </p:spTree>
    <p:extLst>
      <p:ext uri="{BB962C8B-B14F-4D97-AF65-F5344CB8AC3E}">
        <p14:creationId xmlns="" xmlns:p14="http://schemas.microsoft.com/office/powerpoint/2010/main" val="291359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840158C-0597-4620-9763-F3D0427CC842}"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10"/>
          </p:nvPr>
        </p:nvSpPr>
        <p:spPr>
          <a:xfrm>
            <a:off x="0" y="0"/>
            <a:ext cx="9906000" cy="4167188"/>
          </a:xfrm>
          <a:prstGeom prst="rect">
            <a:avLst/>
          </a:prstGeom>
          <a:solidFill>
            <a:schemeClr val="tx1"/>
          </a:solidFill>
        </p:spPr>
        <p:txBody>
          <a:bodyPr vert="horz" anchor="t" anchorCtr="1"/>
          <a:lstStyle>
            <a:lvl1pPr marL="0" indent="0" algn="ctr">
              <a:buFontTx/>
              <a:buNone/>
              <a:defRPr sz="1400" baseline="0">
                <a:solidFill>
                  <a:schemeClr val="bg1"/>
                </a:solidFill>
              </a:defRPr>
            </a:lvl1pPr>
          </a:lstStyle>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endParaRPr lang="en-US" noProof="0" dirty="0" smtClean="0"/>
          </a:p>
          <a:p>
            <a:pPr lvl="0"/>
            <a:r>
              <a:rPr lang="en-US" noProof="0" dirty="0" smtClean="0"/>
              <a:t>Click here to add photo</a:t>
            </a:r>
            <a:endParaRPr lang="en-US" noProof="0" dirty="0"/>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Lst>
  <p:transition spd="slow"/>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Arial" charset="0"/>
        </a:defRPr>
      </a:lvl2pPr>
      <a:lvl3pPr algn="ctr" defTabSz="457200" rtl="0" fontAlgn="base">
        <a:spcBef>
          <a:spcPct val="0"/>
        </a:spcBef>
        <a:spcAft>
          <a:spcPct val="0"/>
        </a:spcAft>
        <a:defRPr sz="4400">
          <a:solidFill>
            <a:schemeClr val="tx1"/>
          </a:solidFill>
          <a:latin typeface="Arial" charset="0"/>
        </a:defRPr>
      </a:lvl3pPr>
      <a:lvl4pPr algn="ctr" defTabSz="457200" rtl="0" fontAlgn="base">
        <a:spcBef>
          <a:spcPct val="0"/>
        </a:spcBef>
        <a:spcAft>
          <a:spcPct val="0"/>
        </a:spcAft>
        <a:defRPr sz="4400">
          <a:solidFill>
            <a:schemeClr val="tx1"/>
          </a:solidFill>
          <a:latin typeface="Arial" charset="0"/>
        </a:defRPr>
      </a:lvl4pPr>
      <a:lvl5pPr algn="ctr" defTabSz="457200" rtl="0" fontAlgn="base">
        <a:spcBef>
          <a:spcPct val="0"/>
        </a:spcBef>
        <a:spcAft>
          <a:spcPct val="0"/>
        </a:spcAft>
        <a:defRPr sz="4400">
          <a:solidFill>
            <a:schemeClr val="tx1"/>
          </a:solidFill>
          <a:latin typeface="Arial" charset="0"/>
        </a:defRPr>
      </a:lvl5pPr>
      <a:lvl6pPr marL="457200" algn="ctr" defTabSz="457200" rtl="0" fontAlgn="base">
        <a:spcBef>
          <a:spcPct val="0"/>
        </a:spcBef>
        <a:spcAft>
          <a:spcPct val="0"/>
        </a:spcAft>
        <a:defRPr sz="4400">
          <a:solidFill>
            <a:schemeClr val="tx1"/>
          </a:solidFill>
          <a:latin typeface="Arial" charset="0"/>
        </a:defRPr>
      </a:lvl6pPr>
      <a:lvl7pPr marL="914400" algn="ctr" defTabSz="457200" rtl="0" fontAlgn="base">
        <a:spcBef>
          <a:spcPct val="0"/>
        </a:spcBef>
        <a:spcAft>
          <a:spcPct val="0"/>
        </a:spcAft>
        <a:defRPr sz="4400">
          <a:solidFill>
            <a:schemeClr val="tx1"/>
          </a:solidFill>
          <a:latin typeface="Arial" charset="0"/>
        </a:defRPr>
      </a:lvl7pPr>
      <a:lvl8pPr marL="1371600" algn="ctr" defTabSz="457200" rtl="0" fontAlgn="base">
        <a:spcBef>
          <a:spcPct val="0"/>
        </a:spcBef>
        <a:spcAft>
          <a:spcPct val="0"/>
        </a:spcAft>
        <a:defRPr sz="4400">
          <a:solidFill>
            <a:schemeClr val="tx1"/>
          </a:solidFill>
          <a:latin typeface="Arial" charset="0"/>
        </a:defRPr>
      </a:lvl8pPr>
      <a:lvl9pPr marL="1828800" algn="ctr" defTabSz="457200" rtl="0" fontAlgn="base">
        <a:spcBef>
          <a:spcPct val="0"/>
        </a:spcBef>
        <a:spcAft>
          <a:spcPct val="0"/>
        </a:spcAft>
        <a:defRPr sz="4400">
          <a:solidFill>
            <a:schemeClr val="tx1"/>
          </a:solidFill>
          <a:latin typeface="Arial"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3"/>
          <p:cNvPicPr>
            <a:picLocks noChangeAspect="1"/>
          </p:cNvPicPr>
          <p:nvPr/>
        </p:nvPicPr>
        <p:blipFill>
          <a:blip r:embed="rId2"/>
          <a:srcRect r="1193"/>
          <a:stretch>
            <a:fillRect/>
          </a:stretch>
        </p:blipFill>
        <p:spPr bwMode="auto">
          <a:xfrm>
            <a:off x="0" y="5734050"/>
            <a:ext cx="9906000" cy="1123950"/>
          </a:xfrm>
          <a:prstGeom prst="rect">
            <a:avLst/>
          </a:prstGeom>
          <a:noFill/>
          <a:ln w="9525">
            <a:noFill/>
            <a:miter lim="800000"/>
            <a:headEnd/>
            <a:tailEnd/>
          </a:ln>
        </p:spPr>
      </p:pic>
      <p:pic>
        <p:nvPicPr>
          <p:cNvPr id="3" name="Picture 8"/>
          <p:cNvPicPr>
            <a:picLocks noChangeAspect="1"/>
          </p:cNvPicPr>
          <p:nvPr/>
        </p:nvPicPr>
        <p:blipFill>
          <a:blip r:embed="rId3"/>
          <a:srcRect/>
          <a:stretch>
            <a:fillRect/>
          </a:stretch>
        </p:blipFill>
        <p:spPr bwMode="auto">
          <a:xfrm>
            <a:off x="4091803" y="149770"/>
            <a:ext cx="1690853" cy="1690853"/>
          </a:xfrm>
          <a:prstGeom prst="rect">
            <a:avLst/>
          </a:prstGeom>
          <a:noFill/>
          <a:ln w="9525">
            <a:noFill/>
            <a:miter lim="800000"/>
            <a:headEnd/>
            <a:tailEnd/>
          </a:ln>
        </p:spPr>
      </p:pic>
      <p:sp>
        <p:nvSpPr>
          <p:cNvPr id="5" name="TextBox 4"/>
          <p:cNvSpPr txBox="1"/>
          <p:nvPr/>
        </p:nvSpPr>
        <p:spPr>
          <a:xfrm>
            <a:off x="-15769" y="2151329"/>
            <a:ext cx="9906001" cy="3416320"/>
          </a:xfrm>
          <a:prstGeom prst="rect">
            <a:avLst/>
          </a:prstGeom>
          <a:noFill/>
        </p:spPr>
        <p:txBody>
          <a:bodyPr wrap="square" rtlCol="0">
            <a:spAutoFit/>
          </a:bodyPr>
          <a:lstStyle/>
          <a:p>
            <a:pPr algn="ctr"/>
            <a:r>
              <a:rPr lang="en-US" sz="2400" b="1" dirty="0">
                <a:latin typeface="Maiandra GD" pitchFamily="34" charset="0"/>
              </a:rPr>
              <a:t>A paper presented at International Conference on Voter Education </a:t>
            </a:r>
            <a:endParaRPr lang="en-US" sz="2400" b="1" dirty="0" smtClean="0">
              <a:latin typeface="Maiandra GD" pitchFamily="34" charset="0"/>
            </a:endParaRPr>
          </a:p>
          <a:p>
            <a:pPr algn="ctr"/>
            <a:r>
              <a:rPr lang="en-US" sz="2400" b="1" dirty="0" smtClean="0">
                <a:latin typeface="Maiandra GD" pitchFamily="34" charset="0"/>
              </a:rPr>
              <a:t>for </a:t>
            </a:r>
            <a:r>
              <a:rPr lang="en-US" sz="2400" b="1" dirty="0">
                <a:latin typeface="Maiandra GD" pitchFamily="34" charset="0"/>
              </a:rPr>
              <a:t>Inclusive, </a:t>
            </a:r>
            <a:r>
              <a:rPr lang="en-US" sz="2400" b="1" dirty="0" smtClean="0">
                <a:latin typeface="Maiandra GD" pitchFamily="34" charset="0"/>
              </a:rPr>
              <a:t>Informed </a:t>
            </a:r>
            <a:r>
              <a:rPr lang="en-US" sz="2400" b="1" dirty="0">
                <a:latin typeface="Maiandra GD" pitchFamily="34" charset="0"/>
              </a:rPr>
              <a:t>and Ethical Participation, </a:t>
            </a:r>
            <a:endParaRPr lang="en-US" sz="2400" b="1" dirty="0" smtClean="0">
              <a:latin typeface="Maiandra GD" pitchFamily="34" charset="0"/>
            </a:endParaRPr>
          </a:p>
          <a:p>
            <a:pPr algn="ctr"/>
            <a:r>
              <a:rPr lang="en-US" sz="2400" b="1" dirty="0" smtClean="0">
                <a:latin typeface="Maiandra GD" pitchFamily="34" charset="0"/>
              </a:rPr>
              <a:t>19</a:t>
            </a:r>
            <a:r>
              <a:rPr lang="en-US" sz="2400" b="1" baseline="30000" dirty="0" smtClean="0">
                <a:latin typeface="Maiandra GD" pitchFamily="34" charset="0"/>
              </a:rPr>
              <a:t>th</a:t>
            </a:r>
            <a:r>
              <a:rPr lang="en-US" sz="2400" b="1" dirty="0" smtClean="0">
                <a:latin typeface="Maiandra GD" pitchFamily="34" charset="0"/>
              </a:rPr>
              <a:t> </a:t>
            </a:r>
            <a:r>
              <a:rPr lang="en-US" sz="2400" b="1" dirty="0">
                <a:latin typeface="Maiandra GD" pitchFamily="34" charset="0"/>
              </a:rPr>
              <a:t>to 21</a:t>
            </a:r>
            <a:r>
              <a:rPr lang="en-US" sz="2400" b="1" baseline="30000" dirty="0">
                <a:latin typeface="Maiandra GD" pitchFamily="34" charset="0"/>
              </a:rPr>
              <a:t>st</a:t>
            </a:r>
            <a:r>
              <a:rPr lang="en-US" sz="2400" b="1" dirty="0">
                <a:latin typeface="Maiandra GD" pitchFamily="34" charset="0"/>
              </a:rPr>
              <a:t> October, 2016, New Delhi, India</a:t>
            </a:r>
            <a:endParaRPr lang="en-US" sz="2400" dirty="0">
              <a:latin typeface="Maiandra GD" pitchFamily="34" charset="0"/>
            </a:endParaRPr>
          </a:p>
          <a:p>
            <a:pPr algn="ctr"/>
            <a:r>
              <a:rPr lang="en-US" sz="2400" dirty="0">
                <a:latin typeface="Maiandra GD" pitchFamily="34" charset="0"/>
              </a:rPr>
              <a:t> </a:t>
            </a:r>
          </a:p>
          <a:p>
            <a:pPr algn="ctr"/>
            <a:endParaRPr lang="en-US" sz="2400" dirty="0">
              <a:latin typeface="Maiandra GD" pitchFamily="34" charset="0"/>
            </a:endParaRPr>
          </a:p>
          <a:p>
            <a:pPr algn="ctr"/>
            <a:r>
              <a:rPr lang="en-US" sz="2400" b="1" dirty="0">
                <a:latin typeface="Maiandra GD" pitchFamily="34" charset="0"/>
              </a:rPr>
              <a:t>Theme:</a:t>
            </a:r>
            <a:endParaRPr lang="en-US" sz="2400" dirty="0">
              <a:latin typeface="Maiandra GD" pitchFamily="34" charset="0"/>
            </a:endParaRPr>
          </a:p>
          <a:p>
            <a:pPr algn="ctr"/>
            <a:r>
              <a:rPr lang="en-US" sz="2400" dirty="0">
                <a:latin typeface="Maiandra GD" pitchFamily="34" charset="0"/>
              </a:rPr>
              <a:t>Voter Education for Informed and Ethical Voting: Building awareness for </a:t>
            </a:r>
            <a:endParaRPr lang="en-US" sz="2400" dirty="0" smtClean="0">
              <a:latin typeface="Maiandra GD" pitchFamily="34" charset="0"/>
            </a:endParaRPr>
          </a:p>
          <a:p>
            <a:pPr algn="ctr"/>
            <a:r>
              <a:rPr lang="en-US" sz="2400" dirty="0" smtClean="0">
                <a:latin typeface="Maiandra GD" pitchFamily="34" charset="0"/>
              </a:rPr>
              <a:t>quality </a:t>
            </a:r>
            <a:r>
              <a:rPr lang="en-US" sz="2400" dirty="0">
                <a:latin typeface="Maiandra GD" pitchFamily="34" charset="0"/>
              </a:rPr>
              <a:t>electoral participation among voters and other stakeholders like </a:t>
            </a:r>
            <a:endParaRPr lang="en-US" sz="2400" dirty="0" smtClean="0">
              <a:latin typeface="Maiandra GD" pitchFamily="34" charset="0"/>
            </a:endParaRPr>
          </a:p>
          <a:p>
            <a:pPr algn="ctr"/>
            <a:r>
              <a:rPr lang="en-US" sz="2400" dirty="0" smtClean="0">
                <a:latin typeface="Maiandra GD" pitchFamily="34" charset="0"/>
              </a:rPr>
              <a:t>political </a:t>
            </a:r>
            <a:r>
              <a:rPr lang="en-US" sz="2400" dirty="0">
                <a:latin typeface="Maiandra GD" pitchFamily="34" charset="0"/>
              </a:rPr>
              <a:t>parties, candidates, CSOs</a:t>
            </a:r>
          </a:p>
        </p:txBody>
      </p:sp>
      <p:pic>
        <p:nvPicPr>
          <p:cNvPr id="2050" name="Picture 2" descr="D:\Website Matters\site BACKUP\KNBC\images\stories\social\Facebook.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7175" y="5988050"/>
            <a:ext cx="615950" cy="615950"/>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descr="D:\Website Matters\site BACKUP\KNBC\images\stories\social\Twitter2.pn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225153" y="5949950"/>
            <a:ext cx="654050" cy="6540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873125" y="6111359"/>
            <a:ext cx="2818785" cy="369332"/>
          </a:xfrm>
          <a:prstGeom prst="rect">
            <a:avLst/>
          </a:prstGeom>
          <a:noFill/>
        </p:spPr>
        <p:txBody>
          <a:bodyPr wrap="none" rtlCol="0">
            <a:spAutoFit/>
          </a:bodyPr>
          <a:lstStyle/>
          <a:p>
            <a:r>
              <a:rPr lang="en-US" dirty="0" smtClean="0">
                <a:latin typeface="Maiandra GD" pitchFamily="34" charset="0"/>
              </a:rPr>
              <a:t>Facebook.com/</a:t>
            </a:r>
            <a:r>
              <a:rPr lang="en-US" dirty="0" err="1" smtClean="0">
                <a:latin typeface="Maiandra GD" pitchFamily="34" charset="0"/>
              </a:rPr>
              <a:t>IEBCKenya</a:t>
            </a:r>
            <a:endParaRPr lang="en-US" dirty="0">
              <a:latin typeface="Maiandra GD" pitchFamily="34" charset="0"/>
            </a:endParaRPr>
          </a:p>
        </p:txBody>
      </p:sp>
      <p:sp>
        <p:nvSpPr>
          <p:cNvPr id="7" name="TextBox 6"/>
          <p:cNvSpPr txBox="1"/>
          <p:nvPr/>
        </p:nvSpPr>
        <p:spPr>
          <a:xfrm>
            <a:off x="4879203" y="6092309"/>
            <a:ext cx="1513556" cy="369332"/>
          </a:xfrm>
          <a:prstGeom prst="rect">
            <a:avLst/>
          </a:prstGeom>
          <a:noFill/>
        </p:spPr>
        <p:txBody>
          <a:bodyPr wrap="none" rtlCol="0">
            <a:spAutoFit/>
          </a:bodyPr>
          <a:lstStyle/>
          <a:p>
            <a:r>
              <a:rPr lang="en-US" dirty="0" smtClean="0">
                <a:latin typeface="Maiandra GD" pitchFamily="34" charset="0"/>
              </a:rPr>
              <a:t>@</a:t>
            </a:r>
            <a:r>
              <a:rPr lang="en-US" dirty="0" err="1" smtClean="0">
                <a:latin typeface="Maiandra GD" pitchFamily="34" charset="0"/>
              </a:rPr>
              <a:t>IEBCKenya</a:t>
            </a:r>
            <a:endParaRPr lang="en-US" dirty="0">
              <a:latin typeface="Maiandra GD" pitchFamily="34" charset="0"/>
            </a:endParaRPr>
          </a:p>
        </p:txBody>
      </p:sp>
      <p:pic>
        <p:nvPicPr>
          <p:cNvPr id="2053" name="Picture 5" descr="C:\Users\IEBC\Desktop\website-icon-17.png"/>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122110" y="5853906"/>
            <a:ext cx="846137" cy="846137"/>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Box 11"/>
          <p:cNvSpPr txBox="1"/>
          <p:nvPr/>
        </p:nvSpPr>
        <p:spPr>
          <a:xfrm>
            <a:off x="8079603" y="6092309"/>
            <a:ext cx="1746888" cy="369332"/>
          </a:xfrm>
          <a:prstGeom prst="rect">
            <a:avLst/>
          </a:prstGeom>
          <a:noFill/>
        </p:spPr>
        <p:txBody>
          <a:bodyPr wrap="none" rtlCol="0">
            <a:spAutoFit/>
          </a:bodyPr>
          <a:lstStyle/>
          <a:p>
            <a:r>
              <a:rPr lang="en-US" dirty="0" smtClean="0">
                <a:latin typeface="Maiandra GD" pitchFamily="34" charset="0"/>
              </a:rPr>
              <a:t>www.iebc.or.ke</a:t>
            </a:r>
            <a:endParaRPr lang="en-US" dirty="0">
              <a:latin typeface="Maiandra GD" pitchFamily="34" charset="0"/>
            </a:endParaRPr>
          </a:p>
        </p:txBody>
      </p:sp>
    </p:spTree>
    <p:extLst>
      <p:ext uri="{BB962C8B-B14F-4D97-AF65-F5344CB8AC3E}">
        <p14:creationId xmlns="" xmlns:p14="http://schemas.microsoft.com/office/powerpoint/2010/main" val="223007819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10</a:t>
            </a:fld>
            <a:endParaRPr lang="en-US" sz="1000">
              <a:solidFill>
                <a:srgbClr val="595959"/>
              </a:solidFill>
            </a:endParaRPr>
          </a:p>
        </p:txBody>
      </p:sp>
      <p:sp>
        <p:nvSpPr>
          <p:cNvPr id="7173" name="Title 22"/>
          <p:cNvSpPr>
            <a:spLocks noGrp="1"/>
          </p:cNvSpPr>
          <p:nvPr>
            <p:ph type="title" idx="4294967295"/>
          </p:nvPr>
        </p:nvSpPr>
        <p:spPr bwMode="auto">
          <a:xfrm>
            <a:off x="0" y="0"/>
            <a:ext cx="8566150" cy="646331"/>
          </a:xfrm>
          <a:prstGeom prst="rect">
            <a:avLst/>
          </a:prstGeom>
          <a:noFill/>
          <a:ln>
            <a:miter lim="800000"/>
            <a:headEnd/>
            <a:tailEnd/>
          </a:ln>
        </p:spPr>
        <p:txBody>
          <a:bodyPr anchor="b">
            <a:spAutoFit/>
          </a:bodyPr>
          <a:lstStyle/>
          <a:p>
            <a:pPr algn="l"/>
            <a:r>
              <a:rPr lang="en-US" sz="3600" b="1" dirty="0" smtClean="0">
                <a:solidFill>
                  <a:srgbClr val="88BF32"/>
                </a:solidFill>
                <a:latin typeface="Maiandra GD" pitchFamily="34" charset="0"/>
              </a:rPr>
              <a:t>Voter Education Expected Outcome</a:t>
            </a:r>
          </a:p>
        </p:txBody>
      </p:sp>
      <p:sp>
        <p:nvSpPr>
          <p:cNvPr id="7174" name="Content Placeholder 25"/>
          <p:cNvSpPr>
            <a:spLocks noGrp="1"/>
          </p:cNvSpPr>
          <p:nvPr>
            <p:ph idx="4294967295"/>
          </p:nvPr>
        </p:nvSpPr>
        <p:spPr bwMode="auto">
          <a:xfrm>
            <a:off x="606425" y="1034339"/>
            <a:ext cx="8980488" cy="5367337"/>
          </a:xfrm>
          <a:prstGeom prst="rect">
            <a:avLst/>
          </a:prstGeom>
          <a:noFill/>
          <a:ln>
            <a:miter lim="800000"/>
            <a:headEnd/>
            <a:tailEnd/>
          </a:ln>
        </p:spPr>
        <p:txBody>
          <a:bodyPr/>
          <a:lstStyle/>
          <a:p>
            <a:pPr lvl="0"/>
            <a:r>
              <a:rPr lang="en-US" sz="2800" dirty="0" smtClean="0">
                <a:latin typeface="Maiandra GD" pitchFamily="34" charset="0"/>
              </a:rPr>
              <a:t>Increased participation of  registered voters in the </a:t>
            </a:r>
            <a:r>
              <a:rPr lang="en-US" sz="2800" dirty="0" smtClean="0">
                <a:latin typeface="Maiandra GD" pitchFamily="34" charset="0"/>
              </a:rPr>
              <a:t>polls;</a:t>
            </a:r>
            <a:endParaRPr lang="en-US" sz="2800" dirty="0" smtClean="0">
              <a:latin typeface="Maiandra GD" pitchFamily="34" charset="0"/>
            </a:endParaRPr>
          </a:p>
          <a:p>
            <a:pPr lvl="0"/>
            <a:r>
              <a:rPr lang="en-US" sz="2800" dirty="0" smtClean="0">
                <a:latin typeface="Maiandra GD" pitchFamily="34" charset="0"/>
              </a:rPr>
              <a:t>Reduced cases of electoral violence and </a:t>
            </a:r>
            <a:r>
              <a:rPr lang="en-US" sz="2800" dirty="0" smtClean="0">
                <a:latin typeface="Maiandra GD" pitchFamily="34" charset="0"/>
              </a:rPr>
              <a:t>fraud;</a:t>
            </a:r>
            <a:endParaRPr lang="en-US" sz="2800" dirty="0" smtClean="0">
              <a:latin typeface="Maiandra GD" pitchFamily="34" charset="0"/>
            </a:endParaRPr>
          </a:p>
          <a:p>
            <a:pPr lvl="0"/>
            <a:r>
              <a:rPr lang="en-US" sz="2800" dirty="0" smtClean="0">
                <a:latin typeface="Maiandra GD" pitchFamily="34" charset="0"/>
              </a:rPr>
              <a:t>Reduced cases of spoilt/rejected </a:t>
            </a:r>
            <a:r>
              <a:rPr lang="en-US" sz="2800" dirty="0" smtClean="0">
                <a:latin typeface="Maiandra GD" pitchFamily="34" charset="0"/>
              </a:rPr>
              <a:t>votes;</a:t>
            </a:r>
            <a:endParaRPr lang="en-US" sz="2800" dirty="0" smtClean="0">
              <a:latin typeface="Maiandra GD" pitchFamily="34" charset="0"/>
            </a:endParaRPr>
          </a:p>
          <a:p>
            <a:pPr lvl="0"/>
            <a:r>
              <a:rPr lang="en-US" sz="2800" dirty="0" smtClean="0">
                <a:latin typeface="Maiandra GD" pitchFamily="34" charset="0"/>
              </a:rPr>
              <a:t>Increased participation of the youth, women and marginalized in the electoral </a:t>
            </a:r>
            <a:r>
              <a:rPr lang="en-US" sz="2800" dirty="0" smtClean="0">
                <a:latin typeface="Maiandra GD" pitchFamily="34" charset="0"/>
              </a:rPr>
              <a:t>process;</a:t>
            </a:r>
            <a:endParaRPr lang="en-US" sz="2800" dirty="0" smtClean="0">
              <a:latin typeface="Maiandra GD" pitchFamily="34" charset="0"/>
            </a:endParaRPr>
          </a:p>
          <a:p>
            <a:pPr lvl="0"/>
            <a:r>
              <a:rPr lang="en-US" sz="2800" dirty="0" smtClean="0">
                <a:latin typeface="Maiandra GD" pitchFamily="34" charset="0"/>
              </a:rPr>
              <a:t>Enhanced secrecy </a:t>
            </a:r>
            <a:r>
              <a:rPr lang="en-US" sz="2800" dirty="0" smtClean="0">
                <a:latin typeface="Maiandra GD" pitchFamily="34" charset="0"/>
              </a:rPr>
              <a:t>of </a:t>
            </a:r>
            <a:r>
              <a:rPr lang="en-US" sz="2800" dirty="0" smtClean="0">
                <a:latin typeface="Maiandra GD" pitchFamily="34" charset="0"/>
              </a:rPr>
              <a:t>the ballot and freedom of </a:t>
            </a:r>
            <a:r>
              <a:rPr lang="en-US" sz="2800" dirty="0" smtClean="0">
                <a:latin typeface="Maiandra GD" pitchFamily="34" charset="0"/>
              </a:rPr>
              <a:t>choice;</a:t>
            </a:r>
            <a:endParaRPr lang="en-US" sz="2800" dirty="0" smtClean="0">
              <a:latin typeface="Maiandra GD" pitchFamily="34" charset="0"/>
            </a:endParaRPr>
          </a:p>
          <a:p>
            <a:r>
              <a:rPr lang="en-US" sz="2800" dirty="0" smtClean="0">
                <a:latin typeface="Maiandra GD" pitchFamily="34" charset="0"/>
              </a:rPr>
              <a:t>Informed voters and informed choices</a:t>
            </a:r>
            <a:r>
              <a:rPr lang="en-US" sz="2800" dirty="0" smtClean="0">
                <a:latin typeface="Maiandra GD" pitchFamily="34" charset="0"/>
              </a:rPr>
              <a:t>.</a:t>
            </a:r>
            <a:endParaRPr lang="en-US" sz="2800" dirty="0" smtClean="0">
              <a:latin typeface="Maiandra GD" pitchFamily="34" charset="0"/>
            </a:endParaRPr>
          </a:p>
          <a:p>
            <a:pPr marL="0" indent="0">
              <a:buFont typeface="Arial" charset="0"/>
              <a:buNone/>
            </a:pPr>
            <a:endParaRPr lang="en-US" dirty="0" smtClean="0">
              <a:latin typeface="Maiandra GD" pitchFamily="34" charset="0"/>
            </a:endParaRP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11</a:t>
            </a:fld>
            <a:endParaRPr lang="en-US" sz="1000">
              <a:solidFill>
                <a:srgbClr val="595959"/>
              </a:solidFill>
            </a:endParaRPr>
          </a:p>
        </p:txBody>
      </p:sp>
      <p:sp>
        <p:nvSpPr>
          <p:cNvPr id="7173" name="Title 22"/>
          <p:cNvSpPr>
            <a:spLocks noGrp="1"/>
          </p:cNvSpPr>
          <p:nvPr>
            <p:ph type="title" idx="4294967295"/>
          </p:nvPr>
        </p:nvSpPr>
        <p:spPr bwMode="auto">
          <a:xfrm>
            <a:off x="0" y="0"/>
            <a:ext cx="856615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Platforms </a:t>
            </a:r>
            <a:r>
              <a:rPr lang="en-US" sz="3600" b="1" dirty="0" smtClean="0">
                <a:solidFill>
                  <a:srgbClr val="88BF32"/>
                </a:solidFill>
                <a:latin typeface="Maiandra GD" pitchFamily="34" charset="0"/>
              </a:rPr>
              <a:t>of </a:t>
            </a:r>
            <a:r>
              <a:rPr lang="en-US" sz="3600" b="1" dirty="0" smtClean="0">
                <a:solidFill>
                  <a:srgbClr val="88BF32"/>
                </a:solidFill>
                <a:latin typeface="Maiandra GD" pitchFamily="34" charset="0"/>
              </a:rPr>
              <a:t>Voter </a:t>
            </a:r>
            <a:r>
              <a:rPr lang="en-US" sz="3600" b="1" dirty="0">
                <a:solidFill>
                  <a:srgbClr val="88BF32"/>
                </a:solidFill>
                <a:latin typeface="Maiandra GD" pitchFamily="34" charset="0"/>
              </a:rPr>
              <a:t>E</a:t>
            </a:r>
            <a:r>
              <a:rPr lang="en-US" sz="3600" b="1" dirty="0" smtClean="0">
                <a:solidFill>
                  <a:srgbClr val="88BF32"/>
                </a:solidFill>
                <a:latin typeface="Maiandra GD" pitchFamily="34" charset="0"/>
              </a:rPr>
              <a:t>ducation</a:t>
            </a:r>
          </a:p>
        </p:txBody>
      </p:sp>
      <p:graphicFrame>
        <p:nvGraphicFramePr>
          <p:cNvPr id="7" name="Content Placeholder 6"/>
          <p:cNvGraphicFramePr>
            <a:graphicFrameLocks noGrp="1"/>
          </p:cNvGraphicFramePr>
          <p:nvPr>
            <p:ph idx="4294967295"/>
            <p:extLst>
              <p:ext uri="{D42A27DB-BD31-4B8C-83A1-F6EECF244321}">
                <p14:modId xmlns="" xmlns:p14="http://schemas.microsoft.com/office/powerpoint/2010/main" val="80545470"/>
              </p:ext>
            </p:extLst>
          </p:nvPr>
        </p:nvGraphicFramePr>
        <p:xfrm>
          <a:off x="152400" y="835937"/>
          <a:ext cx="9601200" cy="4334265"/>
        </p:xfrm>
        <a:graphic>
          <a:graphicData uri="http://schemas.openxmlformats.org/drawingml/2006/table">
            <a:tbl>
              <a:tblPr firstRow="1" bandRow="1">
                <a:tableStyleId>{69012ECD-51FC-41F1-AA8D-1B2483CD663E}</a:tableStyleId>
              </a:tblPr>
              <a:tblGrid>
                <a:gridCol w="3913799"/>
                <a:gridCol w="5687401"/>
              </a:tblGrid>
              <a:tr h="617043">
                <a:tc>
                  <a:txBody>
                    <a:bodyPr/>
                    <a:lstStyle/>
                    <a:p>
                      <a:pPr marL="0" marR="0" algn="l">
                        <a:lnSpc>
                          <a:spcPct val="115000"/>
                        </a:lnSpc>
                        <a:spcBef>
                          <a:spcPts val="0"/>
                        </a:spcBef>
                        <a:spcAft>
                          <a:spcPts val="0"/>
                        </a:spcAft>
                      </a:pPr>
                      <a:r>
                        <a:rPr lang="en-US" sz="2000" dirty="0">
                          <a:latin typeface="Maiandra GD" pitchFamily="34" charset="0"/>
                        </a:rPr>
                        <a:t>Activity</a:t>
                      </a:r>
                      <a:endParaRPr lang="en-US" sz="2000" dirty="0">
                        <a:latin typeface="Maiandra GD" pitchFamily="34" charset="0"/>
                        <a:ea typeface="Calibri"/>
                        <a:cs typeface="Times New Roman"/>
                      </a:endParaRPr>
                    </a:p>
                  </a:txBody>
                  <a:tcPr marL="68580" marR="68580" marT="0" marB="0">
                    <a:lnB w="12700" cap="flat" cmpd="sng" algn="ctr">
                      <a:solidFill>
                        <a:srgbClr val="8ADB4D"/>
                      </a:solidFill>
                      <a:prstDash val="solid"/>
                      <a:round/>
                      <a:headEnd type="none" w="med" len="med"/>
                      <a:tailEnd type="none" w="med" len="med"/>
                    </a:lnB>
                    <a:solidFill>
                      <a:srgbClr val="88BF32"/>
                    </a:solidFill>
                  </a:tcPr>
                </a:tc>
                <a:tc>
                  <a:txBody>
                    <a:bodyPr/>
                    <a:lstStyle/>
                    <a:p>
                      <a:pPr marL="0" marR="0" algn="l">
                        <a:lnSpc>
                          <a:spcPct val="115000"/>
                        </a:lnSpc>
                        <a:spcBef>
                          <a:spcPts val="0"/>
                        </a:spcBef>
                        <a:spcAft>
                          <a:spcPts val="0"/>
                        </a:spcAft>
                      </a:pPr>
                      <a:r>
                        <a:rPr lang="en-US" sz="2000" dirty="0">
                          <a:latin typeface="Maiandra GD" pitchFamily="34" charset="0"/>
                        </a:rPr>
                        <a:t>Description</a:t>
                      </a:r>
                      <a:endParaRPr lang="en-US" sz="2000" dirty="0">
                        <a:latin typeface="Maiandra GD" pitchFamily="34" charset="0"/>
                        <a:ea typeface="Calibri"/>
                        <a:cs typeface="Times New Roman"/>
                      </a:endParaRPr>
                    </a:p>
                  </a:txBody>
                  <a:tcPr marL="68580" marR="68580" marT="0" marB="0">
                    <a:lnB w="12700" cap="flat" cmpd="sng" algn="ctr">
                      <a:solidFill>
                        <a:srgbClr val="8ADB4D"/>
                      </a:solidFill>
                      <a:prstDash val="solid"/>
                      <a:round/>
                      <a:headEnd type="none" w="med" len="med"/>
                      <a:tailEnd type="none" w="med" len="med"/>
                    </a:lnB>
                    <a:solidFill>
                      <a:srgbClr val="88BF32"/>
                    </a:solidFill>
                  </a:tcPr>
                </a:tc>
              </a:tr>
              <a:tr h="699879">
                <a:tc>
                  <a:txBody>
                    <a:bodyPr/>
                    <a:lstStyle/>
                    <a:p>
                      <a:pPr marL="0" marR="0" algn="l">
                        <a:lnSpc>
                          <a:spcPct val="115000"/>
                        </a:lnSpc>
                        <a:spcBef>
                          <a:spcPts val="0"/>
                        </a:spcBef>
                        <a:spcAft>
                          <a:spcPts val="0"/>
                        </a:spcAft>
                      </a:pPr>
                      <a:r>
                        <a:rPr lang="en-US" sz="2000">
                          <a:latin typeface="Maiandra GD" pitchFamily="34" charset="0"/>
                        </a:rPr>
                        <a:t>SMS </a:t>
                      </a:r>
                      <a:endParaRPr lang="en-US" sz="20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smtClean="0">
                          <a:latin typeface="Maiandra GD" pitchFamily="34" charset="0"/>
                        </a:rPr>
                        <a:t>All </a:t>
                      </a:r>
                      <a:r>
                        <a:rPr lang="en-US" sz="2000" dirty="0">
                          <a:latin typeface="Maiandra GD" pitchFamily="34" charset="0"/>
                        </a:rPr>
                        <a:t>the four existing mobile operators namely </a:t>
                      </a:r>
                      <a:r>
                        <a:rPr lang="en-US" sz="2000" dirty="0" err="1">
                          <a:latin typeface="Maiandra GD" pitchFamily="34" charset="0"/>
                        </a:rPr>
                        <a:t>Safaricom</a:t>
                      </a:r>
                      <a:r>
                        <a:rPr lang="en-US" sz="2000" dirty="0">
                          <a:latin typeface="Maiandra GD" pitchFamily="34" charset="0"/>
                        </a:rPr>
                        <a:t>, </a:t>
                      </a:r>
                      <a:r>
                        <a:rPr lang="en-US" sz="2000" dirty="0" err="1">
                          <a:latin typeface="Maiandra GD" pitchFamily="34" charset="0"/>
                        </a:rPr>
                        <a:t>Airtel</a:t>
                      </a:r>
                      <a:r>
                        <a:rPr lang="en-US" sz="2000" dirty="0">
                          <a:latin typeface="Maiandra GD" pitchFamily="34" charset="0"/>
                        </a:rPr>
                        <a:t>, Orange and </a:t>
                      </a:r>
                      <a:r>
                        <a:rPr lang="en-US" sz="2000" dirty="0" smtClean="0">
                          <a:latin typeface="Maiandra GD" pitchFamily="34" charset="0"/>
                        </a:rPr>
                        <a:t>Yu.</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386046">
                <a:tc>
                  <a:txBody>
                    <a:bodyPr/>
                    <a:lstStyle/>
                    <a:p>
                      <a:pPr marL="0" marR="0" algn="l">
                        <a:lnSpc>
                          <a:spcPct val="115000"/>
                        </a:lnSpc>
                        <a:spcBef>
                          <a:spcPts val="0"/>
                        </a:spcBef>
                        <a:spcAft>
                          <a:spcPts val="0"/>
                        </a:spcAft>
                      </a:pPr>
                      <a:r>
                        <a:rPr lang="en-US" sz="2000">
                          <a:latin typeface="Maiandra GD" pitchFamily="34" charset="0"/>
                        </a:rPr>
                        <a:t>IEBC Website</a:t>
                      </a:r>
                      <a:endParaRPr lang="en-US" sz="20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a:latin typeface="Maiandra GD" pitchFamily="34" charset="0"/>
                        </a:rPr>
                        <a:t>Platform operational. </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722696">
                <a:tc>
                  <a:txBody>
                    <a:bodyPr/>
                    <a:lstStyle/>
                    <a:p>
                      <a:pPr marL="0" marR="0" algn="l">
                        <a:lnSpc>
                          <a:spcPct val="115000"/>
                        </a:lnSpc>
                        <a:spcBef>
                          <a:spcPts val="0"/>
                        </a:spcBef>
                        <a:spcAft>
                          <a:spcPts val="0"/>
                        </a:spcAft>
                      </a:pPr>
                      <a:r>
                        <a:rPr lang="en-US" sz="2000">
                          <a:latin typeface="Maiandra GD" pitchFamily="34" charset="0"/>
                        </a:rPr>
                        <a:t>Radio Announcement</a:t>
                      </a:r>
                      <a:endParaRPr lang="en-US" sz="20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smtClean="0">
                          <a:latin typeface="Maiandra GD" pitchFamily="34" charset="0"/>
                        </a:rPr>
                        <a:t>Standard </a:t>
                      </a:r>
                      <a:r>
                        <a:rPr lang="en-US" sz="2000" dirty="0">
                          <a:latin typeface="Maiandra GD" pitchFamily="34" charset="0"/>
                        </a:rPr>
                        <a:t>radio spot for </a:t>
                      </a:r>
                      <a:r>
                        <a:rPr lang="en-US" sz="2000" dirty="0" smtClean="0">
                          <a:latin typeface="Maiandra GD" pitchFamily="34" charset="0"/>
                        </a:rPr>
                        <a:t>all the national</a:t>
                      </a:r>
                      <a:r>
                        <a:rPr lang="en-US" sz="2000" baseline="0" dirty="0" smtClean="0">
                          <a:latin typeface="Maiandra GD" pitchFamily="34" charset="0"/>
                        </a:rPr>
                        <a:t> and community radio stations.</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617043">
                <a:tc>
                  <a:txBody>
                    <a:bodyPr/>
                    <a:lstStyle/>
                    <a:p>
                      <a:pPr marL="0" marR="0" algn="l">
                        <a:lnSpc>
                          <a:spcPct val="115000"/>
                        </a:lnSpc>
                        <a:spcBef>
                          <a:spcPts val="0"/>
                        </a:spcBef>
                        <a:spcAft>
                          <a:spcPts val="0"/>
                        </a:spcAft>
                      </a:pPr>
                      <a:r>
                        <a:rPr lang="en-US" sz="2000">
                          <a:latin typeface="Maiandra GD" pitchFamily="34" charset="0"/>
                        </a:rPr>
                        <a:t>Newspaper Advert</a:t>
                      </a:r>
                      <a:endParaRPr lang="en-US" sz="20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smtClean="0">
                          <a:latin typeface="Maiandra GD" pitchFamily="34" charset="0"/>
                        </a:rPr>
                        <a:t>Advertisement</a:t>
                      </a:r>
                      <a:r>
                        <a:rPr lang="en-US" sz="2000" baseline="0" dirty="0" smtClean="0">
                          <a:latin typeface="Maiandra GD" pitchFamily="34" charset="0"/>
                        </a:rPr>
                        <a:t> </a:t>
                      </a:r>
                      <a:r>
                        <a:rPr lang="en-US" sz="2000" baseline="0" dirty="0" smtClean="0">
                          <a:latin typeface="Maiandra GD" pitchFamily="34" charset="0"/>
                        </a:rPr>
                        <a:t>in the top 3 newspapers.</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617043">
                <a:tc>
                  <a:txBody>
                    <a:bodyPr/>
                    <a:lstStyle/>
                    <a:p>
                      <a:pPr marL="0" marR="0" algn="l">
                        <a:lnSpc>
                          <a:spcPct val="115000"/>
                        </a:lnSpc>
                        <a:spcBef>
                          <a:spcPts val="0"/>
                        </a:spcBef>
                        <a:spcAft>
                          <a:spcPts val="0"/>
                        </a:spcAft>
                      </a:pPr>
                      <a:r>
                        <a:rPr lang="en-US" sz="2000" dirty="0" smtClean="0">
                          <a:latin typeface="Maiandra GD" pitchFamily="34" charset="0"/>
                        </a:rPr>
                        <a:t>Television</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smtClean="0">
                          <a:latin typeface="Maiandra GD" pitchFamily="34" charset="0"/>
                        </a:rPr>
                        <a:t>TV spots </a:t>
                      </a:r>
                      <a:r>
                        <a:rPr lang="en-US" sz="2000" dirty="0">
                          <a:latin typeface="Maiandra GD" pitchFamily="34" charset="0"/>
                        </a:rPr>
                        <a:t>at </a:t>
                      </a:r>
                      <a:r>
                        <a:rPr lang="en-US" sz="2000" dirty="0" smtClean="0">
                          <a:latin typeface="Maiandra GD" pitchFamily="34" charset="0"/>
                        </a:rPr>
                        <a:t>prime times</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438491">
                <a:tc>
                  <a:txBody>
                    <a:bodyPr/>
                    <a:lstStyle/>
                    <a:p>
                      <a:pPr marL="0" marR="0" algn="l">
                        <a:lnSpc>
                          <a:spcPct val="115000"/>
                        </a:lnSpc>
                        <a:spcBef>
                          <a:spcPts val="0"/>
                        </a:spcBef>
                        <a:spcAft>
                          <a:spcPts val="0"/>
                        </a:spcAft>
                      </a:pPr>
                      <a:r>
                        <a:rPr lang="en-US" sz="2000" dirty="0" smtClean="0">
                          <a:latin typeface="Maiandra GD" pitchFamily="34" charset="0"/>
                        </a:rPr>
                        <a:t>Posters/fliers/stickers/brochures/</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2000" dirty="0" smtClean="0">
                          <a:latin typeface="Maiandra GD" pitchFamily="34" charset="0"/>
                        </a:rPr>
                        <a:t>Poster,</a:t>
                      </a:r>
                      <a:r>
                        <a:rPr lang="en-US" sz="2000" baseline="0" dirty="0" smtClean="0">
                          <a:latin typeface="Maiandra GD" pitchFamily="34" charset="0"/>
                        </a:rPr>
                        <a:t> </a:t>
                      </a:r>
                      <a:r>
                        <a:rPr lang="en-US" sz="2000" dirty="0" smtClean="0">
                          <a:latin typeface="Maiandra GD" pitchFamily="34" charset="0"/>
                        </a:rPr>
                        <a:t>fliers, brochures </a:t>
                      </a:r>
                      <a:r>
                        <a:rPr lang="en-US" sz="2000" dirty="0" smtClean="0">
                          <a:latin typeface="Maiandra GD" pitchFamily="34" charset="0"/>
                        </a:rPr>
                        <a:t>and</a:t>
                      </a:r>
                      <a:r>
                        <a:rPr lang="en-US" sz="2000" baseline="0" dirty="0" smtClean="0">
                          <a:latin typeface="Maiandra GD" pitchFamily="34" charset="0"/>
                        </a:rPr>
                        <a:t> </a:t>
                      </a:r>
                      <a:r>
                        <a:rPr lang="en-US" sz="2000" baseline="0" dirty="0" smtClean="0">
                          <a:latin typeface="Maiandra GD" pitchFamily="34" charset="0"/>
                        </a:rPr>
                        <a:t>stickers </a:t>
                      </a:r>
                      <a:r>
                        <a:rPr lang="en-US" sz="2000" baseline="0" dirty="0" smtClean="0">
                          <a:latin typeface="Maiandra GD" pitchFamily="34" charset="0"/>
                        </a:rPr>
                        <a:t>printed and</a:t>
                      </a:r>
                      <a:r>
                        <a:rPr lang="en-US" sz="2000" dirty="0" smtClean="0">
                          <a:latin typeface="Maiandra GD" pitchFamily="34" charset="0"/>
                        </a:rPr>
                        <a:t> distributed </a:t>
                      </a:r>
                      <a:r>
                        <a:rPr lang="en-US" sz="2000" dirty="0">
                          <a:latin typeface="Maiandra GD" pitchFamily="34" charset="0"/>
                        </a:rPr>
                        <a:t>countrywide. </a:t>
                      </a:r>
                      <a:endParaRPr lang="en-US" sz="20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bl>
          </a:graphicData>
        </a:graphic>
      </p:graphicFrame>
    </p:spTree>
  </p:cSld>
  <p:clrMapOvr>
    <a:masterClrMapping/>
  </p:clrMapOvr>
  <p:transition spd="slow">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12</a:t>
            </a:fld>
            <a:endParaRPr lang="en-US" sz="1000">
              <a:solidFill>
                <a:srgbClr val="595959"/>
              </a:solidFill>
            </a:endParaRPr>
          </a:p>
        </p:txBody>
      </p:sp>
      <p:sp>
        <p:nvSpPr>
          <p:cNvPr id="7173" name="Title 22"/>
          <p:cNvSpPr>
            <a:spLocks noGrp="1"/>
          </p:cNvSpPr>
          <p:nvPr>
            <p:ph type="title" idx="4294967295"/>
          </p:nvPr>
        </p:nvSpPr>
        <p:spPr bwMode="auto">
          <a:xfrm>
            <a:off x="0" y="0"/>
            <a:ext cx="856615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IEC Materials on Voter </a:t>
            </a:r>
            <a:r>
              <a:rPr lang="en-US" sz="3600" b="1" dirty="0">
                <a:solidFill>
                  <a:srgbClr val="88BF32"/>
                </a:solidFill>
                <a:latin typeface="Maiandra GD" pitchFamily="34" charset="0"/>
              </a:rPr>
              <a:t>E</a:t>
            </a:r>
            <a:r>
              <a:rPr lang="en-US" sz="3600" b="1" dirty="0" smtClean="0">
                <a:solidFill>
                  <a:srgbClr val="88BF32"/>
                </a:solidFill>
                <a:latin typeface="Maiandra GD" pitchFamily="34" charset="0"/>
              </a:rPr>
              <a:t>ducation</a:t>
            </a:r>
          </a:p>
        </p:txBody>
      </p:sp>
      <p:sp>
        <p:nvSpPr>
          <p:cNvPr id="7174" name="Content Placeholder 25"/>
          <p:cNvSpPr>
            <a:spLocks noGrp="1"/>
          </p:cNvSpPr>
          <p:nvPr>
            <p:ph idx="4294967295"/>
          </p:nvPr>
        </p:nvSpPr>
        <p:spPr bwMode="auto">
          <a:xfrm>
            <a:off x="316083" y="1397660"/>
            <a:ext cx="8980488" cy="4789487"/>
          </a:xfrm>
          <a:prstGeom prst="rect">
            <a:avLst/>
          </a:prstGeom>
          <a:noFill/>
          <a:ln>
            <a:miter lim="800000"/>
            <a:headEnd/>
            <a:tailEnd/>
          </a:ln>
        </p:spPr>
        <p:txBody>
          <a:bodyPr/>
          <a:lstStyle/>
          <a:p>
            <a:pPr>
              <a:buFont typeface="Wingdings" pitchFamily="2" charset="2"/>
              <a:buChar char="Ø"/>
              <a:defRPr/>
            </a:pPr>
            <a:endParaRPr lang="en-US" sz="4000" dirty="0" smtClean="0">
              <a:latin typeface="Cambria" pitchFamily="18" charset="0"/>
            </a:endParaRPr>
          </a:p>
          <a:p>
            <a:pPr marL="514350" indent="-514350" eaLnBrk="1" hangingPunct="1">
              <a:lnSpc>
                <a:spcPct val="80000"/>
              </a:lnSpc>
              <a:buFont typeface="Wingdings" pitchFamily="2" charset="2"/>
              <a:buChar char="Ø"/>
              <a:defRPr/>
            </a:pPr>
            <a:endParaRPr lang="en-US" sz="4000" dirty="0" smtClean="0">
              <a:latin typeface="Cambria" pitchFamily="18" charset="0"/>
            </a:endParaRPr>
          </a:p>
          <a:p>
            <a:pPr>
              <a:buFont typeface="Wingdings" pitchFamily="2" charset="2"/>
              <a:buChar char="Ø"/>
            </a:pPr>
            <a:endParaRPr lang="en-US" sz="4000" dirty="0" smtClean="0">
              <a:latin typeface="Cambria" pitchFamily="18"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922897829"/>
              </p:ext>
            </p:extLst>
          </p:nvPr>
        </p:nvGraphicFramePr>
        <p:xfrm>
          <a:off x="133350" y="662014"/>
          <a:ext cx="9525000" cy="5826438"/>
        </p:xfrm>
        <a:graphic>
          <a:graphicData uri="http://schemas.openxmlformats.org/drawingml/2006/table">
            <a:tbl>
              <a:tblPr firstRow="1" bandRow="1">
                <a:tableStyleId>{69012ECD-51FC-41F1-AA8D-1B2483CD663E}</a:tableStyleId>
              </a:tblPr>
              <a:tblGrid>
                <a:gridCol w="1267515"/>
                <a:gridCol w="8257485"/>
              </a:tblGrid>
              <a:tr h="298067">
                <a:tc>
                  <a:txBody>
                    <a:bodyPr/>
                    <a:lstStyle/>
                    <a:p>
                      <a:pPr marL="0" marR="0" algn="just">
                        <a:lnSpc>
                          <a:spcPct val="115000"/>
                        </a:lnSpc>
                        <a:spcBef>
                          <a:spcPts val="0"/>
                        </a:spcBef>
                        <a:spcAft>
                          <a:spcPts val="0"/>
                        </a:spcAft>
                      </a:pPr>
                      <a:r>
                        <a:rPr lang="en-US" sz="1800" dirty="0">
                          <a:latin typeface="Maiandra GD" pitchFamily="34" charset="0"/>
                        </a:rPr>
                        <a:t>Activity</a:t>
                      </a:r>
                      <a:endParaRPr lang="en-US" sz="1800" dirty="0">
                        <a:latin typeface="Maiandra GD" pitchFamily="34" charset="0"/>
                        <a:ea typeface="Calibri"/>
                        <a:cs typeface="Times New Roman"/>
                      </a:endParaRPr>
                    </a:p>
                  </a:txBody>
                  <a:tcPr marL="68580" marR="68580" marT="0" marB="0">
                    <a:lnB w="12700" cap="flat" cmpd="sng" algn="ctr">
                      <a:solidFill>
                        <a:srgbClr val="8ADB4D"/>
                      </a:solidFill>
                      <a:prstDash val="solid"/>
                      <a:round/>
                      <a:headEnd type="none" w="med" len="med"/>
                      <a:tailEnd type="none" w="med" len="med"/>
                    </a:lnB>
                    <a:solidFill>
                      <a:srgbClr val="88BF32"/>
                    </a:solidFill>
                  </a:tcPr>
                </a:tc>
                <a:tc>
                  <a:txBody>
                    <a:bodyPr/>
                    <a:lstStyle/>
                    <a:p>
                      <a:pPr marL="0" marR="0" algn="just">
                        <a:lnSpc>
                          <a:spcPct val="115000"/>
                        </a:lnSpc>
                        <a:spcBef>
                          <a:spcPts val="0"/>
                        </a:spcBef>
                        <a:spcAft>
                          <a:spcPts val="0"/>
                        </a:spcAft>
                      </a:pPr>
                      <a:r>
                        <a:rPr lang="en-US" sz="1800" dirty="0">
                          <a:latin typeface="Maiandra GD" pitchFamily="34" charset="0"/>
                        </a:rPr>
                        <a:t>Description</a:t>
                      </a:r>
                      <a:endParaRPr lang="en-US" sz="1800" dirty="0">
                        <a:latin typeface="Maiandra GD" pitchFamily="34" charset="0"/>
                        <a:ea typeface="Calibri"/>
                        <a:cs typeface="Times New Roman"/>
                      </a:endParaRPr>
                    </a:p>
                  </a:txBody>
                  <a:tcPr marL="68580" marR="68580" marT="0" marB="0">
                    <a:lnB w="12700" cap="flat" cmpd="sng" algn="ctr">
                      <a:solidFill>
                        <a:srgbClr val="8ADB4D"/>
                      </a:solidFill>
                      <a:prstDash val="solid"/>
                      <a:round/>
                      <a:headEnd type="none" w="med" len="med"/>
                      <a:tailEnd type="none" w="med" len="med"/>
                    </a:lnB>
                    <a:solidFill>
                      <a:srgbClr val="88BF32"/>
                    </a:solidFill>
                  </a:tcPr>
                </a:tc>
              </a:tr>
              <a:tr h="729612">
                <a:tc>
                  <a:txBody>
                    <a:bodyPr/>
                    <a:lstStyle/>
                    <a:p>
                      <a:pPr marL="0" marR="0" algn="just">
                        <a:lnSpc>
                          <a:spcPct val="115000"/>
                        </a:lnSpc>
                        <a:spcBef>
                          <a:spcPts val="0"/>
                        </a:spcBef>
                        <a:spcAft>
                          <a:spcPts val="0"/>
                        </a:spcAft>
                      </a:pPr>
                      <a:r>
                        <a:rPr lang="en-US" sz="1800" dirty="0">
                          <a:latin typeface="Maiandra GD" pitchFamily="34" charset="0"/>
                        </a:rPr>
                        <a:t>Handbook</a:t>
                      </a:r>
                      <a:r>
                        <a:rPr lang="en-US" sz="1800" dirty="0" smtClean="0">
                          <a:latin typeface="Maiandra GD" pitchFamily="34" charset="0"/>
                        </a:rPr>
                        <a:t>/ Booklets</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latin typeface="Maiandra GD" pitchFamily="34" charset="0"/>
                        </a:rPr>
                        <a:t>i) Yes, I Can Vote: A User Friendly Guide to Voting in Kenya – This booklet uses direct and personal approach that is easy to read and follow. </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364806">
                <a:tc>
                  <a:txBody>
                    <a:bodyPr/>
                    <a:lstStyle/>
                    <a:p>
                      <a:pPr marL="0" marR="0" algn="just">
                        <a:lnSpc>
                          <a:spcPct val="115000"/>
                        </a:lnSpc>
                        <a:spcBef>
                          <a:spcPts val="0"/>
                        </a:spcBef>
                        <a:spcAft>
                          <a:spcPts val="0"/>
                        </a:spcAft>
                      </a:pP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latin typeface="Maiandra GD" pitchFamily="34" charset="0"/>
                        </a:rPr>
                        <a:t>Handbook on Elective Positions (being reviewed for compliance)</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rowSpan="6">
                  <a:txBody>
                    <a:bodyPr/>
                    <a:lstStyle/>
                    <a:p>
                      <a:pPr marL="0" marR="0" algn="just">
                        <a:lnSpc>
                          <a:spcPct val="115000"/>
                        </a:lnSpc>
                        <a:spcBef>
                          <a:spcPts val="0"/>
                        </a:spcBef>
                        <a:spcAft>
                          <a:spcPts val="0"/>
                        </a:spcAft>
                      </a:pPr>
                      <a:r>
                        <a:rPr lang="en-US" sz="1800">
                          <a:latin typeface="Maiandra GD" pitchFamily="34" charset="0"/>
                        </a:rPr>
                        <a:t>Posters</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err="1">
                          <a:latin typeface="Maiandra GD" pitchFamily="34" charset="0"/>
                        </a:rPr>
                        <a:t>Kugombea</a:t>
                      </a:r>
                      <a:r>
                        <a:rPr lang="en-US" sz="1800" dirty="0">
                          <a:latin typeface="Maiandra GD" pitchFamily="34" charset="0"/>
                        </a:rPr>
                        <a:t> </a:t>
                      </a:r>
                      <a:r>
                        <a:rPr lang="en-US" sz="1800" dirty="0" err="1">
                          <a:latin typeface="Maiandra GD" pitchFamily="34" charset="0"/>
                        </a:rPr>
                        <a:t>si</a:t>
                      </a:r>
                      <a:r>
                        <a:rPr lang="en-US" sz="1800" dirty="0">
                          <a:latin typeface="Maiandra GD" pitchFamily="34" charset="0"/>
                        </a:rPr>
                        <a:t> </a:t>
                      </a:r>
                      <a:r>
                        <a:rPr lang="en-US" sz="1800" dirty="0" err="1">
                          <a:latin typeface="Maiandra GD" pitchFamily="34" charset="0"/>
                        </a:rPr>
                        <a:t>Kugombana</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dirty="0">
                          <a:latin typeface="Maiandra GD" pitchFamily="34" charset="0"/>
                        </a:rPr>
                        <a:t>Voting Procedure</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dirty="0">
                          <a:latin typeface="Maiandra GD" pitchFamily="34" charset="0"/>
                        </a:rPr>
                        <a:t>Youth(</a:t>
                      </a:r>
                      <a:r>
                        <a:rPr lang="en-US" sz="1800" dirty="0" err="1">
                          <a:latin typeface="Maiandra GD" pitchFamily="34" charset="0"/>
                        </a:rPr>
                        <a:t>Mavijana</a:t>
                      </a:r>
                      <a:r>
                        <a:rPr lang="en-US" sz="1800" dirty="0">
                          <a:latin typeface="Maiandra GD" pitchFamily="34" charset="0"/>
                        </a:rPr>
                        <a:t>)</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dirty="0">
                          <a:latin typeface="Maiandra GD" pitchFamily="34" charset="0"/>
                        </a:rPr>
                        <a:t>Sample Ballot Paper</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a:latin typeface="Maiandra GD" pitchFamily="34" charset="0"/>
                        </a:rPr>
                        <a:t>Come out and Vote</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a:latin typeface="Maiandra GD" pitchFamily="34" charset="0"/>
                        </a:rPr>
                        <a:t>Say no to Bribery</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rowSpan="2">
                  <a:txBody>
                    <a:bodyPr/>
                    <a:lstStyle/>
                    <a:p>
                      <a:pPr marL="0" marR="0" algn="just">
                        <a:lnSpc>
                          <a:spcPct val="115000"/>
                        </a:lnSpc>
                        <a:spcBef>
                          <a:spcPts val="0"/>
                        </a:spcBef>
                        <a:spcAft>
                          <a:spcPts val="0"/>
                        </a:spcAft>
                      </a:pPr>
                      <a:r>
                        <a:rPr lang="en-US" sz="1800">
                          <a:latin typeface="Maiandra GD" pitchFamily="34" charset="0"/>
                        </a:rPr>
                        <a:t>Brochures</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a:latin typeface="Maiandra GD" pitchFamily="34" charset="0"/>
                        </a:rPr>
                        <a:t>On Election Day (Run-off included)</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298067">
                <a:tc vMerge="1">
                  <a:txBody>
                    <a:bodyPr/>
                    <a:lstStyle/>
                    <a:p>
                      <a:endParaRPr lang="en-US"/>
                    </a:p>
                  </a:txBody>
                  <a:tcPr/>
                </a:tc>
                <a:tc>
                  <a:txBody>
                    <a:bodyPr/>
                    <a:lstStyle/>
                    <a:p>
                      <a:pPr marL="0" marR="0" algn="just">
                        <a:lnSpc>
                          <a:spcPct val="115000"/>
                        </a:lnSpc>
                        <a:spcBef>
                          <a:spcPts val="0"/>
                        </a:spcBef>
                        <a:spcAft>
                          <a:spcPts val="0"/>
                        </a:spcAft>
                      </a:pPr>
                      <a:r>
                        <a:rPr lang="en-US" sz="1800">
                          <a:latin typeface="Maiandra GD" pitchFamily="34" charset="0"/>
                        </a:rPr>
                        <a:t>Elective Positions</a:t>
                      </a:r>
                      <a:endParaRPr lang="en-US" sz="180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1856989">
                <a:tc>
                  <a:txBody>
                    <a:bodyPr/>
                    <a:lstStyle/>
                    <a:p>
                      <a:pPr marL="0" marR="0" algn="just">
                        <a:lnSpc>
                          <a:spcPct val="115000"/>
                        </a:lnSpc>
                        <a:spcBef>
                          <a:spcPts val="0"/>
                        </a:spcBef>
                        <a:spcAft>
                          <a:spcPts val="0"/>
                        </a:spcAft>
                      </a:pPr>
                      <a:r>
                        <a:rPr lang="en-US" sz="1800" dirty="0">
                          <a:latin typeface="Maiandra GD" pitchFamily="34" charset="0"/>
                        </a:rPr>
                        <a:t>Stickers</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800" dirty="0">
                          <a:latin typeface="Maiandra GD" pitchFamily="34" charset="0"/>
                        </a:rPr>
                        <a:t>Your Vote Your Future, Kenya-My Choice-My Vote, Cast Your Vote on 4</a:t>
                      </a:r>
                      <a:r>
                        <a:rPr lang="en-US" sz="1800" baseline="30000" dirty="0">
                          <a:latin typeface="Maiandra GD" pitchFamily="34" charset="0"/>
                        </a:rPr>
                        <a:t>th</a:t>
                      </a:r>
                      <a:r>
                        <a:rPr lang="en-US" sz="1800" dirty="0">
                          <a:latin typeface="Maiandra GD" pitchFamily="34" charset="0"/>
                        </a:rPr>
                        <a:t> March &amp; be on the Right Side of History, Am proud I voted on 4</a:t>
                      </a:r>
                      <a:r>
                        <a:rPr lang="en-US" sz="1800" baseline="30000" dirty="0">
                          <a:latin typeface="Maiandra GD" pitchFamily="34" charset="0"/>
                        </a:rPr>
                        <a:t>th</a:t>
                      </a:r>
                      <a:r>
                        <a:rPr lang="en-US" sz="1800" dirty="0">
                          <a:latin typeface="Maiandra GD" pitchFamily="34" charset="0"/>
                        </a:rPr>
                        <a:t> March 2013,  Peaceful Campaign Starts with Me, Unleash your vote on 4</a:t>
                      </a:r>
                      <a:r>
                        <a:rPr lang="en-US" sz="1800" baseline="30000" dirty="0">
                          <a:latin typeface="Maiandra GD" pitchFamily="34" charset="0"/>
                        </a:rPr>
                        <a:t>th</a:t>
                      </a:r>
                      <a:r>
                        <a:rPr lang="en-US" sz="1800" dirty="0">
                          <a:latin typeface="Maiandra GD" pitchFamily="34" charset="0"/>
                        </a:rPr>
                        <a:t> March 2013, Be a Guardian of our Country - vote on 4</a:t>
                      </a:r>
                      <a:r>
                        <a:rPr lang="en-US" sz="1800" baseline="30000" dirty="0">
                          <a:latin typeface="Maiandra GD" pitchFamily="34" charset="0"/>
                        </a:rPr>
                        <a:t>th</a:t>
                      </a:r>
                      <a:r>
                        <a:rPr lang="en-US" sz="1800" dirty="0">
                          <a:latin typeface="Maiandra GD" pitchFamily="34" charset="0"/>
                        </a:rPr>
                        <a:t> March 2013, Our future is in Our votes – vote on 4</a:t>
                      </a:r>
                      <a:r>
                        <a:rPr lang="en-US" sz="1800" baseline="30000" dirty="0">
                          <a:latin typeface="Maiandra GD" pitchFamily="34" charset="0"/>
                        </a:rPr>
                        <a:t>th</a:t>
                      </a:r>
                      <a:r>
                        <a:rPr lang="en-US" sz="1800" dirty="0">
                          <a:latin typeface="Maiandra GD" pitchFamily="34" charset="0"/>
                        </a:rPr>
                        <a:t> March 2013, Don’t turn your back on our future-vote on 4</a:t>
                      </a:r>
                      <a:r>
                        <a:rPr lang="en-US" sz="1800" baseline="30000" dirty="0">
                          <a:latin typeface="Maiandra GD" pitchFamily="34" charset="0"/>
                        </a:rPr>
                        <a:t>th</a:t>
                      </a:r>
                      <a:r>
                        <a:rPr lang="en-US" sz="1800" dirty="0">
                          <a:latin typeface="Maiandra GD" pitchFamily="34" charset="0"/>
                        </a:rPr>
                        <a:t> March 2013,  </a:t>
                      </a:r>
                      <a:endParaRPr lang="en-US" sz="18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bl>
          </a:graphicData>
        </a:graphic>
      </p:graphicFrame>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a:extLst>
              <a:ext uri="{28A0092B-C50C-407E-A947-70E740481C1C}">
                <a14:useLocalDpi xmlns="" xmlns:a14="http://schemas.microsoft.com/office/drawing/2010/main" val="0"/>
              </a:ext>
            </a:extLst>
          </a:blip>
          <a:srcRect/>
          <a:stretch>
            <a:fillRect/>
          </a:stretch>
        </p:blipFill>
        <p:spPr bwMode="auto">
          <a:xfrm>
            <a:off x="-76201" y="0"/>
            <a:ext cx="4552315" cy="6716114"/>
          </a:xfrm>
          <a:prstGeom prst="rect">
            <a:avLst/>
          </a:prstGeom>
          <a:noFill/>
          <a:ln>
            <a:noFill/>
          </a:ln>
        </p:spPr>
      </p:pic>
      <p:pic>
        <p:nvPicPr>
          <p:cNvPr id="1026" name="Picture 2" descr="C:\Users\IEBC\Desktop\How-to-Mark-a-Ballot-Paper--Poster-VE-large.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072739" y="-4198"/>
            <a:ext cx="4811484" cy="673607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p:cNvSpPr/>
          <p:nvPr/>
        </p:nvSpPr>
        <p:spPr>
          <a:xfrm>
            <a:off x="4476114" y="0"/>
            <a:ext cx="596625" cy="68580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291227693"/>
      </p:ext>
    </p:extLst>
  </p:cSld>
  <p:clrMapOvr>
    <a:masterClrMapping/>
  </p:clrMapOvr>
  <p:transition spd="slow">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81908"/>
            <a:ext cx="9906000" cy="6279209"/>
          </a:xfrm>
          <a:prstGeom prst="rect">
            <a:avLst/>
          </a:prstGeom>
        </p:spPr>
      </p:pic>
    </p:spTree>
    <p:extLst>
      <p:ext uri="{BB962C8B-B14F-4D97-AF65-F5344CB8AC3E}">
        <p14:creationId xmlns="" xmlns:p14="http://schemas.microsoft.com/office/powerpoint/2010/main" val="1312474960"/>
      </p:ext>
    </p:extLst>
  </p:cSld>
  <p:clrMapOvr>
    <a:masterClrMapping/>
  </p:clrMapOvr>
  <p:transition spd="slow">
    <p:cov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66254" y="439388"/>
            <a:ext cx="9739745" cy="6418612"/>
          </a:xfrm>
          <a:prstGeom prst="rect">
            <a:avLst/>
          </a:prstGeom>
          <a:noFill/>
          <a:ln w="9525">
            <a:noFill/>
            <a:miter lim="800000"/>
            <a:headEnd/>
            <a:tailEnd/>
          </a:ln>
          <a:effectLst/>
        </p:spPr>
      </p:pic>
    </p:spTree>
    <p:extLst>
      <p:ext uri="{BB962C8B-B14F-4D97-AF65-F5344CB8AC3E}">
        <p14:creationId xmlns="" xmlns:p14="http://schemas.microsoft.com/office/powerpoint/2010/main" val="1312474960"/>
      </p:ext>
    </p:extLst>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16</a:t>
            </a:fld>
            <a:endParaRPr lang="en-US" sz="1000">
              <a:solidFill>
                <a:srgbClr val="595959"/>
              </a:solidFill>
            </a:endParaRPr>
          </a:p>
        </p:txBody>
      </p:sp>
      <p:sp>
        <p:nvSpPr>
          <p:cNvPr id="7173" name="Title 22"/>
          <p:cNvSpPr>
            <a:spLocks noGrp="1"/>
          </p:cNvSpPr>
          <p:nvPr>
            <p:ph type="title" idx="4294967295"/>
          </p:nvPr>
        </p:nvSpPr>
        <p:spPr bwMode="auto">
          <a:xfrm>
            <a:off x="0" y="0"/>
            <a:ext cx="952500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Voter Education/Partnerships for Diaspora </a:t>
            </a:r>
          </a:p>
        </p:txBody>
      </p:sp>
      <p:graphicFrame>
        <p:nvGraphicFramePr>
          <p:cNvPr id="7" name="Content Placeholder 6"/>
          <p:cNvGraphicFramePr>
            <a:graphicFrameLocks noGrp="1"/>
          </p:cNvGraphicFramePr>
          <p:nvPr>
            <p:ph idx="4294967295"/>
            <p:extLst>
              <p:ext uri="{D42A27DB-BD31-4B8C-83A1-F6EECF244321}">
                <p14:modId xmlns="" xmlns:p14="http://schemas.microsoft.com/office/powerpoint/2010/main" val="3992256352"/>
              </p:ext>
            </p:extLst>
          </p:nvPr>
        </p:nvGraphicFramePr>
        <p:xfrm>
          <a:off x="209550" y="834697"/>
          <a:ext cx="9486900" cy="5191678"/>
        </p:xfrm>
        <a:graphic>
          <a:graphicData uri="http://schemas.openxmlformats.org/drawingml/2006/table">
            <a:tbl>
              <a:tblPr firstRow="1" bandRow="1">
                <a:tableStyleId>{69012ECD-51FC-41F1-AA8D-1B2483CD663E}</a:tableStyleId>
              </a:tblPr>
              <a:tblGrid>
                <a:gridCol w="3711571"/>
                <a:gridCol w="5775329"/>
              </a:tblGrid>
              <a:tr h="535256">
                <a:tc gridSpan="2">
                  <a:txBody>
                    <a:bodyPr/>
                    <a:lstStyle/>
                    <a:p>
                      <a:pPr marL="0" marR="0" algn="just">
                        <a:lnSpc>
                          <a:spcPct val="115000"/>
                        </a:lnSpc>
                        <a:spcBef>
                          <a:spcPts val="0"/>
                        </a:spcBef>
                        <a:spcAft>
                          <a:spcPts val="0"/>
                        </a:spcAft>
                      </a:pPr>
                      <a:r>
                        <a:rPr lang="en-US" sz="2400" dirty="0">
                          <a:latin typeface="Maiandra GD" pitchFamily="34" charset="0"/>
                        </a:rPr>
                        <a:t>Voter Education Strategies for Diaspora</a:t>
                      </a:r>
                      <a:endParaRPr lang="en-US" sz="2400" dirty="0">
                        <a:latin typeface="Maiandra GD" pitchFamily="34" charset="0"/>
                        <a:ea typeface="Calibri"/>
                        <a:cs typeface="Times New Roman"/>
                      </a:endParaRPr>
                    </a:p>
                  </a:txBody>
                  <a:tcPr marL="68580" marR="68580" marT="0" marB="0">
                    <a:lnB w="12700" cap="flat" cmpd="sng" algn="ctr">
                      <a:solidFill>
                        <a:srgbClr val="8ADB4D"/>
                      </a:solidFill>
                      <a:prstDash val="solid"/>
                      <a:round/>
                      <a:headEnd type="none" w="med" len="med"/>
                      <a:tailEnd type="none" w="med" len="med"/>
                    </a:lnB>
                    <a:solidFill>
                      <a:srgbClr val="88BF32"/>
                    </a:solidFill>
                  </a:tcPr>
                </a:tc>
                <a:tc hMerge="1">
                  <a:txBody>
                    <a:bodyPr/>
                    <a:lstStyle/>
                    <a:p>
                      <a:endParaRPr lang="en-US"/>
                    </a:p>
                  </a:txBody>
                  <a:tcPr/>
                </a:tc>
              </a:tr>
              <a:tr h="537675">
                <a:tc>
                  <a:txBody>
                    <a:bodyPr/>
                    <a:lstStyle/>
                    <a:p>
                      <a:pPr marL="0" marR="0" algn="just">
                        <a:lnSpc>
                          <a:spcPct val="115000"/>
                        </a:lnSpc>
                        <a:spcBef>
                          <a:spcPts val="0"/>
                        </a:spcBef>
                        <a:spcAft>
                          <a:spcPts val="0"/>
                        </a:spcAft>
                      </a:pPr>
                      <a:r>
                        <a:rPr lang="en-US" sz="2400" dirty="0">
                          <a:latin typeface="Maiandra GD" pitchFamily="34" charset="0"/>
                        </a:rPr>
                        <a:t>Country</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latin typeface="Maiandra GD" pitchFamily="34" charset="0"/>
                        </a:rPr>
                        <a:t>Outreach </a:t>
                      </a:r>
                      <a:r>
                        <a:rPr lang="en-US" sz="2400" dirty="0" smtClean="0">
                          <a:latin typeface="Maiandra GD" pitchFamily="34" charset="0"/>
                        </a:rPr>
                        <a:t>Channel</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984154">
                <a:tc>
                  <a:txBody>
                    <a:bodyPr/>
                    <a:lstStyle/>
                    <a:p>
                      <a:pPr marL="0" marR="0" algn="just">
                        <a:lnSpc>
                          <a:spcPct val="115000"/>
                        </a:lnSpc>
                        <a:spcBef>
                          <a:spcPts val="0"/>
                        </a:spcBef>
                        <a:spcAft>
                          <a:spcPts val="0"/>
                        </a:spcAft>
                      </a:pPr>
                      <a:r>
                        <a:rPr lang="en-US" sz="2400" dirty="0">
                          <a:latin typeface="Maiandra GD" pitchFamily="34" charset="0"/>
                        </a:rPr>
                        <a:t>All Countries</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tabLst>
                          <a:tab pos="590550" algn="l"/>
                        </a:tabLst>
                      </a:pPr>
                      <a:r>
                        <a:rPr lang="en-US" sz="2400" dirty="0">
                          <a:latin typeface="Maiandra GD" pitchFamily="34" charset="0"/>
                        </a:rPr>
                        <a:t>Nation Online, IEBC website, Standard Online, East African newspaper</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471694">
                <a:tc>
                  <a:txBody>
                    <a:bodyPr/>
                    <a:lstStyle/>
                    <a:p>
                      <a:pPr marL="0" marR="0" algn="just">
                        <a:lnSpc>
                          <a:spcPct val="115000"/>
                        </a:lnSpc>
                        <a:spcBef>
                          <a:spcPts val="0"/>
                        </a:spcBef>
                        <a:spcAft>
                          <a:spcPts val="0"/>
                        </a:spcAft>
                      </a:pPr>
                      <a:r>
                        <a:rPr lang="en-US" sz="2400" dirty="0">
                          <a:latin typeface="Maiandra GD" pitchFamily="34" charset="0"/>
                        </a:rPr>
                        <a:t>Uganda</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latin typeface="Maiandra GD" pitchFamily="34" charset="0"/>
                        </a:rPr>
                        <a:t>Monitor Newspaper</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725941">
                <a:tc>
                  <a:txBody>
                    <a:bodyPr/>
                    <a:lstStyle/>
                    <a:p>
                      <a:pPr marL="0" marR="0" algn="just">
                        <a:lnSpc>
                          <a:spcPct val="115000"/>
                        </a:lnSpc>
                        <a:spcBef>
                          <a:spcPts val="0"/>
                        </a:spcBef>
                        <a:spcAft>
                          <a:spcPts val="0"/>
                        </a:spcAft>
                      </a:pPr>
                      <a:r>
                        <a:rPr lang="en-US" sz="2400" dirty="0">
                          <a:latin typeface="Maiandra GD" pitchFamily="34" charset="0"/>
                        </a:rPr>
                        <a:t>Tanzania </a:t>
                      </a:r>
                      <a:r>
                        <a:rPr lang="en-US" sz="2400" dirty="0" smtClean="0">
                          <a:latin typeface="Maiandra GD" pitchFamily="34" charset="0"/>
                        </a:rPr>
                        <a:t>(Dar </a:t>
                      </a:r>
                      <a:r>
                        <a:rPr lang="en-US" sz="2400" dirty="0" err="1" smtClean="0">
                          <a:latin typeface="Maiandra GD" pitchFamily="34" charset="0"/>
                        </a:rPr>
                        <a:t>es</a:t>
                      </a:r>
                      <a:r>
                        <a:rPr lang="en-US" sz="2400" dirty="0" smtClean="0">
                          <a:latin typeface="Maiandra GD" pitchFamily="34" charset="0"/>
                        </a:rPr>
                        <a:t> Salaam)</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rowSpan="2">
                  <a:txBody>
                    <a:bodyPr/>
                    <a:lstStyle/>
                    <a:p>
                      <a:pPr marL="0" marR="0" algn="just">
                        <a:lnSpc>
                          <a:spcPct val="115000"/>
                        </a:lnSpc>
                        <a:spcBef>
                          <a:spcPts val="0"/>
                        </a:spcBef>
                        <a:spcAft>
                          <a:spcPts val="0"/>
                        </a:spcAft>
                      </a:pPr>
                      <a:r>
                        <a:rPr lang="en-US" sz="2400" dirty="0" smtClean="0">
                          <a:latin typeface="Maiandra GD" pitchFamily="34" charset="0"/>
                        </a:rPr>
                        <a:t/>
                      </a:r>
                      <a:br>
                        <a:rPr lang="en-US" sz="2400" dirty="0" smtClean="0">
                          <a:latin typeface="Maiandra GD" pitchFamily="34" charset="0"/>
                        </a:rPr>
                      </a:br>
                      <a:r>
                        <a:rPr lang="en-US" sz="2400" dirty="0" err="1" smtClean="0">
                          <a:latin typeface="Maiandra GD" pitchFamily="34" charset="0"/>
                        </a:rPr>
                        <a:t>Mwananchi</a:t>
                      </a:r>
                      <a:r>
                        <a:rPr lang="en-US" sz="2400" dirty="0" smtClean="0">
                          <a:latin typeface="Maiandra GD" pitchFamily="34" charset="0"/>
                        </a:rPr>
                        <a:t> </a:t>
                      </a:r>
                      <a:r>
                        <a:rPr lang="en-US" sz="2400" dirty="0">
                          <a:latin typeface="Maiandra GD" pitchFamily="34" charset="0"/>
                        </a:rPr>
                        <a:t>and </a:t>
                      </a:r>
                    </a:p>
                    <a:p>
                      <a:pPr marL="0" marR="0" algn="just">
                        <a:lnSpc>
                          <a:spcPct val="115000"/>
                        </a:lnSpc>
                        <a:spcBef>
                          <a:spcPts val="0"/>
                        </a:spcBef>
                        <a:spcAft>
                          <a:spcPts val="0"/>
                        </a:spcAft>
                      </a:pPr>
                      <a:r>
                        <a:rPr lang="en-US" sz="2400" dirty="0">
                          <a:latin typeface="Maiandra GD" pitchFamily="34" charset="0"/>
                        </a:rPr>
                        <a:t>Citizen Newspapers</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725941">
                <a:tc>
                  <a:txBody>
                    <a:bodyPr/>
                    <a:lstStyle/>
                    <a:p>
                      <a:pPr marL="0" marR="0" algn="just">
                        <a:lnSpc>
                          <a:spcPct val="115000"/>
                        </a:lnSpc>
                        <a:spcBef>
                          <a:spcPts val="0"/>
                        </a:spcBef>
                        <a:spcAft>
                          <a:spcPts val="0"/>
                        </a:spcAft>
                      </a:pPr>
                      <a:r>
                        <a:rPr lang="en-US" sz="2400" dirty="0">
                          <a:latin typeface="Maiandra GD" pitchFamily="34" charset="0"/>
                        </a:rPr>
                        <a:t>Tanzania (</a:t>
                      </a:r>
                      <a:r>
                        <a:rPr lang="en-US" sz="2400" dirty="0" err="1">
                          <a:latin typeface="Maiandra GD" pitchFamily="34" charset="0"/>
                        </a:rPr>
                        <a:t>Arusha</a:t>
                      </a:r>
                      <a:r>
                        <a:rPr lang="en-US" sz="2400" dirty="0">
                          <a:latin typeface="Maiandra GD" pitchFamily="34" charset="0"/>
                        </a:rPr>
                        <a:t>)</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vMerge="1">
                  <a:txBody>
                    <a:bodyPr/>
                    <a:lstStyle/>
                    <a:p>
                      <a:endParaRPr lang="en-US"/>
                    </a:p>
                  </a:txBody>
                  <a:tcPr/>
                </a:tc>
              </a:tr>
              <a:tr h="725941">
                <a:tc>
                  <a:txBody>
                    <a:bodyPr/>
                    <a:lstStyle/>
                    <a:p>
                      <a:pPr marL="0" marR="0" algn="just">
                        <a:lnSpc>
                          <a:spcPct val="115000"/>
                        </a:lnSpc>
                        <a:spcBef>
                          <a:spcPts val="0"/>
                        </a:spcBef>
                        <a:spcAft>
                          <a:spcPts val="0"/>
                        </a:spcAft>
                      </a:pPr>
                      <a:r>
                        <a:rPr lang="en-US" sz="2400" dirty="0">
                          <a:latin typeface="Maiandra GD" pitchFamily="34" charset="0"/>
                        </a:rPr>
                        <a:t>Rwanda</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a:latin typeface="Maiandra GD" pitchFamily="34" charset="0"/>
                        </a:rPr>
                        <a:t>Rwanda Today</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r h="485076">
                <a:tc>
                  <a:txBody>
                    <a:bodyPr/>
                    <a:lstStyle/>
                    <a:p>
                      <a:pPr marL="0" marR="0" algn="just">
                        <a:lnSpc>
                          <a:spcPct val="115000"/>
                        </a:lnSpc>
                        <a:spcBef>
                          <a:spcPts val="0"/>
                        </a:spcBef>
                        <a:spcAft>
                          <a:spcPts val="0"/>
                        </a:spcAft>
                      </a:pPr>
                      <a:r>
                        <a:rPr lang="en-US" sz="2400" dirty="0">
                          <a:latin typeface="Maiandra GD" pitchFamily="34" charset="0"/>
                        </a:rPr>
                        <a:t>Burundi</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dirty="0" smtClean="0">
                          <a:latin typeface="Maiandra GD" pitchFamily="34" charset="0"/>
                        </a:rPr>
                        <a:t>Local</a:t>
                      </a:r>
                      <a:r>
                        <a:rPr lang="en-US" sz="2400" baseline="0" dirty="0" smtClean="0">
                          <a:latin typeface="Maiandra GD" pitchFamily="34" charset="0"/>
                        </a:rPr>
                        <a:t> dairies</a:t>
                      </a:r>
                      <a:endParaRPr lang="en-US" sz="2400" dirty="0">
                        <a:latin typeface="Maiandra GD" pitchFamily="34" charset="0"/>
                        <a:ea typeface="Calibri"/>
                        <a:cs typeface="Times New Roman"/>
                      </a:endParaRPr>
                    </a:p>
                  </a:txBody>
                  <a:tcPr marL="68580" marR="68580" marT="0" marB="0">
                    <a:lnL w="12700" cap="flat" cmpd="sng" algn="ctr">
                      <a:solidFill>
                        <a:srgbClr val="8ADB4D"/>
                      </a:solidFill>
                      <a:prstDash val="solid"/>
                      <a:round/>
                      <a:headEnd type="none" w="med" len="med"/>
                      <a:tailEnd type="none" w="med" len="med"/>
                    </a:lnL>
                    <a:lnR w="12700" cap="flat" cmpd="sng" algn="ctr">
                      <a:solidFill>
                        <a:srgbClr val="8ADB4D"/>
                      </a:solidFill>
                      <a:prstDash val="solid"/>
                      <a:round/>
                      <a:headEnd type="none" w="med" len="med"/>
                      <a:tailEnd type="none" w="med" len="med"/>
                    </a:lnR>
                    <a:lnT w="12700" cap="flat" cmpd="sng" algn="ctr">
                      <a:solidFill>
                        <a:srgbClr val="8ADB4D"/>
                      </a:solidFill>
                      <a:prstDash val="solid"/>
                      <a:round/>
                      <a:headEnd type="none" w="med" len="med"/>
                      <a:tailEnd type="none" w="med" len="med"/>
                    </a:lnT>
                    <a:lnB w="12700" cap="flat" cmpd="sng" algn="ctr">
                      <a:solidFill>
                        <a:srgbClr val="8ADB4D"/>
                      </a:solidFill>
                      <a:prstDash val="solid"/>
                      <a:round/>
                      <a:headEnd type="none" w="med" len="med"/>
                      <a:tailEnd type="none" w="med" len="med"/>
                    </a:lnB>
                  </a:tcPr>
                </a:tc>
              </a:tr>
            </a:tbl>
          </a:graphicData>
        </a:graphic>
      </p:graphicFrame>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17</a:t>
            </a:fld>
            <a:endParaRPr lang="en-US" sz="1000">
              <a:solidFill>
                <a:srgbClr val="595959"/>
              </a:solidFill>
            </a:endParaRPr>
          </a:p>
        </p:txBody>
      </p:sp>
      <p:sp>
        <p:nvSpPr>
          <p:cNvPr id="7173" name="Title 22"/>
          <p:cNvSpPr>
            <a:spLocks noGrp="1"/>
          </p:cNvSpPr>
          <p:nvPr>
            <p:ph type="title" idx="4294967295"/>
          </p:nvPr>
        </p:nvSpPr>
        <p:spPr bwMode="auto">
          <a:xfrm>
            <a:off x="-15763" y="0"/>
            <a:ext cx="8566150" cy="646331"/>
          </a:xfrm>
          <a:prstGeom prst="rect">
            <a:avLst/>
          </a:prstGeom>
          <a:noFill/>
          <a:ln>
            <a:miter lim="800000"/>
            <a:headEnd/>
            <a:tailEnd/>
          </a:ln>
        </p:spPr>
        <p:txBody>
          <a:bodyPr wrap="square" anchor="b">
            <a:spAutoFit/>
          </a:bodyPr>
          <a:lstStyle/>
          <a:p>
            <a:pPr algn="l"/>
            <a:r>
              <a:rPr lang="en-US" sz="3600" b="1" dirty="0" smtClean="0">
                <a:solidFill>
                  <a:srgbClr val="85D14B"/>
                </a:solidFill>
                <a:latin typeface="Maiandra GD" pitchFamily="34" charset="0"/>
              </a:rPr>
              <a:t>Voter Education </a:t>
            </a:r>
            <a:r>
              <a:rPr lang="en-US" sz="3600" b="1" dirty="0" smtClean="0">
                <a:solidFill>
                  <a:srgbClr val="85D14B"/>
                </a:solidFill>
                <a:latin typeface="Maiandra GD" pitchFamily="34" charset="0"/>
              </a:rPr>
              <a:t>in </a:t>
            </a:r>
            <a:r>
              <a:rPr lang="en-US" sz="3600" b="1" dirty="0" smtClean="0">
                <a:solidFill>
                  <a:srgbClr val="85D14B"/>
                </a:solidFill>
                <a:latin typeface="Maiandra GD" pitchFamily="34" charset="0"/>
              </a:rPr>
              <a:t>Schools</a:t>
            </a:r>
            <a:endParaRPr lang="en-US" sz="3600" b="1" dirty="0" smtClean="0">
              <a:solidFill>
                <a:srgbClr val="85D14B"/>
              </a:solidFill>
              <a:latin typeface="Cambria" pitchFamily="18" charset="0"/>
            </a:endParaRPr>
          </a:p>
        </p:txBody>
      </p:sp>
      <p:sp>
        <p:nvSpPr>
          <p:cNvPr id="7174" name="Content Placeholder 25"/>
          <p:cNvSpPr>
            <a:spLocks noGrp="1"/>
          </p:cNvSpPr>
          <p:nvPr>
            <p:ph idx="4294967295"/>
          </p:nvPr>
        </p:nvSpPr>
        <p:spPr bwMode="auto">
          <a:xfrm>
            <a:off x="399692" y="872304"/>
            <a:ext cx="8980488" cy="5244716"/>
          </a:xfrm>
          <a:prstGeom prst="rect">
            <a:avLst/>
          </a:prstGeom>
          <a:noFill/>
          <a:ln>
            <a:miter lim="800000"/>
            <a:headEnd/>
            <a:tailEnd/>
          </a:ln>
        </p:spPr>
        <p:txBody>
          <a:bodyPr/>
          <a:lstStyle/>
          <a:p>
            <a:pPr algn="just">
              <a:buNone/>
            </a:pPr>
            <a:r>
              <a:rPr lang="en-US" sz="2800" b="1" dirty="0" smtClean="0">
                <a:latin typeface="Maiandra GD" pitchFamily="34" charset="0"/>
              </a:rPr>
              <a:t>School Children Leaflet</a:t>
            </a:r>
          </a:p>
          <a:p>
            <a:pPr algn="just"/>
            <a:r>
              <a:rPr lang="en-US" sz="2800" dirty="0" smtClean="0">
                <a:latin typeface="Maiandra GD" pitchFamily="34" charset="0"/>
              </a:rPr>
              <a:t>A special brochure was prepared for students in primary schools to carry home to their voting age parents/guardians.  This strategy targeted 9.5M school  children in both public and private schools. In conjunction with the Directorate of Children Services organized a successful Kenya Children Assembly  Elections.</a:t>
            </a:r>
          </a:p>
          <a:p>
            <a:pPr algn="just">
              <a:buNone/>
            </a:pPr>
            <a:r>
              <a:rPr lang="en-US" sz="2800" b="1" dirty="0" smtClean="0">
                <a:latin typeface="Maiandra GD" pitchFamily="34" charset="0"/>
              </a:rPr>
              <a:t>Voter Education Curriculum for Schools</a:t>
            </a:r>
            <a:endParaRPr lang="en-US" sz="2800" b="1" dirty="0" smtClean="0">
              <a:latin typeface="Maiandra GD" pitchFamily="34" charset="0"/>
            </a:endParaRPr>
          </a:p>
          <a:p>
            <a:pPr algn="just"/>
            <a:r>
              <a:rPr lang="en-US" sz="2800" dirty="0" smtClean="0">
                <a:latin typeface="Maiandra GD" pitchFamily="34" charset="0"/>
              </a:rPr>
              <a:t>A Voter Education Curriculum for schools has been prepared in </a:t>
            </a:r>
            <a:r>
              <a:rPr lang="en-US" sz="2800" dirty="0" smtClean="0">
                <a:latin typeface="Maiandra GD" pitchFamily="34" charset="0"/>
              </a:rPr>
              <a:t>collaboration </a:t>
            </a:r>
            <a:r>
              <a:rPr lang="en-US" sz="2800" dirty="0" smtClean="0">
                <a:latin typeface="Maiandra GD" pitchFamily="34" charset="0"/>
              </a:rPr>
              <a:t>with Ministry of Education. </a:t>
            </a:r>
          </a:p>
          <a:p>
            <a:pPr algn="just">
              <a:buNone/>
            </a:pPr>
            <a:endParaRPr lang="en-US" sz="2800" b="1" dirty="0" smtClean="0">
              <a:latin typeface="Maiandra GD" pitchFamily="34" charset="0"/>
            </a:endParaRPr>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18</a:t>
            </a:fld>
            <a:endParaRPr lang="en-US" sz="1000">
              <a:solidFill>
                <a:srgbClr val="595959"/>
              </a:solidFill>
            </a:endParaRPr>
          </a:p>
        </p:txBody>
      </p:sp>
      <p:sp>
        <p:nvSpPr>
          <p:cNvPr id="7173" name="Title 22"/>
          <p:cNvSpPr>
            <a:spLocks noGrp="1"/>
          </p:cNvSpPr>
          <p:nvPr>
            <p:ph type="title" idx="4294967295"/>
          </p:nvPr>
        </p:nvSpPr>
        <p:spPr bwMode="auto">
          <a:xfrm>
            <a:off x="-1" y="0"/>
            <a:ext cx="9096703" cy="1200329"/>
          </a:xfrm>
          <a:prstGeom prst="rect">
            <a:avLst/>
          </a:prstGeom>
          <a:noFill/>
          <a:ln>
            <a:miter lim="800000"/>
            <a:headEnd/>
            <a:tailEnd/>
          </a:ln>
        </p:spPr>
        <p:txBody>
          <a:bodyPr wrap="square" anchor="b">
            <a:spAutoFit/>
          </a:bodyPr>
          <a:lstStyle/>
          <a:p>
            <a:pPr algn="l"/>
            <a:r>
              <a:rPr lang="en-US" sz="3600" b="1" dirty="0" smtClean="0">
                <a:solidFill>
                  <a:srgbClr val="85D14B"/>
                </a:solidFill>
                <a:latin typeface="Maiandra GD" pitchFamily="34" charset="0"/>
              </a:rPr>
              <a:t>Voter Education &amp; Partnership with Universities</a:t>
            </a:r>
          </a:p>
        </p:txBody>
      </p:sp>
      <p:sp>
        <p:nvSpPr>
          <p:cNvPr id="7174" name="Content Placeholder 25"/>
          <p:cNvSpPr>
            <a:spLocks noGrp="1"/>
          </p:cNvSpPr>
          <p:nvPr>
            <p:ph idx="4294967295"/>
          </p:nvPr>
        </p:nvSpPr>
        <p:spPr bwMode="auto">
          <a:xfrm>
            <a:off x="462756" y="1313738"/>
            <a:ext cx="8980488" cy="4789487"/>
          </a:xfrm>
          <a:prstGeom prst="rect">
            <a:avLst/>
          </a:prstGeom>
          <a:noFill/>
          <a:ln>
            <a:miter lim="800000"/>
            <a:headEnd/>
            <a:tailEnd/>
          </a:ln>
        </p:spPr>
        <p:txBody>
          <a:bodyPr/>
          <a:lstStyle/>
          <a:p>
            <a:pPr marL="0" indent="0" algn="just">
              <a:lnSpc>
                <a:spcPct val="80000"/>
              </a:lnSpc>
              <a:buNone/>
              <a:defRPr/>
            </a:pPr>
            <a:r>
              <a:rPr lang="en-US" sz="2800" dirty="0" smtClean="0">
                <a:latin typeface="Maiandra GD" pitchFamily="34" charset="0"/>
              </a:rPr>
              <a:t>During the 2013 General Election, the IEBC partnered with Kenyatta University on the entertainment platform</a:t>
            </a:r>
          </a:p>
          <a:p>
            <a:pPr algn="just">
              <a:lnSpc>
                <a:spcPct val="80000"/>
              </a:lnSpc>
              <a:defRPr/>
            </a:pPr>
            <a:endParaRPr lang="en-US" sz="2800" dirty="0" smtClean="0">
              <a:latin typeface="Maiandra GD" pitchFamily="34" charset="0"/>
            </a:endParaRPr>
          </a:p>
          <a:p>
            <a:pPr marL="0" indent="0" algn="just">
              <a:lnSpc>
                <a:spcPct val="80000"/>
              </a:lnSpc>
              <a:buNone/>
              <a:defRPr/>
            </a:pPr>
            <a:r>
              <a:rPr lang="en-US" sz="2800" dirty="0" smtClean="0">
                <a:latin typeface="Maiandra GD" pitchFamily="34" charset="0"/>
              </a:rPr>
              <a:t>Universities have been inviting IEBC to:-</a:t>
            </a:r>
          </a:p>
          <a:p>
            <a:pPr marL="914400" lvl="1" indent="-514350" algn="just">
              <a:lnSpc>
                <a:spcPct val="80000"/>
              </a:lnSpc>
              <a:defRPr/>
            </a:pPr>
            <a:r>
              <a:rPr lang="en-US" dirty="0" smtClean="0">
                <a:latin typeface="Maiandra GD" pitchFamily="34" charset="0"/>
              </a:rPr>
              <a:t>Educate on Democracy Election Management and Election Operations.</a:t>
            </a:r>
          </a:p>
          <a:p>
            <a:pPr marL="914400" lvl="1" indent="-514350" algn="just">
              <a:lnSpc>
                <a:spcPct val="80000"/>
              </a:lnSpc>
              <a:defRPr/>
            </a:pPr>
            <a:r>
              <a:rPr lang="en-US" dirty="0" smtClean="0">
                <a:latin typeface="Maiandra GD" pitchFamily="34" charset="0"/>
              </a:rPr>
              <a:t>Conducting elections for student bodies.</a:t>
            </a:r>
          </a:p>
          <a:p>
            <a:pPr marL="914400" lvl="1" indent="-514350" algn="just">
              <a:lnSpc>
                <a:spcPct val="80000"/>
              </a:lnSpc>
              <a:defRPr/>
            </a:pPr>
            <a:r>
              <a:rPr lang="en-US" dirty="0" smtClean="0">
                <a:latin typeface="Maiandra GD" pitchFamily="34" charset="0"/>
              </a:rPr>
              <a:t>Participating and educating public  during cultural events.</a:t>
            </a:r>
          </a:p>
          <a:p>
            <a:pPr marL="914400" lvl="1" indent="-514350" algn="just">
              <a:lnSpc>
                <a:spcPct val="80000"/>
              </a:lnSpc>
              <a:defRPr/>
            </a:pPr>
            <a:r>
              <a:rPr lang="en-US" dirty="0" smtClean="0">
                <a:latin typeface="Maiandra GD" pitchFamily="34" charset="0"/>
              </a:rPr>
              <a:t>Sharing voter education materials.</a:t>
            </a:r>
          </a:p>
          <a:p>
            <a:pPr algn="just"/>
            <a:endParaRPr lang="en-US" sz="2800" b="1" dirty="0" smtClean="0">
              <a:latin typeface="Maiandra GD" pitchFamily="34" charset="0"/>
            </a:endParaRPr>
          </a:p>
        </p:txBody>
      </p:sp>
    </p:spTree>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19</a:t>
            </a:fld>
            <a:endParaRPr lang="en-US" sz="1000">
              <a:solidFill>
                <a:srgbClr val="595959"/>
              </a:solidFill>
            </a:endParaRPr>
          </a:p>
        </p:txBody>
      </p:sp>
      <p:sp>
        <p:nvSpPr>
          <p:cNvPr id="7173" name="Title 22"/>
          <p:cNvSpPr>
            <a:spLocks noGrp="1"/>
          </p:cNvSpPr>
          <p:nvPr>
            <p:ph type="title" idx="4294967295"/>
          </p:nvPr>
        </p:nvSpPr>
        <p:spPr bwMode="auto">
          <a:xfrm>
            <a:off x="0" y="0"/>
            <a:ext cx="8566150" cy="1200329"/>
          </a:xfrm>
          <a:prstGeom prst="rect">
            <a:avLst/>
          </a:prstGeom>
          <a:noFill/>
          <a:ln>
            <a:miter lim="800000"/>
            <a:headEnd/>
            <a:tailEnd/>
          </a:ln>
        </p:spPr>
        <p:txBody>
          <a:bodyPr wrap="square" anchor="b">
            <a:spAutoFit/>
          </a:bodyPr>
          <a:lstStyle/>
          <a:p>
            <a:pPr algn="l"/>
            <a:r>
              <a:rPr lang="en-US" sz="3600" b="1" dirty="0" smtClean="0">
                <a:solidFill>
                  <a:srgbClr val="85D14B"/>
                </a:solidFill>
                <a:latin typeface="Maiandra GD" pitchFamily="34" charset="0"/>
              </a:rPr>
              <a:t>Voter Education/Partnerships on Gender</a:t>
            </a:r>
            <a:r>
              <a:rPr lang="en-US" sz="3600" dirty="0" smtClean="0"/>
              <a:t/>
            </a:r>
            <a:br>
              <a:rPr lang="en-US" sz="3600" dirty="0" smtClean="0"/>
            </a:br>
            <a:endParaRPr lang="en-US" sz="3600" b="1" dirty="0" smtClean="0">
              <a:solidFill>
                <a:srgbClr val="85D14B"/>
              </a:solidFill>
              <a:latin typeface="Cambria" pitchFamily="18" charset="0"/>
            </a:endParaRPr>
          </a:p>
        </p:txBody>
      </p:sp>
      <p:sp>
        <p:nvSpPr>
          <p:cNvPr id="7174" name="Content Placeholder 25"/>
          <p:cNvSpPr>
            <a:spLocks noGrp="1"/>
          </p:cNvSpPr>
          <p:nvPr>
            <p:ph idx="4294967295"/>
          </p:nvPr>
        </p:nvSpPr>
        <p:spPr bwMode="auto">
          <a:xfrm>
            <a:off x="462756" y="893982"/>
            <a:ext cx="8980488" cy="4789487"/>
          </a:xfrm>
          <a:prstGeom prst="rect">
            <a:avLst/>
          </a:prstGeom>
          <a:noFill/>
          <a:ln>
            <a:miter lim="800000"/>
            <a:headEnd/>
            <a:tailEnd/>
          </a:ln>
        </p:spPr>
        <p:txBody>
          <a:bodyPr numCol="1"/>
          <a:lstStyle/>
          <a:p>
            <a:pPr marL="0" indent="0" algn="just">
              <a:lnSpc>
                <a:spcPct val="150000"/>
              </a:lnSpc>
              <a:buNone/>
            </a:pPr>
            <a:r>
              <a:rPr lang="en-US" sz="2800" dirty="0" smtClean="0">
                <a:latin typeface="Maiandra GD" pitchFamily="34" charset="0"/>
              </a:rPr>
              <a:t>The Commission through the Directorate has partnered with many stakeholders </a:t>
            </a:r>
            <a:r>
              <a:rPr lang="en-US" sz="2800" dirty="0" err="1" smtClean="0">
                <a:latin typeface="Maiandra GD" pitchFamily="34" charset="0"/>
              </a:rPr>
              <a:t>e.g</a:t>
            </a:r>
            <a:r>
              <a:rPr lang="en-US" sz="2800" dirty="0" smtClean="0">
                <a:latin typeface="Maiandra GD" pitchFamily="34" charset="0"/>
              </a:rPr>
              <a:t> UN Women  which conducts the voter education and empowerment to women and youth who are aspiring to be leaders. The project normally targets the marginalized groups.</a:t>
            </a:r>
          </a:p>
        </p:txBody>
      </p:sp>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3076"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25987884-12BA-4DD0-BB94-65365361A1E3}" type="slidenum">
              <a:rPr lang="en-US" sz="1000">
                <a:solidFill>
                  <a:srgbClr val="595959"/>
                </a:solidFill>
              </a:rPr>
              <a:pPr defTabSz="496888"/>
              <a:t>2</a:t>
            </a:fld>
            <a:endParaRPr lang="en-US" sz="1000">
              <a:solidFill>
                <a:srgbClr val="595959"/>
              </a:solidFill>
            </a:endParaRPr>
          </a:p>
        </p:txBody>
      </p:sp>
      <p:sp>
        <p:nvSpPr>
          <p:cNvPr id="3077" name="Title 22"/>
          <p:cNvSpPr>
            <a:spLocks noGrp="1"/>
          </p:cNvSpPr>
          <p:nvPr>
            <p:ph type="title" idx="4294967295"/>
          </p:nvPr>
        </p:nvSpPr>
        <p:spPr bwMode="auto">
          <a:xfrm>
            <a:off x="6734" y="0"/>
            <a:ext cx="856615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IEBC Mandate</a:t>
            </a:r>
          </a:p>
        </p:txBody>
      </p:sp>
      <p:sp>
        <p:nvSpPr>
          <p:cNvPr id="3078" name="Content Placeholder 25"/>
          <p:cNvSpPr>
            <a:spLocks noGrp="1"/>
          </p:cNvSpPr>
          <p:nvPr>
            <p:ph idx="4294967295"/>
          </p:nvPr>
        </p:nvSpPr>
        <p:spPr bwMode="auto">
          <a:xfrm>
            <a:off x="448468" y="1005220"/>
            <a:ext cx="9009063" cy="4796491"/>
          </a:xfrm>
          <a:prstGeom prst="rect">
            <a:avLst/>
          </a:prstGeom>
          <a:noFill/>
          <a:ln>
            <a:miter lim="800000"/>
            <a:headEnd/>
            <a:tailEnd/>
          </a:ln>
        </p:spPr>
        <p:txBody>
          <a:bodyPr/>
          <a:lstStyle/>
          <a:p>
            <a:pPr>
              <a:buNone/>
              <a:defRPr/>
            </a:pPr>
            <a:r>
              <a:rPr lang="en-US" sz="2800" dirty="0" smtClean="0">
                <a:latin typeface="Maiandra GD" pitchFamily="34" charset="0"/>
              </a:rPr>
              <a:t>	IEBC is responsible for conducting or supervising referenda and elections to any elective body or office established by the Constitution of Kenya 2010, and any other elections as prescribed by an Act of </a:t>
            </a:r>
            <a:r>
              <a:rPr lang="en-US" sz="2800" dirty="0" smtClean="0">
                <a:latin typeface="Maiandra GD" pitchFamily="34" charset="0"/>
              </a:rPr>
              <a:t>Parliament.</a:t>
            </a:r>
          </a:p>
          <a:p>
            <a:pPr>
              <a:buNone/>
              <a:defRPr/>
            </a:pPr>
            <a:endParaRPr lang="en-US" sz="2800" dirty="0" smtClean="0">
              <a:latin typeface="Maiandra GD" pitchFamily="34" charset="0"/>
            </a:endParaRPr>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13"/>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20" name="Content Placeholder 25"/>
          <p:cNvSpPr>
            <a:spLocks noGrp="1"/>
          </p:cNvSpPr>
          <p:nvPr>
            <p:ph idx="4294967295"/>
          </p:nvPr>
        </p:nvSpPr>
        <p:spPr>
          <a:xfrm>
            <a:off x="585468" y="914400"/>
            <a:ext cx="8735064" cy="4713890"/>
          </a:xfrm>
          <a:prstGeom prst="rect">
            <a:avLst/>
          </a:prstGeom>
        </p:spPr>
        <p:txBody>
          <a:bodyPr>
            <a:noAutofit/>
          </a:bodyPr>
          <a:lstStyle/>
          <a:p>
            <a:pPr marL="514350" indent="-514350" fontAlgn="auto">
              <a:spcAft>
                <a:spcPts val="0"/>
              </a:spcAft>
              <a:buFont typeface="+mj-lt"/>
              <a:buAutoNum type="arabicPeriod"/>
              <a:defRPr/>
            </a:pPr>
            <a:r>
              <a:rPr lang="en-US" dirty="0" smtClean="0">
                <a:latin typeface="Maiandra GD" pitchFamily="34" charset="0"/>
              </a:rPr>
              <a:t>To be examples to all other youths that Kenya is a democratic country.</a:t>
            </a:r>
          </a:p>
          <a:p>
            <a:pPr marL="514350" indent="-514350" fontAlgn="auto">
              <a:spcAft>
                <a:spcPts val="0"/>
              </a:spcAft>
              <a:buFont typeface="+mj-lt"/>
              <a:buAutoNum type="arabicPeriod"/>
              <a:defRPr/>
            </a:pPr>
            <a:r>
              <a:rPr lang="en-US" dirty="0" smtClean="0">
                <a:latin typeface="Maiandra GD" pitchFamily="34" charset="0"/>
              </a:rPr>
              <a:t>By exercising your right in election.</a:t>
            </a:r>
          </a:p>
          <a:p>
            <a:pPr marL="1257300" lvl="2" indent="-457200" fontAlgn="auto">
              <a:spcAft>
                <a:spcPts val="0"/>
              </a:spcAft>
              <a:defRPr/>
            </a:pPr>
            <a:r>
              <a:rPr lang="en-US" sz="2800" dirty="0" err="1" smtClean="0">
                <a:latin typeface="Maiandra GD" pitchFamily="34" charset="0"/>
              </a:rPr>
              <a:t>e.g</a:t>
            </a:r>
            <a:r>
              <a:rPr lang="en-US" sz="2800" dirty="0" smtClean="0">
                <a:latin typeface="Maiandra GD" pitchFamily="34" charset="0"/>
              </a:rPr>
              <a:t> by registering as a voter, </a:t>
            </a:r>
          </a:p>
          <a:p>
            <a:pPr marL="1257300" lvl="2" indent="-457200" fontAlgn="auto">
              <a:spcAft>
                <a:spcPts val="0"/>
              </a:spcAft>
              <a:defRPr/>
            </a:pPr>
            <a:r>
              <a:rPr lang="en-US" sz="2800" dirty="0" smtClean="0">
                <a:latin typeface="Maiandra GD" pitchFamily="34" charset="0"/>
              </a:rPr>
              <a:t>reaching out for peace, </a:t>
            </a:r>
          </a:p>
          <a:p>
            <a:pPr marL="1257300" lvl="2" indent="-457200" fontAlgn="auto">
              <a:spcAft>
                <a:spcPts val="0"/>
              </a:spcAft>
              <a:defRPr/>
            </a:pPr>
            <a:r>
              <a:rPr lang="en-US" sz="2800" dirty="0" smtClean="0">
                <a:latin typeface="Maiandra GD" pitchFamily="34" charset="0"/>
              </a:rPr>
              <a:t>participating in civil/voter education as volunteers, </a:t>
            </a:r>
          </a:p>
          <a:p>
            <a:pPr marL="1257300" lvl="2" indent="-457200" fontAlgn="auto">
              <a:spcAft>
                <a:spcPts val="0"/>
              </a:spcAft>
              <a:defRPr/>
            </a:pPr>
            <a:r>
              <a:rPr lang="en-US" sz="2800" dirty="0" smtClean="0">
                <a:latin typeface="Maiandra GD" pitchFamily="34" charset="0"/>
              </a:rPr>
              <a:t>participating in politics, </a:t>
            </a:r>
          </a:p>
          <a:p>
            <a:pPr marL="1257300" lvl="2" indent="-457200" fontAlgn="auto">
              <a:spcAft>
                <a:spcPts val="0"/>
              </a:spcAft>
              <a:defRPr/>
            </a:pPr>
            <a:r>
              <a:rPr lang="en-US" sz="2800" dirty="0" smtClean="0">
                <a:latin typeface="Maiandra GD" pitchFamily="34" charset="0"/>
              </a:rPr>
              <a:t>shunning tribalism.</a:t>
            </a:r>
            <a:endParaRPr lang="en-US" sz="2800" dirty="0">
              <a:latin typeface="Maiandra GD" pitchFamily="34" charset="0"/>
            </a:endParaRPr>
          </a:p>
        </p:txBody>
      </p:sp>
      <p:sp>
        <p:nvSpPr>
          <p:cNvPr id="8197" name="Content Placeholder 25"/>
          <p:cNvSpPr txBox="1">
            <a:spLocks/>
          </p:cNvSpPr>
          <p:nvPr/>
        </p:nvSpPr>
        <p:spPr bwMode="auto">
          <a:xfrm>
            <a:off x="0" y="0"/>
            <a:ext cx="6738425" cy="704704"/>
          </a:xfrm>
          <a:prstGeom prst="rect">
            <a:avLst/>
          </a:prstGeom>
          <a:noFill/>
          <a:ln w="9525">
            <a:noFill/>
            <a:miter lim="800000"/>
            <a:headEnd/>
            <a:tailEnd/>
          </a:ln>
        </p:spPr>
        <p:txBody>
          <a:bodyPr/>
          <a:lstStyle/>
          <a:p>
            <a:pPr>
              <a:spcBef>
                <a:spcPct val="20000"/>
              </a:spcBef>
              <a:buFont typeface="Arial" charset="0"/>
              <a:buNone/>
            </a:pPr>
            <a:r>
              <a:rPr lang="en-US" sz="2800" b="1" dirty="0" smtClean="0">
                <a:solidFill>
                  <a:srgbClr val="88BF32"/>
                </a:solidFill>
                <a:latin typeface="Maiandra GD" pitchFamily="34" charset="0"/>
              </a:rPr>
              <a:t>Role of University </a:t>
            </a:r>
            <a:r>
              <a:rPr lang="en-US" sz="3200" b="1" dirty="0" smtClean="0">
                <a:solidFill>
                  <a:srgbClr val="88BF32"/>
                </a:solidFill>
                <a:latin typeface="Maiandra GD" pitchFamily="34" charset="0"/>
              </a:rPr>
              <a:t>Students</a:t>
            </a:r>
            <a:r>
              <a:rPr lang="en-US" sz="2800" b="1" dirty="0" smtClean="0">
                <a:solidFill>
                  <a:srgbClr val="88BF32"/>
                </a:solidFill>
                <a:latin typeface="Maiandra GD" pitchFamily="34" charset="0"/>
              </a:rPr>
              <a:t> and Staff</a:t>
            </a:r>
            <a:endParaRPr lang="en-US" sz="2800" dirty="0">
              <a:solidFill>
                <a:srgbClr val="88BF32"/>
              </a:solidFill>
              <a:latin typeface="Maiandra GD"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1"/>
          <p:cNvPicPr>
            <a:picLocks noChangeAspect="1"/>
          </p:cNvPicPr>
          <p:nvPr/>
        </p:nvPicPr>
        <p:blipFill>
          <a:blip r:embed="rId2"/>
          <a:srcRect/>
          <a:stretch>
            <a:fillRect/>
          </a:stretch>
        </p:blipFill>
        <p:spPr bwMode="auto">
          <a:xfrm>
            <a:off x="0" y="4400550"/>
            <a:ext cx="9906000" cy="2457450"/>
          </a:xfrm>
          <a:prstGeom prst="rect">
            <a:avLst/>
          </a:prstGeom>
          <a:noFill/>
          <a:ln w="9525">
            <a:noFill/>
            <a:miter lim="800000"/>
            <a:headEnd/>
            <a:tailEnd/>
          </a:ln>
        </p:spPr>
      </p:pic>
      <p:sp>
        <p:nvSpPr>
          <p:cNvPr id="20" name="Content Placeholder 25"/>
          <p:cNvSpPr>
            <a:spLocks noGrp="1"/>
          </p:cNvSpPr>
          <p:nvPr>
            <p:ph idx="4294967295"/>
          </p:nvPr>
        </p:nvSpPr>
        <p:spPr>
          <a:xfrm>
            <a:off x="-92614" y="4479131"/>
            <a:ext cx="9906000" cy="2300288"/>
          </a:xfrm>
          <a:prstGeom prst="rect">
            <a:avLst/>
          </a:prstGeom>
        </p:spPr>
        <p:txBody>
          <a:bodyPr>
            <a:noAutofit/>
          </a:bodyPr>
          <a:lstStyle/>
          <a:p>
            <a:pPr marL="0" indent="0" algn="ctr" fontAlgn="auto">
              <a:lnSpc>
                <a:spcPct val="150000"/>
              </a:lnSpc>
              <a:spcAft>
                <a:spcPts val="0"/>
              </a:spcAft>
              <a:buFont typeface="Arial"/>
              <a:buNone/>
              <a:defRPr/>
            </a:pPr>
            <a:r>
              <a:rPr lang="en-US" sz="2400" b="1" dirty="0" smtClean="0">
                <a:latin typeface="Maiandra GD" pitchFamily="34" charset="0"/>
              </a:rPr>
              <a:t>Independent Electoral and Boundaries Commission (IEBC)</a:t>
            </a:r>
          </a:p>
          <a:p>
            <a:pPr marL="0" indent="0" algn="ctr" fontAlgn="auto">
              <a:lnSpc>
                <a:spcPct val="150000"/>
              </a:lnSpc>
              <a:spcAft>
                <a:spcPts val="0"/>
              </a:spcAft>
              <a:buFont typeface="Arial"/>
              <a:buNone/>
              <a:defRPr/>
            </a:pPr>
            <a:r>
              <a:rPr lang="en-US" sz="1600" dirty="0" smtClean="0">
                <a:latin typeface="Maiandra GD" pitchFamily="34" charset="0"/>
              </a:rPr>
              <a:t>Address: University Way, Anniversary Towers, 6th Floor</a:t>
            </a:r>
          </a:p>
          <a:p>
            <a:pPr marL="0" indent="0" algn="ctr" fontAlgn="auto">
              <a:lnSpc>
                <a:spcPct val="150000"/>
              </a:lnSpc>
              <a:spcAft>
                <a:spcPts val="0"/>
              </a:spcAft>
              <a:buFont typeface="Arial"/>
              <a:buNone/>
              <a:defRPr/>
            </a:pPr>
            <a:r>
              <a:rPr lang="en-US" sz="1600" dirty="0" smtClean="0">
                <a:latin typeface="Maiandra GD" pitchFamily="34" charset="0"/>
              </a:rPr>
              <a:t>P.O Box 45371 - 00100, Nairobi, Kenya.</a:t>
            </a:r>
          </a:p>
          <a:p>
            <a:pPr marL="0" indent="0" algn="ctr" fontAlgn="auto">
              <a:lnSpc>
                <a:spcPct val="150000"/>
              </a:lnSpc>
              <a:spcAft>
                <a:spcPts val="0"/>
              </a:spcAft>
              <a:buFont typeface="Arial"/>
              <a:buNone/>
              <a:defRPr/>
            </a:pPr>
            <a:r>
              <a:rPr lang="en-US" sz="1600" dirty="0" smtClean="0">
                <a:latin typeface="Maiandra GD" pitchFamily="34" charset="0"/>
              </a:rPr>
              <a:t>Phone: (254) 020 2769000, fax: (254) 020 2219185</a:t>
            </a:r>
          </a:p>
          <a:p>
            <a:pPr marL="0" indent="0" algn="ctr" fontAlgn="auto">
              <a:lnSpc>
                <a:spcPct val="150000"/>
              </a:lnSpc>
              <a:spcAft>
                <a:spcPts val="0"/>
              </a:spcAft>
              <a:buFont typeface="Arial"/>
              <a:buNone/>
              <a:defRPr/>
            </a:pPr>
            <a:r>
              <a:rPr lang="en-US" sz="1600" dirty="0" smtClean="0">
                <a:solidFill>
                  <a:schemeClr val="bg1"/>
                </a:solidFill>
                <a:latin typeface="Maiandra GD" pitchFamily="34" charset="0"/>
              </a:rPr>
              <a:t>Email: info@iebc.or.ke </a:t>
            </a:r>
            <a:r>
              <a:rPr lang="en-US" sz="1600" dirty="0" smtClean="0">
                <a:latin typeface="Maiandra GD" pitchFamily="34" charset="0"/>
              </a:rPr>
              <a:t>|</a:t>
            </a:r>
            <a:r>
              <a:rPr lang="en-US" sz="1600" dirty="0" smtClean="0">
                <a:solidFill>
                  <a:schemeClr val="bg1"/>
                </a:solidFill>
                <a:latin typeface="Maiandra GD" pitchFamily="34" charset="0"/>
              </a:rPr>
              <a:t> website: www.iebc.or.ke </a:t>
            </a:r>
            <a:r>
              <a:rPr lang="en-US" sz="1600" dirty="0" smtClean="0">
                <a:latin typeface="Maiandra GD" pitchFamily="34" charset="0"/>
              </a:rPr>
              <a:t>|</a:t>
            </a:r>
            <a:r>
              <a:rPr lang="en-US" sz="1600" dirty="0" smtClean="0">
                <a:solidFill>
                  <a:schemeClr val="bg1"/>
                </a:solidFill>
                <a:latin typeface="Maiandra GD" pitchFamily="34" charset="0"/>
              </a:rPr>
              <a:t> </a:t>
            </a:r>
            <a:r>
              <a:rPr lang="en-US" sz="1600" dirty="0" err="1" smtClean="0">
                <a:solidFill>
                  <a:schemeClr val="bg1"/>
                </a:solidFill>
                <a:latin typeface="Maiandra GD" pitchFamily="34" charset="0"/>
              </a:rPr>
              <a:t>facebook</a:t>
            </a:r>
            <a:r>
              <a:rPr lang="en-US" sz="1600" dirty="0" smtClean="0">
                <a:solidFill>
                  <a:schemeClr val="bg1"/>
                </a:solidFill>
                <a:latin typeface="Maiandra GD" pitchFamily="34" charset="0"/>
              </a:rPr>
              <a:t>/</a:t>
            </a:r>
            <a:r>
              <a:rPr lang="en-US" sz="1600" dirty="0" err="1" smtClean="0">
                <a:solidFill>
                  <a:schemeClr val="bg1"/>
                </a:solidFill>
                <a:latin typeface="Maiandra GD" pitchFamily="34" charset="0"/>
              </a:rPr>
              <a:t>IEBCKenya</a:t>
            </a:r>
            <a:r>
              <a:rPr lang="en-US" sz="1600" dirty="0" smtClean="0">
                <a:latin typeface="Maiandra GD" pitchFamily="34" charset="0"/>
              </a:rPr>
              <a:t> |</a:t>
            </a:r>
            <a:r>
              <a:rPr lang="en-US" sz="1600" dirty="0" smtClean="0">
                <a:solidFill>
                  <a:schemeClr val="bg1"/>
                </a:solidFill>
                <a:latin typeface="Maiandra GD" pitchFamily="34" charset="0"/>
              </a:rPr>
              <a:t>@</a:t>
            </a:r>
            <a:r>
              <a:rPr lang="en-US" sz="1600" dirty="0" err="1" smtClean="0">
                <a:solidFill>
                  <a:schemeClr val="bg1"/>
                </a:solidFill>
                <a:latin typeface="Maiandra GD" pitchFamily="34" charset="0"/>
              </a:rPr>
              <a:t>IEBCKenya</a:t>
            </a:r>
            <a:endParaRPr lang="en-US" sz="1600" dirty="0" smtClean="0">
              <a:solidFill>
                <a:schemeClr val="bg1"/>
              </a:solidFill>
              <a:latin typeface="Maiandra GD" pitchFamily="34" charset="0"/>
            </a:endParaRPr>
          </a:p>
          <a:p>
            <a:pPr marL="0" indent="0" algn="ctr" fontAlgn="auto">
              <a:lnSpc>
                <a:spcPct val="150000"/>
              </a:lnSpc>
              <a:spcAft>
                <a:spcPts val="0"/>
              </a:spcAft>
              <a:buFont typeface="Arial"/>
              <a:buNone/>
              <a:defRPr/>
            </a:pPr>
            <a:endParaRPr lang="en-US" sz="1600" dirty="0">
              <a:latin typeface=""/>
            </a:endParaRPr>
          </a:p>
        </p:txBody>
      </p:sp>
      <p:sp>
        <p:nvSpPr>
          <p:cNvPr id="8197" name="Content Placeholder 25"/>
          <p:cNvSpPr txBox="1">
            <a:spLocks/>
          </p:cNvSpPr>
          <p:nvPr/>
        </p:nvSpPr>
        <p:spPr bwMode="auto">
          <a:xfrm>
            <a:off x="907511" y="2049334"/>
            <a:ext cx="8090978" cy="1670908"/>
          </a:xfrm>
          <a:prstGeom prst="rect">
            <a:avLst/>
          </a:prstGeom>
          <a:noFill/>
          <a:ln w="9525">
            <a:noFill/>
            <a:miter lim="800000"/>
            <a:headEnd/>
            <a:tailEnd/>
          </a:ln>
        </p:spPr>
        <p:txBody>
          <a:bodyPr/>
          <a:lstStyle/>
          <a:p>
            <a:pPr algn="ctr">
              <a:spcBef>
                <a:spcPct val="20000"/>
              </a:spcBef>
              <a:buFont typeface="Arial" charset="0"/>
              <a:buNone/>
            </a:pPr>
            <a:r>
              <a:rPr lang="en-US" sz="8000" b="1" dirty="0">
                <a:latin typeface="Maiandra GD" pitchFamily="34" charset="0"/>
              </a:rPr>
              <a:t>Thank You</a:t>
            </a:r>
            <a:endParaRPr lang="en-US" sz="8000" dirty="0">
              <a:latin typeface="Maiandra GD" pitchFamily="34" charset="0"/>
            </a:endParaRPr>
          </a:p>
        </p:txBody>
      </p:sp>
    </p:spTree>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3076"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25987884-12BA-4DD0-BB94-65365361A1E3}" type="slidenum">
              <a:rPr lang="en-US" sz="1000">
                <a:solidFill>
                  <a:srgbClr val="595959"/>
                </a:solidFill>
              </a:rPr>
              <a:pPr defTabSz="496888"/>
              <a:t>3</a:t>
            </a:fld>
            <a:endParaRPr lang="en-US" sz="1000">
              <a:solidFill>
                <a:srgbClr val="595959"/>
              </a:solidFill>
            </a:endParaRPr>
          </a:p>
        </p:txBody>
      </p:sp>
      <p:sp>
        <p:nvSpPr>
          <p:cNvPr id="3077" name="Title 22"/>
          <p:cNvSpPr>
            <a:spLocks noGrp="1"/>
          </p:cNvSpPr>
          <p:nvPr>
            <p:ph type="title" idx="4294967295"/>
          </p:nvPr>
        </p:nvSpPr>
        <p:spPr bwMode="auto">
          <a:xfrm>
            <a:off x="0" y="0"/>
            <a:ext cx="8566150" cy="523220"/>
          </a:xfrm>
          <a:prstGeom prst="rect">
            <a:avLst/>
          </a:prstGeom>
          <a:noFill/>
          <a:ln>
            <a:miter lim="800000"/>
            <a:headEnd/>
            <a:tailEnd/>
          </a:ln>
        </p:spPr>
        <p:txBody>
          <a:bodyPr wrap="square" anchor="b">
            <a:spAutoFit/>
          </a:bodyPr>
          <a:lstStyle/>
          <a:p>
            <a:pPr algn="l"/>
            <a:r>
              <a:rPr lang="en-US" sz="2800" b="1" dirty="0" smtClean="0">
                <a:solidFill>
                  <a:srgbClr val="88BF32"/>
                </a:solidFill>
                <a:latin typeface="Maiandra GD" pitchFamily="34" charset="0"/>
              </a:rPr>
              <a:t>IEBC MANDATE IN VOTER EDUCATION</a:t>
            </a:r>
            <a:endParaRPr lang="en-US" sz="2800" b="1" dirty="0" smtClean="0">
              <a:solidFill>
                <a:srgbClr val="88BF32"/>
              </a:solidFill>
              <a:latin typeface="Maiandra GD" pitchFamily="34" charset="0"/>
            </a:endParaRPr>
          </a:p>
        </p:txBody>
      </p:sp>
      <p:sp>
        <p:nvSpPr>
          <p:cNvPr id="3078" name="Content Placeholder 25"/>
          <p:cNvSpPr>
            <a:spLocks noGrp="1"/>
          </p:cNvSpPr>
          <p:nvPr>
            <p:ph idx="4294967295"/>
          </p:nvPr>
        </p:nvSpPr>
        <p:spPr bwMode="auto">
          <a:xfrm>
            <a:off x="448468" y="989458"/>
            <a:ext cx="9009063" cy="3882091"/>
          </a:xfrm>
          <a:prstGeom prst="rect">
            <a:avLst/>
          </a:prstGeom>
          <a:noFill/>
          <a:ln>
            <a:miter lim="800000"/>
            <a:headEnd/>
            <a:tailEnd/>
          </a:ln>
        </p:spPr>
        <p:txBody>
          <a:bodyPr/>
          <a:lstStyle/>
          <a:p>
            <a:pPr marL="0" indent="0" algn="just">
              <a:buNone/>
            </a:pPr>
            <a:r>
              <a:rPr lang="en-US" b="1" dirty="0" smtClean="0">
                <a:latin typeface="Maiandra GD" pitchFamily="34" charset="0"/>
              </a:rPr>
              <a:t>Article 88 4(g) of the Constitution of Kenya 2010, mandates the Independent Electoral and Boundaries Commission (IEBC) to conduct voter education in the Country. The Directorate of Voter Education and Partnerships is mandated by the IEBC to carryout voter education </a:t>
            </a:r>
            <a:r>
              <a:rPr lang="en-US" b="1" dirty="0" smtClean="0">
                <a:latin typeface="Maiandra GD" pitchFamily="34" charset="0"/>
              </a:rPr>
              <a:t>in</a:t>
            </a:r>
            <a:r>
              <a:rPr lang="en-US" b="1" dirty="0" smtClean="0">
                <a:latin typeface="Maiandra GD" pitchFamily="34" charset="0"/>
              </a:rPr>
              <a:t> partnership with other agencies.</a:t>
            </a:r>
            <a:endParaRPr lang="en-US" dirty="0" smtClean="0">
              <a:latin typeface="Maiandra GD" pitchFamily="34" charset="0"/>
            </a:endParaRP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p:cNvPicPr>
          <p:nvPr/>
        </p:nvPicPr>
        <p:blipFill>
          <a:blip r:embed="rId2"/>
          <a:srcRect r="1193"/>
          <a:stretch>
            <a:fillRect/>
          </a:stretch>
        </p:blipFill>
        <p:spPr bwMode="auto">
          <a:xfrm>
            <a:off x="0" y="6300623"/>
            <a:ext cx="9906000" cy="561975"/>
          </a:xfrm>
          <a:prstGeom prst="rect">
            <a:avLst/>
          </a:prstGeom>
          <a:noFill/>
          <a:ln w="9525">
            <a:noFill/>
            <a:miter lim="800000"/>
            <a:headEnd/>
            <a:tailEnd/>
          </a:ln>
        </p:spPr>
      </p:pic>
      <p:sp>
        <p:nvSpPr>
          <p:cNvPr id="13" name="TextBox 12"/>
          <p:cNvSpPr txBox="1"/>
          <p:nvPr/>
        </p:nvSpPr>
        <p:spPr>
          <a:xfrm>
            <a:off x="839788" y="6484773"/>
            <a:ext cx="3108325" cy="247650"/>
          </a:xfrm>
          <a:prstGeom prst="rect">
            <a:avLst/>
          </a:prstGeom>
          <a:noFill/>
        </p:spPr>
        <p:txBody>
          <a:bodyPr>
            <a:spAutoFit/>
          </a:bodyPr>
          <a:lstStyle/>
          <a:p>
            <a:pPr algn="just" fontAlgn="auto">
              <a:spcBef>
                <a:spcPts val="0"/>
              </a:spcBef>
              <a:spcAft>
                <a:spcPts val="0"/>
              </a:spcAft>
              <a:defRPr/>
            </a:pPr>
            <a:r>
              <a:rPr lang="en-US" sz="1000" dirty="0">
                <a:solidFill>
                  <a:schemeClr val="tx1">
                    <a:lumMod val="65000"/>
                    <a:lumOff val="35000"/>
                  </a:schemeClr>
                </a:solidFill>
                <a:latin typeface="Maiandra GD" pitchFamily="34" charset="0"/>
                <a:cs typeface="Arial"/>
              </a:rPr>
              <a:t>Independent Electoral and Boundaries Commission </a:t>
            </a:r>
            <a:endParaRPr lang="en-US" sz="1000" b="1" dirty="0">
              <a:solidFill>
                <a:schemeClr val="tx1">
                  <a:lumMod val="65000"/>
                  <a:lumOff val="35000"/>
                </a:schemeClr>
              </a:solidFill>
              <a:latin typeface="Maiandra GD" pitchFamily="34" charset="0"/>
              <a:cs typeface="Arial"/>
            </a:endParaRPr>
          </a:p>
        </p:txBody>
      </p:sp>
      <p:sp>
        <p:nvSpPr>
          <p:cNvPr id="3076" name="Slide Number Placeholder 5"/>
          <p:cNvSpPr txBox="1">
            <a:spLocks/>
          </p:cNvSpPr>
          <p:nvPr/>
        </p:nvSpPr>
        <p:spPr bwMode="auto">
          <a:xfrm>
            <a:off x="484188" y="6527636"/>
            <a:ext cx="355600" cy="157162"/>
          </a:xfrm>
          <a:prstGeom prst="rect">
            <a:avLst/>
          </a:prstGeom>
          <a:noFill/>
          <a:ln w="9525">
            <a:noFill/>
            <a:miter lim="800000"/>
            <a:headEnd/>
            <a:tailEnd/>
          </a:ln>
        </p:spPr>
        <p:txBody>
          <a:bodyPr lIns="99551" tIns="49775" rIns="99551" bIns="49775" anchor="ctr"/>
          <a:lstStyle/>
          <a:p>
            <a:pPr algn="just" defTabSz="496888"/>
            <a:fld id="{25987884-12BA-4DD0-BB94-65365361A1E3}" type="slidenum">
              <a:rPr lang="en-US" sz="1000">
                <a:solidFill>
                  <a:srgbClr val="595959"/>
                </a:solidFill>
                <a:latin typeface="Maiandra GD" pitchFamily="34" charset="0"/>
              </a:rPr>
              <a:pPr algn="just" defTabSz="496888"/>
              <a:t>4</a:t>
            </a:fld>
            <a:endParaRPr lang="en-US" sz="1000">
              <a:solidFill>
                <a:srgbClr val="595959"/>
              </a:solidFill>
              <a:latin typeface="Maiandra GD" pitchFamily="34" charset="0"/>
            </a:endParaRPr>
          </a:p>
        </p:txBody>
      </p:sp>
      <p:sp>
        <p:nvSpPr>
          <p:cNvPr id="3077" name="Title 22"/>
          <p:cNvSpPr>
            <a:spLocks noGrp="1"/>
          </p:cNvSpPr>
          <p:nvPr>
            <p:ph type="title" idx="4294967295"/>
          </p:nvPr>
        </p:nvSpPr>
        <p:spPr bwMode="auto">
          <a:xfrm>
            <a:off x="-103625" y="0"/>
            <a:ext cx="8566150" cy="646331"/>
          </a:xfrm>
          <a:prstGeom prst="rect">
            <a:avLst/>
          </a:prstGeom>
          <a:noFill/>
          <a:ln>
            <a:miter lim="800000"/>
            <a:headEnd/>
            <a:tailEnd/>
          </a:ln>
        </p:spPr>
        <p:txBody>
          <a:bodyPr wrap="square" anchor="b">
            <a:spAutoFit/>
          </a:bodyPr>
          <a:lstStyle/>
          <a:p>
            <a:pPr algn="just"/>
            <a:r>
              <a:rPr lang="en-US" sz="3600" b="1" dirty="0" smtClean="0">
                <a:solidFill>
                  <a:srgbClr val="88BF32"/>
                </a:solidFill>
                <a:latin typeface="Maiandra GD" pitchFamily="34" charset="0"/>
              </a:rPr>
              <a:t>Objectives of Voter Education</a:t>
            </a:r>
          </a:p>
        </p:txBody>
      </p:sp>
      <p:sp>
        <p:nvSpPr>
          <p:cNvPr id="3078" name="Content Placeholder 25"/>
          <p:cNvSpPr>
            <a:spLocks noGrp="1"/>
          </p:cNvSpPr>
          <p:nvPr>
            <p:ph idx="4294967295"/>
          </p:nvPr>
        </p:nvSpPr>
        <p:spPr bwMode="auto">
          <a:xfrm>
            <a:off x="448468" y="784502"/>
            <a:ext cx="9009063" cy="4906850"/>
          </a:xfrm>
          <a:prstGeom prst="rect">
            <a:avLst/>
          </a:prstGeom>
          <a:noFill/>
          <a:ln>
            <a:miter lim="800000"/>
            <a:headEnd/>
            <a:tailEnd/>
          </a:ln>
        </p:spPr>
        <p:txBody>
          <a:bodyPr/>
          <a:lstStyle/>
          <a:p>
            <a:pPr algn="just">
              <a:buNone/>
              <a:defRPr/>
            </a:pPr>
            <a:r>
              <a:rPr lang="en-US" sz="2800" dirty="0" smtClean="0">
                <a:latin typeface="Maiandra GD" pitchFamily="34" charset="0"/>
              </a:rPr>
              <a:t>  Voter </a:t>
            </a:r>
            <a:r>
              <a:rPr lang="en-US" sz="2800" dirty="0" smtClean="0">
                <a:latin typeface="Maiandra GD" pitchFamily="34" charset="0"/>
              </a:rPr>
              <a:t>education is non-formal public education meant </a:t>
            </a:r>
            <a:r>
              <a:rPr lang="en-US" sz="2800" dirty="0" smtClean="0">
                <a:latin typeface="Maiandra GD" pitchFamily="34" charset="0"/>
              </a:rPr>
              <a:t>to inform </a:t>
            </a:r>
            <a:r>
              <a:rPr lang="en-US" sz="2800" dirty="0" smtClean="0">
                <a:latin typeface="Maiandra GD" pitchFamily="34" charset="0"/>
              </a:rPr>
              <a:t>and to empower the voters to clearly understand their rights and responsibilities in the electoral process. It strives to improve the process of democracy, mobilize voters to exercise their rights in politics and to enhance voters understanding of participatory </a:t>
            </a:r>
            <a:r>
              <a:rPr lang="en-US" sz="2800" dirty="0" smtClean="0">
                <a:latin typeface="Maiandra GD" pitchFamily="34" charset="0"/>
              </a:rPr>
              <a:t>democracy. In delivery of voter education the Commission strives </a:t>
            </a:r>
            <a:r>
              <a:rPr lang="en-US" sz="2800" dirty="0" smtClean="0">
                <a:latin typeface="Maiandra GD" pitchFamily="34" charset="0"/>
              </a:rPr>
              <a:t>to engage </a:t>
            </a:r>
            <a:r>
              <a:rPr lang="en-US" sz="2800" dirty="0" smtClean="0">
                <a:latin typeface="Maiandra GD" pitchFamily="34" charset="0"/>
              </a:rPr>
              <a:t>partners/stakeholders as a way of creating synergy, enhancing participation and legitimacy. </a:t>
            </a:r>
            <a:endParaRPr lang="en-US" sz="2800" dirty="0" smtClean="0">
              <a:latin typeface="Maiandra GD" pitchFamily="34" charset="0"/>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1"/>
          <p:cNvPicPr>
            <a:picLocks noChangeAspect="1"/>
          </p:cNvPicPr>
          <p:nvPr/>
        </p:nvPicPr>
        <p:blipFill>
          <a:blip r:embed="rId3"/>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3076"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25987884-12BA-4DD0-BB94-65365361A1E3}" type="slidenum">
              <a:rPr lang="en-US" sz="1000">
                <a:solidFill>
                  <a:srgbClr val="595959"/>
                </a:solidFill>
              </a:rPr>
              <a:pPr defTabSz="496888"/>
              <a:t>5</a:t>
            </a:fld>
            <a:endParaRPr lang="en-US" sz="1000">
              <a:solidFill>
                <a:srgbClr val="595959"/>
              </a:solidFill>
            </a:endParaRPr>
          </a:p>
        </p:txBody>
      </p:sp>
      <p:sp>
        <p:nvSpPr>
          <p:cNvPr id="3077" name="Title 22"/>
          <p:cNvSpPr>
            <a:spLocks noGrp="1"/>
          </p:cNvSpPr>
          <p:nvPr>
            <p:ph type="title" idx="4294967295"/>
          </p:nvPr>
        </p:nvSpPr>
        <p:spPr bwMode="auto">
          <a:xfrm>
            <a:off x="0" y="0"/>
            <a:ext cx="856615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Objectives of Voter Education</a:t>
            </a:r>
          </a:p>
        </p:txBody>
      </p:sp>
      <p:sp>
        <p:nvSpPr>
          <p:cNvPr id="3078" name="Content Placeholder 25"/>
          <p:cNvSpPr>
            <a:spLocks noGrp="1"/>
          </p:cNvSpPr>
          <p:nvPr>
            <p:ph idx="4294967295"/>
          </p:nvPr>
        </p:nvSpPr>
        <p:spPr bwMode="auto">
          <a:xfrm>
            <a:off x="484188" y="784497"/>
            <a:ext cx="9009063" cy="5338102"/>
          </a:xfrm>
          <a:prstGeom prst="rect">
            <a:avLst/>
          </a:prstGeom>
          <a:noFill/>
          <a:ln>
            <a:miter lim="800000"/>
            <a:headEnd/>
            <a:tailEnd/>
          </a:ln>
        </p:spPr>
        <p:txBody>
          <a:bodyPr/>
          <a:lstStyle/>
          <a:p>
            <a:pPr marL="514350" indent="-514350">
              <a:buFont typeface="+mj-lt"/>
              <a:buAutoNum type="arabicPeriod"/>
              <a:defRPr/>
            </a:pPr>
            <a:r>
              <a:rPr lang="en-US" sz="2800" dirty="0" smtClean="0">
                <a:latin typeface="Maiandra GD" pitchFamily="34" charset="0"/>
              </a:rPr>
              <a:t>Empower the people to use their inherent power as citizens to transform their society by electing leaders of their choice based on merit that will protect and promote their interests.</a:t>
            </a:r>
          </a:p>
          <a:p>
            <a:pPr marL="514350" indent="-514350">
              <a:buFont typeface="+mj-lt"/>
              <a:buAutoNum type="arabicPeriod"/>
              <a:defRPr/>
            </a:pPr>
            <a:r>
              <a:rPr lang="en-US" sz="2800" dirty="0" smtClean="0">
                <a:latin typeface="Maiandra GD" pitchFamily="34" charset="0"/>
              </a:rPr>
              <a:t>Impart knowledge and develop citizens competence in the process and practice of elections.</a:t>
            </a:r>
          </a:p>
          <a:p>
            <a:pPr marL="514350" indent="-514350">
              <a:buFont typeface="+mj-lt"/>
              <a:buAutoNum type="arabicPeriod"/>
              <a:defRPr/>
            </a:pPr>
            <a:r>
              <a:rPr lang="en-US" sz="2800" dirty="0" smtClean="0">
                <a:latin typeface="Maiandra GD" pitchFamily="34" charset="0"/>
              </a:rPr>
              <a:t>Promote ethical behavior in the electoral process.</a:t>
            </a:r>
          </a:p>
          <a:p>
            <a:pPr marL="514350" indent="-514350">
              <a:buFont typeface="+mj-lt"/>
              <a:buAutoNum type="arabicPeriod"/>
              <a:defRPr/>
            </a:pPr>
            <a:r>
              <a:rPr lang="en-US" sz="2800" dirty="0" smtClean="0">
                <a:latin typeface="Maiandra GD" pitchFamily="34" charset="0"/>
              </a:rPr>
              <a:t>Promote citizens conviction that have the power and the  means the through thee vote to elect a democratic, transparent accountable and competent government that is supportive of their social, economic and political interests.</a:t>
            </a:r>
          </a:p>
          <a:p>
            <a:pPr marL="514350" indent="-514350">
              <a:buFont typeface="+mj-lt"/>
              <a:buAutoNum type="arabicPeriod"/>
              <a:defRPr/>
            </a:pPr>
            <a:endParaRPr lang="en-US" sz="2800" dirty="0" smtClean="0">
              <a:latin typeface="Maiandra GD" pitchFamily="34" charset="0"/>
            </a:endParaRPr>
          </a:p>
        </p:txBody>
      </p:sp>
    </p:spTree>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6148"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7BB217A3-672E-42EE-82A5-A1BD1F7B036B}" type="slidenum">
              <a:rPr lang="en-US" sz="1000">
                <a:solidFill>
                  <a:srgbClr val="595959"/>
                </a:solidFill>
              </a:rPr>
              <a:pPr defTabSz="496888"/>
              <a:t>6</a:t>
            </a:fld>
            <a:endParaRPr lang="en-US" sz="1000">
              <a:solidFill>
                <a:srgbClr val="595959"/>
              </a:solidFill>
            </a:endParaRPr>
          </a:p>
        </p:txBody>
      </p:sp>
      <p:sp>
        <p:nvSpPr>
          <p:cNvPr id="6149" name="Title 22"/>
          <p:cNvSpPr>
            <a:spLocks noGrp="1"/>
          </p:cNvSpPr>
          <p:nvPr>
            <p:ph type="title" idx="4294967295"/>
          </p:nvPr>
        </p:nvSpPr>
        <p:spPr bwMode="auto">
          <a:xfrm>
            <a:off x="0" y="0"/>
            <a:ext cx="8566150" cy="646331"/>
          </a:xfrm>
          <a:prstGeom prst="rect">
            <a:avLst/>
          </a:prstGeom>
          <a:noFill/>
          <a:ln>
            <a:miter lim="800000"/>
            <a:headEnd/>
            <a:tailEnd/>
          </a:ln>
        </p:spPr>
        <p:txBody>
          <a:bodyPr wrap="square" anchor="b">
            <a:spAutoFit/>
          </a:bodyPr>
          <a:lstStyle/>
          <a:p>
            <a:pPr algn="l"/>
            <a:r>
              <a:rPr lang="en-US" sz="3600" b="1" dirty="0" smtClean="0">
                <a:solidFill>
                  <a:srgbClr val="88BF32"/>
                </a:solidFill>
                <a:latin typeface="Maiandra GD" pitchFamily="34" charset="0"/>
              </a:rPr>
              <a:t>Areas of Focus in Voter </a:t>
            </a:r>
            <a:r>
              <a:rPr lang="en-US" sz="3600" b="1" dirty="0">
                <a:solidFill>
                  <a:srgbClr val="88BF32"/>
                </a:solidFill>
                <a:latin typeface="Maiandra GD" pitchFamily="34" charset="0"/>
              </a:rPr>
              <a:t>E</a:t>
            </a:r>
            <a:r>
              <a:rPr lang="en-US" sz="3600" b="1" dirty="0" smtClean="0">
                <a:solidFill>
                  <a:srgbClr val="88BF32"/>
                </a:solidFill>
                <a:latin typeface="Maiandra GD" pitchFamily="34" charset="0"/>
              </a:rPr>
              <a:t>ducation</a:t>
            </a:r>
          </a:p>
        </p:txBody>
      </p:sp>
      <p:sp>
        <p:nvSpPr>
          <p:cNvPr id="6150" name="Content Placeholder 25"/>
          <p:cNvSpPr>
            <a:spLocks noGrp="1"/>
          </p:cNvSpPr>
          <p:nvPr>
            <p:ph idx="4294967295"/>
          </p:nvPr>
        </p:nvSpPr>
        <p:spPr bwMode="auto">
          <a:xfrm>
            <a:off x="431800" y="638441"/>
            <a:ext cx="8951913" cy="5573171"/>
          </a:xfrm>
          <a:prstGeom prst="rect">
            <a:avLst/>
          </a:prstGeom>
          <a:noFill/>
          <a:ln>
            <a:miter lim="800000"/>
            <a:headEnd/>
            <a:tailEnd/>
          </a:ln>
        </p:spPr>
        <p:txBody>
          <a:bodyPr/>
          <a:lstStyle/>
          <a:p>
            <a:pPr marL="457200" lvl="0" indent="-457200">
              <a:buFont typeface="+mj-lt"/>
              <a:buAutoNum type="arabicPeriod"/>
            </a:pPr>
            <a:r>
              <a:rPr lang="en-US" sz="2000" b="1" dirty="0" smtClean="0">
                <a:latin typeface="Maiandra GD" pitchFamily="34" charset="0"/>
              </a:rPr>
              <a:t>Pre-Election Phase</a:t>
            </a:r>
            <a:endParaRPr lang="en-US" sz="2000" b="1" dirty="0" smtClean="0">
              <a:latin typeface="Maiandra GD" pitchFamily="34" charset="0"/>
            </a:endParaRPr>
          </a:p>
          <a:p>
            <a:pPr marL="857250" lvl="1" indent="-457200"/>
            <a:r>
              <a:rPr lang="en-US" sz="1600" dirty="0" smtClean="0">
                <a:latin typeface="Maiandra GD" pitchFamily="34" charset="0"/>
              </a:rPr>
              <a:t>Legal Framework</a:t>
            </a:r>
          </a:p>
          <a:p>
            <a:pPr marL="857250" lvl="1" indent="-457200"/>
            <a:r>
              <a:rPr lang="en-US" sz="1600" dirty="0" smtClean="0">
                <a:latin typeface="Maiandra GD" pitchFamily="34" charset="0"/>
              </a:rPr>
              <a:t>Boundaries </a:t>
            </a:r>
            <a:r>
              <a:rPr lang="en-US" sz="1600" dirty="0" smtClean="0">
                <a:latin typeface="Maiandra GD" pitchFamily="34" charset="0"/>
              </a:rPr>
              <a:t>Delimitation</a:t>
            </a:r>
          </a:p>
          <a:p>
            <a:pPr marL="857250" lvl="1" indent="-457200"/>
            <a:r>
              <a:rPr lang="en-US" sz="1600" dirty="0" smtClean="0">
                <a:latin typeface="Maiandra GD" pitchFamily="34" charset="0"/>
              </a:rPr>
              <a:t>Voter Registration</a:t>
            </a:r>
          </a:p>
          <a:p>
            <a:pPr marL="857250" lvl="1" indent="-457200"/>
            <a:r>
              <a:rPr lang="en-US" sz="1600" dirty="0" smtClean="0">
                <a:latin typeface="Maiandra GD" pitchFamily="34" charset="0"/>
              </a:rPr>
              <a:t>Voter </a:t>
            </a:r>
            <a:r>
              <a:rPr lang="en-US" sz="1600" dirty="0" smtClean="0">
                <a:latin typeface="Maiandra GD" pitchFamily="34" charset="0"/>
              </a:rPr>
              <a:t>Register Inspection</a:t>
            </a:r>
            <a:endParaRPr lang="en-US" sz="1600" dirty="0" smtClean="0">
              <a:latin typeface="Maiandra GD" pitchFamily="34" charset="0"/>
            </a:endParaRPr>
          </a:p>
          <a:p>
            <a:pPr marL="457200" lvl="0" indent="-457200">
              <a:buFont typeface="+mj-lt"/>
              <a:buAutoNum type="arabicPeriod"/>
            </a:pPr>
            <a:r>
              <a:rPr lang="en-US" sz="2000" b="1" dirty="0" smtClean="0">
                <a:latin typeface="Maiandra GD" pitchFamily="34" charset="0"/>
              </a:rPr>
              <a:t>Election Phase</a:t>
            </a:r>
          </a:p>
          <a:p>
            <a:pPr lvl="2"/>
            <a:r>
              <a:rPr lang="en-US" sz="1800" dirty="0" smtClean="0">
                <a:latin typeface="Maiandra GD" pitchFamily="34" charset="0"/>
              </a:rPr>
              <a:t>The Elective Positions: qualifications and responsibilities</a:t>
            </a:r>
          </a:p>
          <a:p>
            <a:pPr lvl="2"/>
            <a:r>
              <a:rPr lang="en-US" sz="1800" dirty="0" smtClean="0">
                <a:latin typeface="Maiandra GD" pitchFamily="34" charset="0"/>
              </a:rPr>
              <a:t>Special interest groups(Women, Youth  and PWDs)</a:t>
            </a:r>
          </a:p>
          <a:p>
            <a:pPr lvl="2"/>
            <a:r>
              <a:rPr lang="en-US" sz="1800" dirty="0" smtClean="0">
                <a:latin typeface="Maiandra GD" pitchFamily="34" charset="0"/>
              </a:rPr>
              <a:t>Nomination process</a:t>
            </a:r>
          </a:p>
          <a:p>
            <a:pPr lvl="2"/>
            <a:r>
              <a:rPr lang="en-US" sz="1800" dirty="0" smtClean="0">
                <a:latin typeface="Maiandra GD" pitchFamily="34" charset="0"/>
              </a:rPr>
              <a:t>Peaceful campaigns</a:t>
            </a:r>
          </a:p>
          <a:p>
            <a:pPr lvl="2"/>
            <a:r>
              <a:rPr lang="en-US" sz="1800" dirty="0" smtClean="0">
                <a:latin typeface="Maiandra GD" pitchFamily="34" charset="0"/>
              </a:rPr>
              <a:t>Voting Process</a:t>
            </a:r>
          </a:p>
          <a:p>
            <a:pPr lvl="2"/>
            <a:r>
              <a:rPr lang="en-US" sz="1800" dirty="0" smtClean="0">
                <a:latin typeface="Maiandra GD" pitchFamily="34" charset="0"/>
              </a:rPr>
              <a:t>Marking the Ballot</a:t>
            </a:r>
          </a:p>
          <a:p>
            <a:pPr lvl="2"/>
            <a:r>
              <a:rPr lang="en-US" sz="1800" dirty="0" smtClean="0">
                <a:latin typeface="Maiandra GD" pitchFamily="34" charset="0"/>
              </a:rPr>
              <a:t>Vote counting and tabulation of results</a:t>
            </a:r>
          </a:p>
          <a:p>
            <a:pPr lvl="2"/>
            <a:r>
              <a:rPr lang="en-US" sz="1800" dirty="0" smtClean="0">
                <a:latin typeface="Maiandra GD" pitchFamily="34" charset="0"/>
              </a:rPr>
              <a:t>Diaspora </a:t>
            </a:r>
            <a:r>
              <a:rPr lang="en-US" sz="1800" dirty="0" smtClean="0">
                <a:latin typeface="Maiandra GD" pitchFamily="34" charset="0"/>
              </a:rPr>
              <a:t>voting</a:t>
            </a:r>
            <a:endParaRPr lang="en-US" sz="2400" dirty="0" smtClean="0">
              <a:latin typeface="Maiandra GD" pitchFamily="34" charset="0"/>
            </a:endParaRPr>
          </a:p>
          <a:p>
            <a:pPr lvl="2"/>
            <a:r>
              <a:rPr lang="en-US" sz="1800" dirty="0" smtClean="0">
                <a:latin typeface="Maiandra GD" pitchFamily="34" charset="0"/>
              </a:rPr>
              <a:t>Presidential</a:t>
            </a:r>
            <a:r>
              <a:rPr lang="en-US" sz="1800" dirty="0" smtClean="0">
                <a:latin typeface="Maiandra GD" pitchFamily="34" charset="0"/>
              </a:rPr>
              <a:t> </a:t>
            </a:r>
            <a:r>
              <a:rPr lang="en-US" sz="1800" dirty="0" smtClean="0">
                <a:latin typeface="Maiandra GD" pitchFamily="34" charset="0"/>
              </a:rPr>
              <a:t>run-off</a:t>
            </a:r>
          </a:p>
          <a:p>
            <a:pPr lvl="2"/>
            <a:r>
              <a:rPr lang="en-US" sz="1800" dirty="0" smtClean="0">
                <a:latin typeface="Maiandra GD" pitchFamily="34" charset="0"/>
              </a:rPr>
              <a:t>Acceptance of results</a:t>
            </a:r>
          </a:p>
          <a:p>
            <a:pPr lvl="0">
              <a:buNone/>
            </a:pPr>
            <a:r>
              <a:rPr lang="en-US" sz="2000" b="1" dirty="0" smtClean="0">
                <a:latin typeface="Maiandra GD" pitchFamily="34" charset="0"/>
              </a:rPr>
              <a:t>3.   Post election Phase</a:t>
            </a:r>
            <a:endParaRPr lang="en-US" sz="2000" b="1" dirty="0" smtClean="0">
              <a:latin typeface="Maiandra GD" pitchFamily="34" charset="0"/>
            </a:endParaRPr>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7</a:t>
            </a:fld>
            <a:endParaRPr lang="en-US" sz="1000">
              <a:solidFill>
                <a:srgbClr val="595959"/>
              </a:solidFill>
            </a:endParaRPr>
          </a:p>
        </p:txBody>
      </p:sp>
      <p:sp>
        <p:nvSpPr>
          <p:cNvPr id="7173" name="Title 22"/>
          <p:cNvSpPr>
            <a:spLocks noGrp="1"/>
          </p:cNvSpPr>
          <p:nvPr>
            <p:ph type="title" idx="4294967295"/>
          </p:nvPr>
        </p:nvSpPr>
        <p:spPr bwMode="auto">
          <a:xfrm>
            <a:off x="0" y="0"/>
            <a:ext cx="8566150" cy="615553"/>
          </a:xfrm>
          <a:prstGeom prst="rect">
            <a:avLst/>
          </a:prstGeom>
          <a:noFill/>
          <a:ln>
            <a:miter lim="800000"/>
            <a:headEnd/>
            <a:tailEnd/>
          </a:ln>
        </p:spPr>
        <p:txBody>
          <a:bodyPr anchor="b">
            <a:spAutoFit/>
          </a:bodyPr>
          <a:lstStyle/>
          <a:p>
            <a:pPr algn="l"/>
            <a:r>
              <a:rPr lang="en-US" sz="3400" b="1" dirty="0" smtClean="0">
                <a:solidFill>
                  <a:srgbClr val="88BF32"/>
                </a:solidFill>
                <a:latin typeface="Maiandra GD" pitchFamily="34" charset="0"/>
              </a:rPr>
              <a:t>Voter Education &amp; Partnerships Strategies</a:t>
            </a:r>
          </a:p>
        </p:txBody>
      </p:sp>
      <p:sp>
        <p:nvSpPr>
          <p:cNvPr id="7174" name="Content Placeholder 25"/>
          <p:cNvSpPr>
            <a:spLocks noGrp="1"/>
          </p:cNvSpPr>
          <p:nvPr>
            <p:ph idx="4294967295"/>
          </p:nvPr>
        </p:nvSpPr>
        <p:spPr bwMode="auto">
          <a:xfrm>
            <a:off x="484188" y="713987"/>
            <a:ext cx="8980488" cy="5582038"/>
          </a:xfrm>
          <a:prstGeom prst="rect">
            <a:avLst/>
          </a:prstGeom>
          <a:noFill/>
          <a:ln>
            <a:miter lim="800000"/>
            <a:headEnd/>
            <a:tailEnd/>
          </a:ln>
        </p:spPr>
        <p:txBody>
          <a:bodyPr/>
          <a:lstStyle/>
          <a:p>
            <a:pPr lvl="0">
              <a:lnSpc>
                <a:spcPct val="150000"/>
              </a:lnSpc>
            </a:pPr>
            <a:r>
              <a:rPr lang="en-US" sz="2350" dirty="0" smtClean="0">
                <a:latin typeface="Maiandra GD" pitchFamily="34" charset="0"/>
              </a:rPr>
              <a:t>Direct Voter Education outreach </a:t>
            </a:r>
            <a:r>
              <a:rPr lang="en-US" sz="2350" smtClean="0">
                <a:latin typeface="Maiandra GD" pitchFamily="34" charset="0"/>
              </a:rPr>
              <a:t>through IEBC </a:t>
            </a:r>
            <a:r>
              <a:rPr lang="en-US" sz="2350" dirty="0" smtClean="0">
                <a:latin typeface="Maiandra GD" pitchFamily="34" charset="0"/>
              </a:rPr>
              <a:t>field staff.</a:t>
            </a:r>
          </a:p>
          <a:p>
            <a:pPr lvl="0">
              <a:lnSpc>
                <a:spcPct val="150000"/>
              </a:lnSpc>
            </a:pPr>
            <a:r>
              <a:rPr lang="en-US" sz="2350" dirty="0" smtClean="0">
                <a:latin typeface="Maiandra GD" pitchFamily="34" charset="0"/>
              </a:rPr>
              <a:t>Partnership with International, National and community voter education providers,  FBOs, Youth organizations, Women Organizations, Village elders and the general public.</a:t>
            </a:r>
          </a:p>
          <a:p>
            <a:pPr lvl="0">
              <a:lnSpc>
                <a:spcPct val="150000"/>
              </a:lnSpc>
            </a:pPr>
            <a:r>
              <a:rPr lang="en-US" sz="2350" dirty="0" smtClean="0">
                <a:latin typeface="Maiandra GD" pitchFamily="34" charset="0"/>
              </a:rPr>
              <a:t>Empowering IEBC accredited Community Based Organizations, Private Sector and Civil Society.</a:t>
            </a:r>
          </a:p>
          <a:p>
            <a:pPr lvl="0">
              <a:lnSpc>
                <a:spcPct val="150000"/>
              </a:lnSpc>
            </a:pPr>
            <a:r>
              <a:rPr lang="en-US" sz="2350" dirty="0" smtClean="0">
                <a:latin typeface="Maiandra GD" pitchFamily="34" charset="0"/>
              </a:rPr>
              <a:t>Media engagement (TV, Radio, print, Social Media).</a:t>
            </a:r>
          </a:p>
          <a:p>
            <a:pPr lvl="0">
              <a:lnSpc>
                <a:spcPct val="150000"/>
              </a:lnSpc>
            </a:pPr>
            <a:r>
              <a:rPr lang="en-US" sz="2350" dirty="0" smtClean="0">
                <a:latin typeface="Maiandra GD" pitchFamily="34" charset="0"/>
              </a:rPr>
              <a:t>Roadshows at County and Constituency levels.</a:t>
            </a:r>
          </a:p>
          <a:p>
            <a:pPr lvl="0">
              <a:lnSpc>
                <a:spcPct val="150000"/>
              </a:lnSpc>
            </a:pPr>
            <a:r>
              <a:rPr lang="en-US" sz="2350" dirty="0" smtClean="0">
                <a:latin typeface="Maiandra GD" pitchFamily="34" charset="0"/>
              </a:rPr>
              <a:t>Participate in educational, social and cultural events.</a:t>
            </a:r>
          </a:p>
          <a:p>
            <a:pPr lvl="0">
              <a:lnSpc>
                <a:spcPct val="150000"/>
              </a:lnSpc>
            </a:pPr>
            <a:endParaRPr lang="en-US" sz="2350" dirty="0" smtClean="0">
              <a:latin typeface="Maiandra GD" pitchFamily="34" charset="0"/>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8</a:t>
            </a:fld>
            <a:endParaRPr lang="en-US" sz="1000">
              <a:solidFill>
                <a:srgbClr val="595959"/>
              </a:solidFill>
            </a:endParaRPr>
          </a:p>
        </p:txBody>
      </p:sp>
      <p:sp>
        <p:nvSpPr>
          <p:cNvPr id="7173" name="Title 22"/>
          <p:cNvSpPr>
            <a:spLocks noGrp="1"/>
          </p:cNvSpPr>
          <p:nvPr>
            <p:ph type="title" idx="4294967295"/>
          </p:nvPr>
        </p:nvSpPr>
        <p:spPr bwMode="auto">
          <a:xfrm>
            <a:off x="0" y="0"/>
            <a:ext cx="8566150" cy="615553"/>
          </a:xfrm>
          <a:prstGeom prst="rect">
            <a:avLst/>
          </a:prstGeom>
          <a:noFill/>
          <a:ln>
            <a:miter lim="800000"/>
            <a:headEnd/>
            <a:tailEnd/>
          </a:ln>
        </p:spPr>
        <p:txBody>
          <a:bodyPr anchor="b">
            <a:spAutoFit/>
          </a:bodyPr>
          <a:lstStyle/>
          <a:p>
            <a:pPr algn="l"/>
            <a:r>
              <a:rPr lang="en-US" sz="3400" b="1" dirty="0" smtClean="0">
                <a:solidFill>
                  <a:srgbClr val="88BF32"/>
                </a:solidFill>
                <a:latin typeface="Maiandra GD" pitchFamily="34" charset="0"/>
              </a:rPr>
              <a:t>Voter Education &amp; Partnerships Strategies</a:t>
            </a:r>
          </a:p>
        </p:txBody>
      </p:sp>
      <p:sp>
        <p:nvSpPr>
          <p:cNvPr id="7174" name="Content Placeholder 25"/>
          <p:cNvSpPr>
            <a:spLocks noGrp="1"/>
          </p:cNvSpPr>
          <p:nvPr>
            <p:ph idx="4294967295"/>
          </p:nvPr>
        </p:nvSpPr>
        <p:spPr bwMode="auto">
          <a:xfrm>
            <a:off x="504825" y="675887"/>
            <a:ext cx="8980488" cy="5630971"/>
          </a:xfrm>
          <a:prstGeom prst="rect">
            <a:avLst/>
          </a:prstGeom>
          <a:noFill/>
          <a:ln>
            <a:miter lim="800000"/>
            <a:headEnd/>
            <a:tailEnd/>
          </a:ln>
        </p:spPr>
        <p:txBody>
          <a:bodyPr/>
          <a:lstStyle/>
          <a:p>
            <a:pPr lvl="0">
              <a:lnSpc>
                <a:spcPct val="150000"/>
              </a:lnSpc>
            </a:pPr>
            <a:r>
              <a:rPr lang="en-US" sz="2350" dirty="0">
                <a:latin typeface="Maiandra GD" pitchFamily="34" charset="0"/>
              </a:rPr>
              <a:t>Active involvement of school children and their parents.</a:t>
            </a:r>
          </a:p>
          <a:p>
            <a:pPr lvl="0">
              <a:lnSpc>
                <a:spcPct val="150000"/>
              </a:lnSpc>
            </a:pPr>
            <a:r>
              <a:rPr lang="en-US" sz="2350" dirty="0">
                <a:latin typeface="Maiandra GD" pitchFamily="34" charset="0"/>
              </a:rPr>
              <a:t>Simulation of the voting Process at the ward level.</a:t>
            </a:r>
          </a:p>
          <a:p>
            <a:pPr lvl="0">
              <a:lnSpc>
                <a:spcPct val="150000"/>
              </a:lnSpc>
            </a:pPr>
            <a:r>
              <a:rPr lang="en-US" sz="2350" dirty="0">
                <a:latin typeface="Maiandra GD" pitchFamily="34" charset="0"/>
              </a:rPr>
              <a:t>Engagement of Voter Educators and mobilizers at ward level.</a:t>
            </a:r>
          </a:p>
          <a:p>
            <a:pPr lvl="0">
              <a:lnSpc>
                <a:spcPct val="150000"/>
              </a:lnSpc>
            </a:pPr>
            <a:r>
              <a:rPr lang="en-US" sz="2350" dirty="0">
                <a:latin typeface="Maiandra GD" pitchFamily="34" charset="0"/>
              </a:rPr>
              <a:t>Stakeholder engagement forums at all National, County, Constituency and Ward levels.</a:t>
            </a:r>
          </a:p>
          <a:p>
            <a:pPr lvl="0">
              <a:lnSpc>
                <a:spcPct val="150000"/>
              </a:lnSpc>
            </a:pPr>
            <a:r>
              <a:rPr lang="en-US" sz="2350" dirty="0">
                <a:latin typeface="Maiandra GD" pitchFamily="34" charset="0"/>
              </a:rPr>
              <a:t>Active involvement of Faith Based Organizations.</a:t>
            </a:r>
          </a:p>
          <a:p>
            <a:pPr lvl="0">
              <a:lnSpc>
                <a:spcPct val="150000"/>
              </a:lnSpc>
            </a:pPr>
            <a:r>
              <a:rPr lang="en-US" sz="2350" dirty="0">
                <a:latin typeface="Maiandra GD" pitchFamily="34" charset="0"/>
              </a:rPr>
              <a:t>Engagement of respected influential personalities and celebrities</a:t>
            </a:r>
            <a:r>
              <a:rPr lang="en-US" sz="2350" dirty="0" smtClean="0">
                <a:latin typeface="Maiandra GD" pitchFamily="34" charset="0"/>
              </a:rPr>
              <a:t>.</a:t>
            </a:r>
          </a:p>
          <a:p>
            <a:pPr lvl="0">
              <a:lnSpc>
                <a:spcPct val="150000"/>
              </a:lnSpc>
            </a:pPr>
            <a:r>
              <a:rPr lang="en-US" sz="2350" dirty="0" smtClean="0">
                <a:latin typeface="Maiandra GD" pitchFamily="34" charset="0"/>
              </a:rPr>
              <a:t>Conducting Annual Voter Education Week (AVEW</a:t>
            </a:r>
            <a:r>
              <a:rPr lang="en-US" sz="2350" dirty="0" smtClean="0">
                <a:latin typeface="Maiandra GD" pitchFamily="34" charset="0"/>
              </a:rPr>
              <a:t>).</a:t>
            </a:r>
          </a:p>
          <a:p>
            <a:pPr lvl="0">
              <a:lnSpc>
                <a:spcPct val="150000"/>
              </a:lnSpc>
            </a:pPr>
            <a:r>
              <a:rPr lang="en-US" sz="2350" dirty="0" smtClean="0">
                <a:latin typeface="Maiandra GD" pitchFamily="34" charset="0"/>
              </a:rPr>
              <a:t>Partnership with State and Non-state Actors.</a:t>
            </a:r>
            <a:endParaRPr lang="en-US" sz="2350" dirty="0" smtClean="0">
              <a:latin typeface="Maiandra GD" pitchFamily="34" charset="0"/>
            </a:endParaRPr>
          </a:p>
          <a:p>
            <a:pPr lvl="0">
              <a:lnSpc>
                <a:spcPct val="150000"/>
              </a:lnSpc>
            </a:pPr>
            <a:endParaRPr lang="en-US" sz="2350" dirty="0" smtClean="0">
              <a:latin typeface="Maiandra GD" pitchFamily="34" charset="0"/>
            </a:endParaRPr>
          </a:p>
          <a:p>
            <a:pPr lvl="0">
              <a:lnSpc>
                <a:spcPct val="150000"/>
              </a:lnSpc>
            </a:pPr>
            <a:endParaRPr lang="en-US" sz="2350" dirty="0" smtClean="0">
              <a:latin typeface="Maiandra GD" pitchFamily="34" charset="0"/>
            </a:endParaRPr>
          </a:p>
          <a:p>
            <a:pPr lvl="0">
              <a:lnSpc>
                <a:spcPct val="150000"/>
              </a:lnSpc>
            </a:pPr>
            <a:endParaRPr lang="en-US" sz="2350" dirty="0">
              <a:latin typeface="Maiandra GD" pitchFamily="34" charset="0"/>
            </a:endParaRPr>
          </a:p>
        </p:txBody>
      </p:sp>
    </p:spTree>
    <p:extLst>
      <p:ext uri="{BB962C8B-B14F-4D97-AF65-F5344CB8AC3E}">
        <p14:creationId xmlns="" xmlns:p14="http://schemas.microsoft.com/office/powerpoint/2010/main" val="1982477214"/>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1"/>
          <p:cNvPicPr>
            <a:picLocks noChangeAspect="1"/>
          </p:cNvPicPr>
          <p:nvPr/>
        </p:nvPicPr>
        <p:blipFill>
          <a:blip r:embed="rId2"/>
          <a:srcRect r="1193"/>
          <a:stretch>
            <a:fillRect/>
          </a:stretch>
        </p:blipFill>
        <p:spPr bwMode="auto">
          <a:xfrm>
            <a:off x="0" y="6296025"/>
            <a:ext cx="9906000" cy="561975"/>
          </a:xfrm>
          <a:prstGeom prst="rect">
            <a:avLst/>
          </a:prstGeom>
          <a:noFill/>
          <a:ln w="9525">
            <a:noFill/>
            <a:miter lim="800000"/>
            <a:headEnd/>
            <a:tailEnd/>
          </a:ln>
        </p:spPr>
      </p:pic>
      <p:sp>
        <p:nvSpPr>
          <p:cNvPr id="13" name="TextBox 12"/>
          <p:cNvSpPr txBox="1"/>
          <p:nvPr/>
        </p:nvSpPr>
        <p:spPr>
          <a:xfrm>
            <a:off x="839788" y="6480175"/>
            <a:ext cx="3108325" cy="247650"/>
          </a:xfrm>
          <a:prstGeom prst="rect">
            <a:avLst/>
          </a:prstGeom>
          <a:noFill/>
        </p:spPr>
        <p:txBody>
          <a:bodyPr>
            <a:spAutoFit/>
          </a:bodyPr>
          <a:lstStyle/>
          <a:p>
            <a:pPr fontAlgn="auto">
              <a:spcBef>
                <a:spcPts val="0"/>
              </a:spcBef>
              <a:spcAft>
                <a:spcPts val="0"/>
              </a:spcAft>
              <a:defRPr/>
            </a:pPr>
            <a:r>
              <a:rPr lang="en-US" sz="1000" dirty="0">
                <a:solidFill>
                  <a:schemeClr val="tx1">
                    <a:lumMod val="65000"/>
                    <a:lumOff val="35000"/>
                  </a:schemeClr>
                </a:solidFill>
                <a:latin typeface="Arial"/>
                <a:cs typeface="Arial"/>
              </a:rPr>
              <a:t>Independent Electoral and Boundaries Commission </a:t>
            </a:r>
            <a:endParaRPr lang="en-US" sz="1000" b="1" dirty="0">
              <a:solidFill>
                <a:schemeClr val="tx1">
                  <a:lumMod val="65000"/>
                  <a:lumOff val="35000"/>
                </a:schemeClr>
              </a:solidFill>
              <a:latin typeface="Arial"/>
              <a:cs typeface="Arial"/>
            </a:endParaRPr>
          </a:p>
        </p:txBody>
      </p:sp>
      <p:sp>
        <p:nvSpPr>
          <p:cNvPr id="7172" name="Slide Number Placeholder 5"/>
          <p:cNvSpPr txBox="1">
            <a:spLocks/>
          </p:cNvSpPr>
          <p:nvPr/>
        </p:nvSpPr>
        <p:spPr bwMode="auto">
          <a:xfrm>
            <a:off x="484188" y="6523038"/>
            <a:ext cx="355600" cy="157162"/>
          </a:xfrm>
          <a:prstGeom prst="rect">
            <a:avLst/>
          </a:prstGeom>
          <a:noFill/>
          <a:ln w="9525">
            <a:noFill/>
            <a:miter lim="800000"/>
            <a:headEnd/>
            <a:tailEnd/>
          </a:ln>
        </p:spPr>
        <p:txBody>
          <a:bodyPr lIns="99551" tIns="49775" rIns="99551" bIns="49775" anchor="ctr"/>
          <a:lstStyle/>
          <a:p>
            <a:pPr defTabSz="496888"/>
            <a:fld id="{473C00CD-30A9-4A62-91BF-6586BF25B3F2}" type="slidenum">
              <a:rPr lang="en-US" sz="1000">
                <a:solidFill>
                  <a:srgbClr val="595959"/>
                </a:solidFill>
              </a:rPr>
              <a:pPr defTabSz="496888"/>
              <a:t>9</a:t>
            </a:fld>
            <a:endParaRPr lang="en-US" sz="1000">
              <a:solidFill>
                <a:srgbClr val="595959"/>
              </a:solidFill>
            </a:endParaRPr>
          </a:p>
        </p:txBody>
      </p:sp>
      <p:sp>
        <p:nvSpPr>
          <p:cNvPr id="7173" name="Title 22"/>
          <p:cNvSpPr>
            <a:spLocks noGrp="1"/>
          </p:cNvSpPr>
          <p:nvPr>
            <p:ph type="title" idx="4294967295"/>
          </p:nvPr>
        </p:nvSpPr>
        <p:spPr bwMode="auto">
          <a:xfrm>
            <a:off x="0" y="0"/>
            <a:ext cx="8566150" cy="615553"/>
          </a:xfrm>
          <a:prstGeom prst="rect">
            <a:avLst/>
          </a:prstGeom>
          <a:noFill/>
          <a:ln>
            <a:miter lim="800000"/>
            <a:headEnd/>
            <a:tailEnd/>
          </a:ln>
        </p:spPr>
        <p:txBody>
          <a:bodyPr anchor="b">
            <a:spAutoFit/>
          </a:bodyPr>
          <a:lstStyle/>
          <a:p>
            <a:pPr algn="l"/>
            <a:r>
              <a:rPr lang="en-US" sz="3400" b="1" dirty="0" smtClean="0">
                <a:solidFill>
                  <a:srgbClr val="88BF32"/>
                </a:solidFill>
                <a:latin typeface="Maiandra GD" pitchFamily="34" charset="0"/>
              </a:rPr>
              <a:t>Voter Education &amp;Partnerships Strategies</a:t>
            </a:r>
          </a:p>
        </p:txBody>
      </p:sp>
      <p:sp>
        <p:nvSpPr>
          <p:cNvPr id="7174" name="Content Placeholder 25"/>
          <p:cNvSpPr>
            <a:spLocks noGrp="1"/>
          </p:cNvSpPr>
          <p:nvPr>
            <p:ph idx="4294967295"/>
          </p:nvPr>
        </p:nvSpPr>
        <p:spPr bwMode="auto">
          <a:xfrm>
            <a:off x="504825" y="754063"/>
            <a:ext cx="8980488" cy="5748337"/>
          </a:xfrm>
          <a:prstGeom prst="rect">
            <a:avLst/>
          </a:prstGeom>
          <a:noFill/>
          <a:ln>
            <a:miter lim="800000"/>
            <a:headEnd/>
            <a:tailEnd/>
          </a:ln>
        </p:spPr>
        <p:txBody>
          <a:bodyPr/>
          <a:lstStyle/>
          <a:p>
            <a:pPr marL="0" indent="0">
              <a:buFont typeface="Arial" charset="0"/>
              <a:buNone/>
            </a:pPr>
            <a:endParaRPr lang="en-US" dirty="0" smtClean="0">
              <a:latin typeface="Cambria" pitchFamily="18" charset="0"/>
            </a:endParaRPr>
          </a:p>
          <a:p>
            <a:pPr marL="0" indent="0">
              <a:buFont typeface="Arial" charset="0"/>
              <a:buNone/>
            </a:pPr>
            <a:endParaRPr lang="en-US" dirty="0" smtClean="0">
              <a:latin typeface="Cambria" pitchFamily="18" charset="0"/>
            </a:endParaRPr>
          </a:p>
        </p:txBody>
      </p:sp>
      <p:pic>
        <p:nvPicPr>
          <p:cNvPr id="8" name="Picture 7" descr="20131227_141522.jpg"/>
          <p:cNvPicPr>
            <a:picLocks noChangeAspect="1"/>
          </p:cNvPicPr>
          <p:nvPr/>
        </p:nvPicPr>
        <p:blipFill>
          <a:blip r:embed="rId3"/>
          <a:stretch>
            <a:fillRect/>
          </a:stretch>
        </p:blipFill>
        <p:spPr>
          <a:xfrm>
            <a:off x="-2" y="614856"/>
            <a:ext cx="9906001" cy="5423338"/>
          </a:xfrm>
          <a:prstGeom prst="rect">
            <a:avLst/>
          </a:prstGeom>
        </p:spPr>
      </p:pic>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Venture">
      <a:dk1>
        <a:sysClr val="windowText" lastClr="000000"/>
      </a:dk1>
      <a:lt1>
        <a:sysClr val="window" lastClr="FFFFFF"/>
      </a:lt1>
      <a:dk2>
        <a:srgbClr val="738450"/>
      </a:dk2>
      <a:lt2>
        <a:srgbClr val="E8E9D1"/>
      </a:lt2>
      <a:accent1>
        <a:srgbClr val="9EB060"/>
      </a:accent1>
      <a:accent2>
        <a:srgbClr val="D09A08"/>
      </a:accent2>
      <a:accent3>
        <a:srgbClr val="F2EC86"/>
      </a:accent3>
      <a:accent4>
        <a:srgbClr val="824F1C"/>
      </a:accent4>
      <a:accent5>
        <a:srgbClr val="511818"/>
      </a:accent5>
      <a:accent6>
        <a:srgbClr val="553876"/>
      </a:accent6>
      <a:hlink>
        <a:srgbClr val="929547"/>
      </a:hlink>
      <a:folHlink>
        <a:srgbClr val="56633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503</TotalTime>
  <Words>1181</Words>
  <Application>Microsoft Office PowerPoint</Application>
  <PresentationFormat>A4 Paper (210x297 mm)</PresentationFormat>
  <Paragraphs>176</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IEBC Mandate</vt:lpstr>
      <vt:lpstr>IEBC MANDATE IN VOTER EDUCATION</vt:lpstr>
      <vt:lpstr>Objectives of Voter Education</vt:lpstr>
      <vt:lpstr>Objectives of Voter Education</vt:lpstr>
      <vt:lpstr>Areas of Focus in Voter Education</vt:lpstr>
      <vt:lpstr>Voter Education &amp; Partnerships Strategies</vt:lpstr>
      <vt:lpstr>Voter Education &amp; Partnerships Strategies</vt:lpstr>
      <vt:lpstr>Voter Education &amp;Partnerships Strategies</vt:lpstr>
      <vt:lpstr>Voter Education Expected Outcome</vt:lpstr>
      <vt:lpstr>Platforms of Voter Education</vt:lpstr>
      <vt:lpstr>IEC Materials on Voter Education</vt:lpstr>
      <vt:lpstr>Slide 13</vt:lpstr>
      <vt:lpstr>Slide 14</vt:lpstr>
      <vt:lpstr>Slide 15</vt:lpstr>
      <vt:lpstr>Voter Education/Partnerships for Diaspora </vt:lpstr>
      <vt:lpstr>Voter Education in Schools</vt:lpstr>
      <vt:lpstr>Voter Education &amp; Partnership with Universities</vt:lpstr>
      <vt:lpstr>Voter Education/Partnerships on Gender </vt:lpstr>
      <vt:lpstr>Slide 20</vt:lpstr>
      <vt:lpstr>Slide 21</vt:lpstr>
    </vt:vector>
  </TitlesOfParts>
  <Company>Media Edge Interactive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  3</dc:creator>
  <cp:lastModifiedBy>Admin</cp:lastModifiedBy>
  <cp:revision>92</cp:revision>
  <dcterms:created xsi:type="dcterms:W3CDTF">2012-06-27T13:21:41Z</dcterms:created>
  <dcterms:modified xsi:type="dcterms:W3CDTF">2016-10-18T08:40:21Z</dcterms:modified>
</cp:coreProperties>
</file>