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4v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5" r:id="rId5"/>
    <p:sldId id="266" r:id="rId6"/>
    <p:sldId id="268" r:id="rId7"/>
    <p:sldId id="26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6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724317"/>
            <a:ext cx="9144093" cy="10122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19000"/>
                </a:schemeClr>
              </a:gs>
              <a:gs pos="14000">
                <a:schemeClr val="accent1">
                  <a:lumMod val="60000"/>
                  <a:lumOff val="40000"/>
                  <a:alpha val="19000"/>
                </a:schemeClr>
              </a:gs>
              <a:gs pos="83000">
                <a:schemeClr val="accent1">
                  <a:alpha val="19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93" y="5502670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 flip="none" rotWithShape="1">
            <a:gsLst>
              <a:gs pos="41000">
                <a:schemeClr val="accent1">
                  <a:alpha val="93000"/>
                </a:schemeClr>
              </a:gs>
              <a:gs pos="57000">
                <a:schemeClr val="accent1">
                  <a:lumMod val="40000"/>
                  <a:lumOff val="60000"/>
                  <a:alpha val="93000"/>
                </a:schemeClr>
              </a:gs>
              <a:gs pos="100000">
                <a:schemeClr val="accent1">
                  <a:alpha val="93000"/>
                </a:schemeClr>
              </a:gs>
            </a:gsLst>
            <a:lin ang="6000000" scaled="0"/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40000"/>
                  <a:lumOff val="60000"/>
                  <a:alpha val="78000"/>
                </a:schemeClr>
              </a:gs>
              <a:gs pos="50000">
                <a:schemeClr val="accent3">
                  <a:alpha val="78000"/>
                </a:schemeClr>
              </a:gs>
              <a:gs pos="100000">
                <a:schemeClr val="accent3">
                  <a:lumMod val="60000"/>
                  <a:lumOff val="40000"/>
                  <a:alpha val="78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October 20,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F4-DDCB-41FF-83F5-A48440F36FA7}" type="datetime4">
              <a:rPr lang="en-US" smtClean="0"/>
              <a:pPr/>
              <a:t>October 20,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348-D703-428C-A1C4-7D6796EF5F41}" type="datetime4">
              <a:rPr lang="en-US" smtClean="0"/>
              <a:pPr/>
              <a:t>October 20,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 lang="en-US" smtClean="0"/>
              <a:pPr/>
              <a:t>October 20,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October 20,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A7B5-8BC9-491C-A887-7C3E7ED947D8}" type="datetime4">
              <a:rPr lang="en-US" smtClean="0"/>
              <a:pPr/>
              <a:t>October 20,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ED0-40F2-434C-A848-B92581875164}" type="datetime4">
              <a:rPr lang="en-US" smtClean="0"/>
              <a:pPr/>
              <a:t>October 20,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437F-F4F9-44A9-B4D3-9191CA04E889}" type="datetime4">
              <a:rPr lang="en-US" smtClean="0"/>
              <a:pPr/>
              <a:t>October 20,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E59-01D0-4537-B876-7E5EC75B028D}" type="datetime4">
              <a:rPr lang="en-US" smtClean="0"/>
              <a:pPr/>
              <a:t>October 20,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E49-18A1-40BC-BA5D-5A2EC8FDDF15}" type="datetime4">
              <a:rPr lang="en-US" smtClean="0"/>
              <a:pPr/>
              <a:t>October 20,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pt-PT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Drag picture to placeholder or click icon to add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DA4-3B24-449B-95CA-514EB7E30A99}" type="datetime4">
              <a:rPr lang="en-US" smtClean="0"/>
              <a:pPr/>
              <a:t>October 20,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pt-PT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text</a:t>
            </a:r>
            <a:r>
              <a:rPr lang="pt-PT" dirty="0" smtClean="0"/>
              <a:t> </a:t>
            </a:r>
            <a:r>
              <a:rPr lang="pt-PT" dirty="0" err="1" smtClean="0"/>
              <a:t>styles</a:t>
            </a:r>
            <a:endParaRPr lang="pt-PT" dirty="0" smtClean="0"/>
          </a:p>
          <a:p>
            <a:pPr lvl="1"/>
            <a:r>
              <a:rPr lang="pt-PT" dirty="0" err="1" smtClean="0"/>
              <a:t>Second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2"/>
            <a:r>
              <a:rPr lang="pt-PT" dirty="0" err="1" smtClean="0"/>
              <a:t>Third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3"/>
            <a:r>
              <a:rPr lang="pt-PT" dirty="0" err="1" smtClean="0"/>
              <a:t>Fourth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4"/>
            <a:r>
              <a:rPr lang="pt-PT" dirty="0" err="1" smtClean="0"/>
              <a:t>Fifth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42120D2-3948-4F8F-BE5D-E7E7D97880B2}" type="datetime4">
              <a:rPr lang="en-US" smtClean="0"/>
              <a:pPr/>
              <a:t>October 20, 2016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3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795" y="1988402"/>
            <a:ext cx="8230805" cy="1398837"/>
          </a:xfrm>
        </p:spPr>
        <p:txBody>
          <a:bodyPr>
            <a:noAutofit/>
          </a:bodyPr>
          <a:lstStyle/>
          <a:p>
            <a:pPr algn="ctr"/>
            <a:r>
              <a:rPr lang="en-US" sz="4400" b="1" cap="small" dirty="0">
                <a:solidFill>
                  <a:schemeClr val="tx2">
                    <a:lumMod val="50000"/>
                  </a:schemeClr>
                </a:solidFill>
              </a:rPr>
              <a:t>Democracy and citizenship in </a:t>
            </a:r>
            <a:r>
              <a:rPr lang="en-US" sz="4400" b="1" cap="small" dirty="0" smtClean="0">
                <a:solidFill>
                  <a:schemeClr val="tx2">
                    <a:lumMod val="50000"/>
                  </a:schemeClr>
                </a:solidFill>
              </a:rPr>
              <a:t>everyday </a:t>
            </a:r>
            <a:r>
              <a:rPr lang="en-US" sz="4400" b="1" cap="small" dirty="0">
                <a:solidFill>
                  <a:schemeClr val="tx2">
                    <a:lumMod val="50000"/>
                  </a:schemeClr>
                </a:solidFill>
              </a:rPr>
              <a:t>life</a:t>
            </a:r>
            <a:r>
              <a:rPr lang="pt-BR" sz="4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sz="4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3234" y="4176851"/>
            <a:ext cx="4785832" cy="1262813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6A6A6A"/>
                </a:solidFill>
                <a:cs typeface="Gill Sans"/>
              </a:rPr>
              <a:t>Prof. Dr. </a:t>
            </a:r>
            <a:r>
              <a:rPr lang="en-US" dirty="0" err="1" smtClean="0">
                <a:solidFill>
                  <a:srgbClr val="6A6A6A"/>
                </a:solidFill>
                <a:cs typeface="Gill Sans"/>
              </a:rPr>
              <a:t>Fábio</a:t>
            </a:r>
            <a:r>
              <a:rPr lang="en-US" dirty="0" smtClean="0">
                <a:solidFill>
                  <a:srgbClr val="6A6A6A"/>
                </a:solidFill>
                <a:cs typeface="Gill Sans"/>
              </a:rPr>
              <a:t> Lima </a:t>
            </a:r>
            <a:r>
              <a:rPr lang="en-US" dirty="0" err="1" smtClean="0">
                <a:solidFill>
                  <a:srgbClr val="6A6A6A"/>
                </a:solidFill>
                <a:cs typeface="Gill Sans"/>
              </a:rPr>
              <a:t>Quintas</a:t>
            </a:r>
            <a:endParaRPr lang="en-US" dirty="0" smtClean="0">
              <a:solidFill>
                <a:srgbClr val="6A6A6A"/>
              </a:solidFill>
              <a:cs typeface="Gill Sans"/>
            </a:endParaRPr>
          </a:p>
          <a:p>
            <a:pPr algn="ctr"/>
            <a:r>
              <a:rPr lang="en-US" dirty="0" smtClean="0">
                <a:solidFill>
                  <a:srgbClr val="6A6A6A"/>
                </a:solidFill>
                <a:cs typeface="Gill Sans"/>
              </a:rPr>
              <a:t>Director</a:t>
            </a:r>
          </a:p>
          <a:p>
            <a:pPr algn="ctr"/>
            <a:r>
              <a:rPr lang="en-US" dirty="0" err="1" smtClean="0">
                <a:solidFill>
                  <a:srgbClr val="6A6A6A"/>
                </a:solidFill>
                <a:cs typeface="Gill Sans"/>
              </a:rPr>
              <a:t>fabio.quintas@tse.jus.br</a:t>
            </a:r>
            <a:endParaRPr lang="en-US" dirty="0">
              <a:solidFill>
                <a:srgbClr val="6A6A6A"/>
              </a:solidFill>
              <a:cs typeface="Gill Sans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79" y="5503134"/>
            <a:ext cx="561681" cy="123672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0179" y="3133661"/>
            <a:ext cx="8230805" cy="605011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3200" i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329865" y="662125"/>
            <a:ext cx="4033653" cy="1106673"/>
            <a:chOff x="2492192" y="555329"/>
            <a:chExt cx="4033653" cy="1106673"/>
          </a:xfrm>
        </p:grpSpPr>
        <p:pic>
          <p:nvPicPr>
            <p:cNvPr id="9" name="Imagem 4" descr="Capa_Power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12545" y1="44545" x2="19364" y2="42970"/>
                          <a14:foregroundMark x1="20273" y1="42727" x2="23773" y2="50424"/>
                          <a14:foregroundMark x1="24818" y1="51455" x2="30864" y2="46970"/>
                          <a14:foregroundMark x1="31045" y1="46788" x2="33591" y2="49212"/>
                          <a14:foregroundMark x1="31636" y1="56485" x2="33455" y2="49636"/>
                          <a14:foregroundMark x1="32864" y1="46000" x2="35136" y2="46000"/>
                          <a14:foregroundMark x1="24364" y1="67394" x2="27545" y2="61758"/>
                          <a14:foregroundMark x1="31182" y1="45758" x2="23318" y2="41758"/>
                          <a14:foregroundMark x1="35591" y1="44788" x2="32227" y2="45152"/>
                          <a14:foregroundMark x1="21500" y1="55091" x2="23136" y2="52424"/>
                        </a14:backgroundRemoval>
                      </a14:imgEffect>
                    </a14:imgLayer>
                  </a14:imgProps>
                </a:ext>
              </a:extLst>
            </a:blip>
            <a:srcRect l="9962" t="31026" r="62299" b="30773"/>
            <a:stretch/>
          </p:blipFill>
          <p:spPr>
            <a:xfrm>
              <a:off x="2492192" y="555329"/>
              <a:ext cx="1071587" cy="110667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516034" y="824769"/>
              <a:ext cx="300981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2">
                      <a:lumMod val="50000"/>
                    </a:schemeClr>
                  </a:solidFill>
                  <a:latin typeface="Arial"/>
                  <a:cs typeface="Arial"/>
                </a:rPr>
                <a:t>Electoral Judiciary School</a:t>
              </a:r>
            </a:p>
            <a:p>
              <a:r>
                <a:rPr lang="en-US" sz="1600" b="1" dirty="0" smtClean="0">
                  <a:solidFill>
                    <a:schemeClr val="tx2">
                      <a:lumMod val="50000"/>
                    </a:schemeClr>
                  </a:solidFill>
                  <a:latin typeface="Arial"/>
                  <a:cs typeface="Arial"/>
                </a:rPr>
                <a:t>Superior Electoral Court</a:t>
              </a:r>
              <a:endParaRPr lang="en-US" sz="1600" b="1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564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3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8128" y="1963149"/>
            <a:ext cx="7848969" cy="328218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t-PT" sz="2000" cap="small" dirty="0" smtClean="0">
                <a:solidFill>
                  <a:srgbClr val="6A6A6A"/>
                </a:solidFill>
              </a:rPr>
              <a:t/>
            </a:r>
            <a:br>
              <a:rPr lang="pt-PT" sz="2000" cap="small" dirty="0" smtClean="0">
                <a:solidFill>
                  <a:srgbClr val="6A6A6A"/>
                </a:solidFill>
              </a:rPr>
            </a:br>
            <a:r>
              <a:rPr lang="pt-PT" sz="2400" b="1" cap="small" dirty="0" smtClean="0">
                <a:solidFill>
                  <a:srgbClr val="6A6A6A"/>
                </a:solidFill>
              </a:rPr>
              <a:t>Sumary</a:t>
            </a:r>
            <a:r>
              <a:rPr lang="pt-PT" sz="2000" cap="small" dirty="0" smtClean="0">
                <a:solidFill>
                  <a:srgbClr val="6A6A6A"/>
                </a:solidFill>
              </a:rPr>
              <a:t/>
            </a:r>
            <a:br>
              <a:rPr lang="pt-PT" sz="2000" cap="small" dirty="0" smtClean="0">
                <a:solidFill>
                  <a:srgbClr val="6A6A6A"/>
                </a:solidFill>
              </a:rPr>
            </a:br>
            <a:r>
              <a:rPr lang="pt-PT" sz="2000" cap="small" dirty="0">
                <a:solidFill>
                  <a:srgbClr val="6A6A6A"/>
                </a:solidFill>
              </a:rPr>
              <a:t/>
            </a:r>
            <a:br>
              <a:rPr lang="pt-PT" sz="2000" cap="small" dirty="0">
                <a:solidFill>
                  <a:srgbClr val="6A6A6A"/>
                </a:solidFill>
              </a:rPr>
            </a:br>
            <a:r>
              <a:rPr lang="pt-PT" sz="2000" cap="small" dirty="0" smtClean="0">
                <a:solidFill>
                  <a:srgbClr val="6A6A6A"/>
                </a:solidFill>
              </a:rPr>
              <a:t>1. Our Political and social backdrop</a:t>
            </a:r>
            <a:r>
              <a:rPr lang="pt-PT" sz="2400" cap="small" dirty="0" smtClean="0">
                <a:solidFill>
                  <a:srgbClr val="6A6A6A"/>
                </a:solidFill>
              </a:rPr>
              <a:t/>
            </a:r>
            <a:br>
              <a:rPr lang="pt-PT" sz="2400" cap="small" dirty="0" smtClean="0">
                <a:solidFill>
                  <a:srgbClr val="6A6A6A"/>
                </a:solidFill>
              </a:rPr>
            </a:br>
            <a:r>
              <a:rPr lang="pt-PT" sz="2400" cap="small" dirty="0" smtClean="0">
                <a:solidFill>
                  <a:srgbClr val="6A6A6A"/>
                </a:solidFill>
              </a:rPr>
              <a:t/>
            </a:r>
            <a:br>
              <a:rPr lang="pt-PT" sz="2400" cap="small" dirty="0" smtClean="0">
                <a:solidFill>
                  <a:srgbClr val="6A6A6A"/>
                </a:solidFill>
              </a:rPr>
            </a:br>
            <a:r>
              <a:rPr lang="pt-PT" sz="2000" cap="small" dirty="0" smtClean="0">
                <a:solidFill>
                  <a:srgbClr val="6A6A6A"/>
                </a:solidFill>
              </a:rPr>
              <a:t>2. </a:t>
            </a:r>
            <a:r>
              <a:rPr lang="pt-PT" sz="2000" cap="small" dirty="0" err="1" smtClean="0">
                <a:solidFill>
                  <a:srgbClr val="6A6A6A"/>
                </a:solidFill>
              </a:rPr>
              <a:t>Brasilian</a:t>
            </a:r>
            <a:r>
              <a:rPr lang="pt-PT" sz="2000" cap="small" dirty="0" smtClean="0">
                <a:solidFill>
                  <a:srgbClr val="6A6A6A"/>
                </a:solidFill>
              </a:rPr>
              <a:t> </a:t>
            </a:r>
            <a:r>
              <a:rPr lang="pt-PT" sz="2000" cap="small" dirty="0" err="1" smtClean="0">
                <a:solidFill>
                  <a:srgbClr val="6A6A6A"/>
                </a:solidFill>
              </a:rPr>
              <a:t>constitutional</a:t>
            </a:r>
            <a:r>
              <a:rPr lang="pt-PT" sz="2000" cap="small" dirty="0" smtClean="0">
                <a:solidFill>
                  <a:srgbClr val="6A6A6A"/>
                </a:solidFill>
              </a:rPr>
              <a:t> </a:t>
            </a:r>
            <a:r>
              <a:rPr lang="pt-PT" sz="2000" cap="small" dirty="0" err="1" smtClean="0">
                <a:solidFill>
                  <a:srgbClr val="6A6A6A"/>
                </a:solidFill>
              </a:rPr>
              <a:t>experience</a:t>
            </a:r>
            <a:r>
              <a:rPr lang="pt-PT" sz="2000" cap="small" dirty="0" smtClean="0">
                <a:solidFill>
                  <a:srgbClr val="6A6A6A"/>
                </a:solidFill>
              </a:rPr>
              <a:t> </a:t>
            </a:r>
            <a:r>
              <a:rPr lang="pt-PT" sz="2000" cap="small" dirty="0" err="1" smtClean="0">
                <a:solidFill>
                  <a:srgbClr val="6A6A6A"/>
                </a:solidFill>
              </a:rPr>
              <a:t>in</a:t>
            </a:r>
            <a:r>
              <a:rPr lang="pt-PT" sz="2000" cap="small" dirty="0" smtClean="0">
                <a:solidFill>
                  <a:srgbClr val="6A6A6A"/>
                </a:solidFill>
              </a:rPr>
              <a:t> </a:t>
            </a:r>
            <a:r>
              <a:rPr lang="pt-PT" sz="2000" cap="small" dirty="0" err="1" smtClean="0">
                <a:solidFill>
                  <a:srgbClr val="6A6A6A"/>
                </a:solidFill>
              </a:rPr>
              <a:t>political</a:t>
            </a:r>
            <a:r>
              <a:rPr lang="pt-PT" sz="2000" cap="small" dirty="0" smtClean="0">
                <a:solidFill>
                  <a:srgbClr val="6A6A6A"/>
                </a:solidFill>
              </a:rPr>
              <a:t> </a:t>
            </a:r>
            <a:r>
              <a:rPr lang="pt-PT" sz="2000" cap="small" dirty="0" err="1" smtClean="0">
                <a:solidFill>
                  <a:srgbClr val="6A6A6A"/>
                </a:solidFill>
              </a:rPr>
              <a:t>participation</a:t>
            </a:r>
            <a:r>
              <a:rPr lang="pt-PT" sz="2000" cap="small" dirty="0" smtClean="0">
                <a:solidFill>
                  <a:srgbClr val="6A6A6A"/>
                </a:solidFill>
              </a:rPr>
              <a:t/>
            </a:r>
            <a:br>
              <a:rPr lang="pt-PT" sz="2000" cap="small" dirty="0" smtClean="0">
                <a:solidFill>
                  <a:srgbClr val="6A6A6A"/>
                </a:solidFill>
              </a:rPr>
            </a:br>
            <a:r>
              <a:rPr lang="pt-PT" sz="2000" cap="small" dirty="0" smtClean="0">
                <a:solidFill>
                  <a:srgbClr val="6A6A6A"/>
                </a:solidFill>
              </a:rPr>
              <a:t/>
            </a:r>
            <a:br>
              <a:rPr lang="pt-PT" sz="2000" cap="small" dirty="0" smtClean="0">
                <a:solidFill>
                  <a:srgbClr val="6A6A6A"/>
                </a:solidFill>
              </a:rPr>
            </a:br>
            <a:r>
              <a:rPr lang="pt-PT" sz="2000" cap="small" dirty="0" smtClean="0">
                <a:solidFill>
                  <a:srgbClr val="6A6A6A"/>
                </a:solidFill>
              </a:rPr>
              <a:t>3. </a:t>
            </a:r>
            <a:r>
              <a:rPr lang="pt-PT" sz="2000" cap="small" dirty="0" err="1" smtClean="0">
                <a:solidFill>
                  <a:srgbClr val="6A6A6A"/>
                </a:solidFill>
              </a:rPr>
              <a:t>Challenges</a:t>
            </a:r>
            <a:r>
              <a:rPr lang="pt-PT" sz="2000" cap="small" dirty="0" smtClean="0">
                <a:solidFill>
                  <a:srgbClr val="6A6A6A"/>
                </a:solidFill>
              </a:rPr>
              <a:t> to improve </a:t>
            </a:r>
            <a:r>
              <a:rPr lang="pt-PT" sz="2000" cap="small" dirty="0" err="1" smtClean="0">
                <a:solidFill>
                  <a:srgbClr val="6A6A6A"/>
                </a:solidFill>
              </a:rPr>
              <a:t>brazilian</a:t>
            </a:r>
            <a:r>
              <a:rPr lang="pt-PT" sz="2000" cap="small" dirty="0" smtClean="0">
                <a:solidFill>
                  <a:srgbClr val="6A6A6A"/>
                </a:solidFill>
              </a:rPr>
              <a:t> </a:t>
            </a:r>
            <a:r>
              <a:rPr lang="pt-PT" sz="2000" cap="small" dirty="0" err="1" smtClean="0">
                <a:solidFill>
                  <a:srgbClr val="6A6A6A"/>
                </a:solidFill>
              </a:rPr>
              <a:t>democracy</a:t>
            </a:r>
            <a:r>
              <a:rPr lang="pt-PT" sz="2000" cap="small" dirty="0" smtClean="0">
                <a:solidFill>
                  <a:srgbClr val="6A6A6A"/>
                </a:solidFill>
              </a:rPr>
              <a:t/>
            </a:r>
            <a:br>
              <a:rPr lang="pt-PT" sz="2000" cap="small" dirty="0" smtClean="0">
                <a:solidFill>
                  <a:srgbClr val="6A6A6A"/>
                </a:solidFill>
              </a:rPr>
            </a:br>
            <a:r>
              <a:rPr lang="pt-PT" sz="2000" cap="small" dirty="0" smtClean="0">
                <a:solidFill>
                  <a:srgbClr val="6A6A6A"/>
                </a:solidFill>
              </a:rPr>
              <a:t/>
            </a:r>
            <a:br>
              <a:rPr lang="pt-PT" sz="2000" cap="small" dirty="0" smtClean="0">
                <a:solidFill>
                  <a:srgbClr val="6A6A6A"/>
                </a:solidFill>
              </a:rPr>
            </a:br>
            <a:r>
              <a:rPr lang="pt-PT" sz="2000" cap="small" dirty="0" smtClean="0">
                <a:solidFill>
                  <a:srgbClr val="6A6A6A"/>
                </a:solidFill>
              </a:rPr>
              <a:t>4. </a:t>
            </a:r>
            <a:r>
              <a:rPr lang="pt-PT" sz="2000" cap="small" dirty="0" err="1" smtClean="0">
                <a:solidFill>
                  <a:srgbClr val="6A6A6A"/>
                </a:solidFill>
              </a:rPr>
              <a:t>Politians</a:t>
            </a:r>
            <a:r>
              <a:rPr lang="pt-PT" sz="2000" cap="small" dirty="0" smtClean="0">
                <a:solidFill>
                  <a:srgbClr val="6A6A6A"/>
                </a:solidFill>
              </a:rPr>
              <a:t> </a:t>
            </a:r>
            <a:r>
              <a:rPr lang="pt-PT" sz="2000" cap="small" dirty="0" err="1" smtClean="0">
                <a:solidFill>
                  <a:srgbClr val="6A6A6A"/>
                </a:solidFill>
              </a:rPr>
              <a:t>and</a:t>
            </a:r>
            <a:r>
              <a:rPr lang="pt-PT" sz="2000" cap="small" dirty="0" smtClean="0">
                <a:solidFill>
                  <a:srgbClr val="6A6A6A"/>
                </a:solidFill>
              </a:rPr>
              <a:t> </a:t>
            </a:r>
            <a:r>
              <a:rPr lang="pt-PT" sz="2000" cap="small" dirty="0" err="1" smtClean="0">
                <a:solidFill>
                  <a:srgbClr val="6A6A6A"/>
                </a:solidFill>
              </a:rPr>
              <a:t>public</a:t>
            </a:r>
            <a:r>
              <a:rPr lang="pt-PT" sz="2000" cap="small" dirty="0" smtClean="0">
                <a:solidFill>
                  <a:srgbClr val="6A6A6A"/>
                </a:solidFill>
              </a:rPr>
              <a:t> </a:t>
            </a:r>
            <a:r>
              <a:rPr lang="pt-PT" sz="2000" cap="small" dirty="0" err="1" smtClean="0">
                <a:solidFill>
                  <a:srgbClr val="6A6A6A"/>
                </a:solidFill>
              </a:rPr>
              <a:t>money</a:t>
            </a:r>
            <a:r>
              <a:rPr lang="pt-PT" sz="2000" cap="small" dirty="0" smtClean="0">
                <a:solidFill>
                  <a:srgbClr val="6A6A6A"/>
                </a:solidFill>
              </a:rPr>
              <a:t> </a:t>
            </a:r>
            <a:r>
              <a:rPr lang="pt-PT" sz="2000" cap="small" dirty="0" err="1" smtClean="0">
                <a:solidFill>
                  <a:srgbClr val="6A6A6A"/>
                </a:solidFill>
              </a:rPr>
              <a:t>controled</a:t>
            </a:r>
            <a:r>
              <a:rPr lang="pt-PT" sz="2000" cap="small" dirty="0" smtClean="0">
                <a:solidFill>
                  <a:srgbClr val="6A6A6A"/>
                </a:solidFill>
              </a:rPr>
              <a:t> </a:t>
            </a:r>
            <a:r>
              <a:rPr lang="pt-PT" sz="2000" cap="small" dirty="0" err="1" smtClean="0">
                <a:solidFill>
                  <a:srgbClr val="6A6A6A"/>
                </a:solidFill>
              </a:rPr>
              <a:t>by</a:t>
            </a:r>
            <a:r>
              <a:rPr lang="pt-PT" sz="2000" cap="small" dirty="0" smtClean="0">
                <a:solidFill>
                  <a:srgbClr val="6A6A6A"/>
                </a:solidFill>
              </a:rPr>
              <a:t> civil </a:t>
            </a:r>
            <a:r>
              <a:rPr lang="pt-PT" sz="2000" cap="small" dirty="0" err="1" smtClean="0">
                <a:solidFill>
                  <a:srgbClr val="6A6A6A"/>
                </a:solidFill>
              </a:rPr>
              <a:t>society</a:t>
            </a:r>
            <a:endParaRPr lang="en-US" sz="2000" dirty="0">
              <a:solidFill>
                <a:srgbClr val="6A6A6A"/>
              </a:solidFill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95" y="5503134"/>
            <a:ext cx="561681" cy="1236729"/>
          </a:xfrm>
          <a:prstGeom prst="rect">
            <a:avLst/>
          </a:prstGeom>
        </p:spPr>
      </p:pic>
      <p:pic>
        <p:nvPicPr>
          <p:cNvPr id="9" name="Imagem 4" descr="Capa_Power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2545" y1="44545" x2="19364" y2="42970"/>
                        <a14:foregroundMark x1="20273" y1="42727" x2="23773" y2="50424"/>
                        <a14:foregroundMark x1="24818" y1="51455" x2="30864" y2="46970"/>
                        <a14:foregroundMark x1="31045" y1="46788" x2="33591" y2="49212"/>
                        <a14:foregroundMark x1="31636" y1="56485" x2="33455" y2="49636"/>
                        <a14:foregroundMark x1="32864" y1="46000" x2="35136" y2="46000"/>
                        <a14:foregroundMark x1="24364" y1="67394" x2="27545" y2="61758"/>
                        <a14:foregroundMark x1="31182" y1="45758" x2="23318" y2="41758"/>
                        <a14:foregroundMark x1="35591" y1="44788" x2="32227" y2="45152"/>
                        <a14:foregroundMark x1="21500" y1="55091" x2="23136" y2="52424"/>
                      </a14:backgroundRemoval>
                    </a14:imgEffect>
                  </a14:imgLayer>
                </a14:imgProps>
              </a:ext>
            </a:extLst>
          </a:blip>
          <a:srcRect l="9962" t="31026" r="62299" b="30773"/>
          <a:stretch/>
        </p:blipFill>
        <p:spPr>
          <a:xfrm>
            <a:off x="7763031" y="5710696"/>
            <a:ext cx="996538" cy="102916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79581" y="707326"/>
            <a:ext cx="7245793" cy="885524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400" b="1" cap="small" dirty="0">
                <a:solidFill>
                  <a:schemeClr val="tx2">
                    <a:lumMod val="50000"/>
                  </a:schemeClr>
                </a:solidFill>
              </a:rPr>
              <a:t>Democracy and </a:t>
            </a:r>
            <a:r>
              <a:rPr lang="en-US" sz="3400" b="1" cap="small" dirty="0" smtClean="0">
                <a:solidFill>
                  <a:schemeClr val="tx2">
                    <a:lumMod val="50000"/>
                  </a:schemeClr>
                </a:solidFill>
              </a:rPr>
              <a:t>citizenship</a:t>
            </a:r>
          </a:p>
          <a:p>
            <a:r>
              <a:rPr lang="en-US" sz="3400" b="1" cap="small" dirty="0" smtClean="0">
                <a:solidFill>
                  <a:schemeClr val="tx2">
                    <a:lumMod val="50000"/>
                  </a:schemeClr>
                </a:solidFill>
              </a:rPr>
              <a:t>in </a:t>
            </a:r>
            <a:r>
              <a:rPr lang="en-US" sz="3400" b="1" cap="small" dirty="0">
                <a:solidFill>
                  <a:schemeClr val="tx2">
                    <a:lumMod val="50000"/>
                  </a:schemeClr>
                </a:solidFill>
              </a:rPr>
              <a:t>everyday life</a:t>
            </a:r>
            <a:r>
              <a:rPr lang="pt-BR" sz="3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sz="3400" dirty="0">
              <a:solidFill>
                <a:srgbClr val="6A6A6A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187569" y="169833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b="1" cap="small" dirty="0" smtClean="0">
                <a:solidFill>
                  <a:schemeClr val="tx2">
                    <a:lumMod val="50000"/>
                  </a:schemeClr>
                </a:solidFill>
              </a:rPr>
              <a:t>“</a:t>
            </a:r>
            <a:r>
              <a:rPr lang="pt-BR" sz="2000" b="1" cap="small" dirty="0" err="1" smtClean="0">
                <a:solidFill>
                  <a:schemeClr val="tx2">
                    <a:lumMod val="50000"/>
                  </a:schemeClr>
                </a:solidFill>
              </a:rPr>
              <a:t>Think</a:t>
            </a:r>
            <a:r>
              <a:rPr lang="pt-BR" sz="2000" b="1" cap="small" dirty="0" smtClean="0">
                <a:solidFill>
                  <a:schemeClr val="tx2">
                    <a:lumMod val="50000"/>
                  </a:schemeClr>
                </a:solidFill>
              </a:rPr>
              <a:t> global, </a:t>
            </a:r>
            <a:r>
              <a:rPr lang="pt-BR" sz="2000" b="1" cap="small" dirty="0" err="1" smtClean="0">
                <a:solidFill>
                  <a:schemeClr val="tx2">
                    <a:lumMod val="50000"/>
                  </a:schemeClr>
                </a:solidFill>
              </a:rPr>
              <a:t>act</a:t>
            </a:r>
            <a:r>
              <a:rPr lang="pt-BR" sz="2000" b="1" cap="small" dirty="0" smtClean="0">
                <a:solidFill>
                  <a:schemeClr val="tx2">
                    <a:lumMod val="50000"/>
                  </a:schemeClr>
                </a:solidFill>
              </a:rPr>
              <a:t> local”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95989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3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95" y="5503134"/>
            <a:ext cx="561681" cy="1236729"/>
          </a:xfrm>
          <a:prstGeom prst="rect">
            <a:avLst/>
          </a:prstGeom>
        </p:spPr>
      </p:pic>
      <p:pic>
        <p:nvPicPr>
          <p:cNvPr id="9" name="Imagem 4" descr="Capa_Power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2545" y1="44545" x2="19364" y2="42970"/>
                        <a14:foregroundMark x1="20273" y1="42727" x2="23773" y2="50424"/>
                        <a14:foregroundMark x1="24818" y1="51455" x2="30864" y2="46970"/>
                        <a14:foregroundMark x1="31045" y1="46788" x2="33591" y2="49212"/>
                        <a14:foregroundMark x1="31636" y1="56485" x2="33455" y2="49636"/>
                        <a14:foregroundMark x1="32864" y1="46000" x2="35136" y2="46000"/>
                        <a14:foregroundMark x1="24364" y1="67394" x2="27545" y2="61758"/>
                        <a14:foregroundMark x1="31182" y1="45758" x2="23318" y2="41758"/>
                        <a14:foregroundMark x1="35591" y1="44788" x2="32227" y2="45152"/>
                        <a14:foregroundMark x1="21500" y1="55091" x2="23136" y2="52424"/>
                      </a14:backgroundRemoval>
                    </a14:imgEffect>
                  </a14:imgLayer>
                </a14:imgProps>
              </a:ext>
            </a:extLst>
          </a:blip>
          <a:srcRect l="9962" t="31026" r="62299" b="30773"/>
          <a:stretch/>
        </p:blipFill>
        <p:spPr>
          <a:xfrm>
            <a:off x="7763031" y="5710696"/>
            <a:ext cx="996538" cy="102916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86494" y="429669"/>
            <a:ext cx="8024105" cy="897532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sz="2400" dirty="0" smtClean="0">
                <a:solidFill>
                  <a:srgbClr val="6A6A6A"/>
                </a:solidFill>
              </a:rPr>
              <a:t>1.</a:t>
            </a:r>
            <a:r>
              <a:rPr lang="en-US" sz="2400" i="1" dirty="0" smtClean="0">
                <a:solidFill>
                  <a:srgbClr val="6A6A6A"/>
                </a:solidFill>
              </a:rPr>
              <a:t> Our </a:t>
            </a:r>
            <a:r>
              <a:rPr lang="en-US" sz="2400" i="1" dirty="0">
                <a:solidFill>
                  <a:srgbClr val="6A6A6A"/>
                </a:solidFill>
              </a:rPr>
              <a:t>political and social </a:t>
            </a:r>
            <a:r>
              <a:rPr lang="en-US" sz="2400" i="1" dirty="0" smtClean="0">
                <a:solidFill>
                  <a:srgbClr val="6A6A6A"/>
                </a:solidFill>
              </a:rPr>
              <a:t>backdrop</a:t>
            </a:r>
            <a:endParaRPr lang="en-US" sz="2400" dirty="0">
              <a:solidFill>
                <a:srgbClr val="6A6A6A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327201"/>
            <a:ext cx="7924800" cy="40067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20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algn="just"/>
            <a:endParaRPr lang="en-US" b="1" dirty="0" smtClean="0"/>
          </a:p>
          <a:p>
            <a:pPr marL="342900" indent="-342900" algn="just">
              <a:lnSpc>
                <a:spcPct val="150000"/>
              </a:lnSpc>
              <a:buFont typeface="Wingdings" charset="2"/>
              <a:buChar char="Ø"/>
            </a:pPr>
            <a:r>
              <a:rPr lang="en-US" sz="2400" b="1" dirty="0" smtClean="0">
                <a:solidFill>
                  <a:srgbClr val="6A6A6A"/>
                </a:solidFill>
              </a:rPr>
              <a:t>Re-democratization Process</a:t>
            </a:r>
          </a:p>
          <a:p>
            <a:pPr marL="342900" indent="-342900" algn="just">
              <a:lnSpc>
                <a:spcPct val="150000"/>
              </a:lnSpc>
              <a:buFont typeface="Wingdings" charset="2"/>
              <a:buChar char="Ø"/>
            </a:pPr>
            <a:r>
              <a:rPr lang="en-US" sz="2400" b="1" dirty="0" smtClean="0">
                <a:solidFill>
                  <a:srgbClr val="6A6A6A"/>
                </a:solidFill>
              </a:rPr>
              <a:t>The Brazilian Constitution of 1988: “The Citizen Constitution”</a:t>
            </a:r>
          </a:p>
          <a:p>
            <a:pPr marL="342900" indent="-342900" algn="just">
              <a:lnSpc>
                <a:spcPct val="150000"/>
              </a:lnSpc>
              <a:buFont typeface="Wingdings" charset="2"/>
              <a:buChar char="Ø"/>
            </a:pPr>
            <a:r>
              <a:rPr lang="en-US" sz="2400" b="1" dirty="0" smtClean="0">
                <a:solidFill>
                  <a:srgbClr val="6A6A6A"/>
                </a:solidFill>
              </a:rPr>
              <a:t>Formal education: the issue of teaching politics in schools</a:t>
            </a:r>
          </a:p>
          <a:p>
            <a:pPr marL="342900" indent="-342900" algn="just">
              <a:lnSpc>
                <a:spcPct val="150000"/>
              </a:lnSpc>
              <a:buFont typeface="Wingdings" charset="2"/>
              <a:buChar char="Ø"/>
            </a:pPr>
            <a:endParaRPr lang="en-US" sz="2400" b="1" dirty="0">
              <a:solidFill>
                <a:srgbClr val="6A6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94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3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95" y="5503134"/>
            <a:ext cx="561681" cy="1236729"/>
          </a:xfrm>
          <a:prstGeom prst="rect">
            <a:avLst/>
          </a:prstGeom>
        </p:spPr>
      </p:pic>
      <p:pic>
        <p:nvPicPr>
          <p:cNvPr id="9" name="Imagem 4" descr="Capa_Power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2545" y1="44545" x2="19364" y2="42970"/>
                        <a14:foregroundMark x1="20273" y1="42727" x2="23773" y2="50424"/>
                        <a14:foregroundMark x1="24818" y1="51455" x2="30864" y2="46970"/>
                        <a14:foregroundMark x1="31045" y1="46788" x2="33591" y2="49212"/>
                        <a14:foregroundMark x1="31636" y1="56485" x2="33455" y2="49636"/>
                        <a14:foregroundMark x1="32864" y1="46000" x2="35136" y2="46000"/>
                        <a14:foregroundMark x1="24364" y1="67394" x2="27545" y2="61758"/>
                        <a14:foregroundMark x1="31182" y1="45758" x2="23318" y2="41758"/>
                        <a14:foregroundMark x1="35591" y1="44788" x2="32227" y2="45152"/>
                        <a14:foregroundMark x1="21500" y1="55091" x2="23136" y2="52424"/>
                      </a14:backgroundRemoval>
                    </a14:imgEffect>
                  </a14:imgLayer>
                </a14:imgProps>
              </a:ext>
            </a:extLst>
          </a:blip>
          <a:srcRect l="9962" t="31026" r="62299" b="30773"/>
          <a:stretch/>
        </p:blipFill>
        <p:spPr>
          <a:xfrm>
            <a:off x="7763031" y="5710696"/>
            <a:ext cx="996538" cy="102916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71207" y="429669"/>
            <a:ext cx="8039394" cy="897532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sz="2400" dirty="0">
                <a:solidFill>
                  <a:srgbClr val="6A6A6A"/>
                </a:solidFill>
              </a:rPr>
              <a:t>2</a:t>
            </a:r>
            <a:r>
              <a:rPr lang="en-US" sz="2400" dirty="0" smtClean="0">
                <a:solidFill>
                  <a:srgbClr val="6A6A6A"/>
                </a:solidFill>
              </a:rPr>
              <a:t>.</a:t>
            </a:r>
            <a:r>
              <a:rPr lang="en-US" sz="2400" i="1" dirty="0" smtClean="0">
                <a:solidFill>
                  <a:srgbClr val="6A6A6A"/>
                </a:solidFill>
              </a:rPr>
              <a:t> </a:t>
            </a:r>
            <a:r>
              <a:rPr lang="en-US" sz="2400" i="1" dirty="0">
                <a:solidFill>
                  <a:srgbClr val="6A6A6A"/>
                </a:solidFill>
              </a:rPr>
              <a:t>What is the ordinary Brazilian constitutional experience in political participation?</a:t>
            </a:r>
            <a:r>
              <a:rPr lang="pt-BR" sz="2400" dirty="0">
                <a:solidFill>
                  <a:srgbClr val="6A6A6A"/>
                </a:solidFill>
              </a:rPr>
              <a:t> </a:t>
            </a:r>
            <a:r>
              <a:rPr lang="pt-BR" sz="2400" dirty="0" smtClean="0">
                <a:solidFill>
                  <a:srgbClr val="6A6A6A"/>
                </a:solidFill>
              </a:rPr>
              <a:t> </a:t>
            </a:r>
            <a:endParaRPr lang="en-US" sz="2400" dirty="0">
              <a:solidFill>
                <a:srgbClr val="6A6A6A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08319" y="1414992"/>
            <a:ext cx="7251261" cy="178067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20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charset="2"/>
              <a:buChar char="Ø"/>
            </a:pPr>
            <a:r>
              <a:rPr lang="en-US" sz="2400" b="1" dirty="0" smtClean="0">
                <a:solidFill>
                  <a:srgbClr val="6A6A6A"/>
                </a:solidFill>
              </a:rPr>
              <a:t>Obligatory vote</a:t>
            </a:r>
          </a:p>
          <a:p>
            <a:pPr marL="342900" indent="-342900" algn="just">
              <a:lnSpc>
                <a:spcPct val="150000"/>
              </a:lnSpc>
              <a:buFont typeface="Wingdings" charset="2"/>
              <a:buChar char="Ø"/>
            </a:pPr>
            <a:r>
              <a:rPr lang="en-US" sz="2400" b="1" dirty="0" smtClean="0">
                <a:solidFill>
                  <a:srgbClr val="6A6A6A"/>
                </a:solidFill>
              </a:rPr>
              <a:t>The Electoral process and the Judiciary Branch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71207" y="2984250"/>
            <a:ext cx="8039394" cy="897532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sz="2400" dirty="0" smtClean="0">
                <a:solidFill>
                  <a:srgbClr val="6A6A6A"/>
                </a:solidFill>
              </a:rPr>
              <a:t>3.</a:t>
            </a:r>
            <a:r>
              <a:rPr lang="en-US" sz="2400" i="1" dirty="0" smtClean="0">
                <a:solidFill>
                  <a:srgbClr val="6A6A6A"/>
                </a:solidFill>
              </a:rPr>
              <a:t> </a:t>
            </a:r>
            <a:r>
              <a:rPr lang="en-US" sz="2400" i="1" dirty="0">
                <a:solidFill>
                  <a:srgbClr val="6A6A6A"/>
                </a:solidFill>
              </a:rPr>
              <a:t>Where are our challenges to improve Brazilian democracy?</a:t>
            </a:r>
            <a:r>
              <a:rPr lang="pt-BR" sz="2400" dirty="0">
                <a:solidFill>
                  <a:srgbClr val="6A6A6A"/>
                </a:solidFill>
              </a:rPr>
              <a:t> </a:t>
            </a:r>
            <a:endParaRPr lang="en-US" sz="2400" dirty="0">
              <a:solidFill>
                <a:srgbClr val="6A6A6A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08318" y="3723587"/>
            <a:ext cx="7143745" cy="221697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20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charset="2"/>
              <a:buChar char="Ø"/>
            </a:pPr>
            <a:r>
              <a:rPr lang="en-US" sz="2400" b="1" dirty="0" smtClean="0">
                <a:solidFill>
                  <a:srgbClr val="6A6A6A"/>
                </a:solidFill>
              </a:rPr>
              <a:t>A representation crisis</a:t>
            </a:r>
          </a:p>
          <a:p>
            <a:pPr marL="342900" indent="-342900" algn="just">
              <a:lnSpc>
                <a:spcPct val="150000"/>
              </a:lnSpc>
              <a:buFont typeface="Wingdings" charset="2"/>
              <a:buChar char="Ø"/>
            </a:pPr>
            <a:r>
              <a:rPr lang="en-US" sz="2400" b="1" dirty="0" smtClean="0">
                <a:solidFill>
                  <a:srgbClr val="6A6A6A"/>
                </a:solidFill>
              </a:rPr>
              <a:t>Accountability</a:t>
            </a:r>
          </a:p>
          <a:p>
            <a:pPr marL="342900" indent="-342900" algn="just">
              <a:lnSpc>
                <a:spcPct val="150000"/>
              </a:lnSpc>
              <a:buFont typeface="Wingdings" charset="2"/>
              <a:buChar char="Ø"/>
            </a:pPr>
            <a:r>
              <a:rPr lang="en-US" sz="2400" b="1" dirty="0" smtClean="0">
                <a:solidFill>
                  <a:srgbClr val="6A6A6A"/>
                </a:solidFill>
              </a:rPr>
              <a:t>People taking the control of political power</a:t>
            </a:r>
          </a:p>
        </p:txBody>
      </p:sp>
    </p:spTree>
    <p:extLst>
      <p:ext uri="{BB962C8B-B14F-4D97-AF65-F5344CB8AC3E}">
        <p14:creationId xmlns:p14="http://schemas.microsoft.com/office/powerpoint/2010/main" val="1063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3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95" y="5503134"/>
            <a:ext cx="561681" cy="1236729"/>
          </a:xfrm>
          <a:prstGeom prst="rect">
            <a:avLst/>
          </a:prstGeom>
        </p:spPr>
      </p:pic>
      <p:pic>
        <p:nvPicPr>
          <p:cNvPr id="9" name="Imagem 4" descr="Capa_Power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2545" y1="44545" x2="19364" y2="42970"/>
                        <a14:foregroundMark x1="20273" y1="42727" x2="23773" y2="50424"/>
                        <a14:foregroundMark x1="24818" y1="51455" x2="30864" y2="46970"/>
                        <a14:foregroundMark x1="31045" y1="46788" x2="33591" y2="49212"/>
                        <a14:foregroundMark x1="31636" y1="56485" x2="33455" y2="49636"/>
                        <a14:foregroundMark x1="32864" y1="46000" x2="35136" y2="46000"/>
                        <a14:foregroundMark x1="24364" y1="67394" x2="27545" y2="61758"/>
                        <a14:foregroundMark x1="31182" y1="45758" x2="23318" y2="41758"/>
                        <a14:foregroundMark x1="35591" y1="44788" x2="32227" y2="45152"/>
                        <a14:foregroundMark x1="21500" y1="55091" x2="23136" y2="52424"/>
                      </a14:backgroundRemoval>
                    </a14:imgEffect>
                  </a14:imgLayer>
                </a14:imgProps>
              </a:ext>
            </a:extLst>
          </a:blip>
          <a:srcRect l="9962" t="31026" r="62299" b="30773"/>
          <a:stretch/>
        </p:blipFill>
        <p:spPr>
          <a:xfrm>
            <a:off x="7763031" y="5710696"/>
            <a:ext cx="996538" cy="102916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68897" y="172791"/>
            <a:ext cx="8418096" cy="1049154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sz="2400" dirty="0" smtClean="0">
                <a:solidFill>
                  <a:srgbClr val="6A6A6A"/>
                </a:solidFill>
              </a:rPr>
              <a:t>4.</a:t>
            </a:r>
            <a:r>
              <a:rPr lang="en-US" sz="2400" i="1" dirty="0" smtClean="0">
                <a:solidFill>
                  <a:srgbClr val="6A6A6A"/>
                </a:solidFill>
              </a:rPr>
              <a:t> </a:t>
            </a:r>
            <a:r>
              <a:rPr lang="en-US" sz="2400" i="1" dirty="0">
                <a:solidFill>
                  <a:srgbClr val="6A6A6A"/>
                </a:solidFill>
              </a:rPr>
              <a:t>A case: how can </a:t>
            </a:r>
            <a:r>
              <a:rPr lang="en-US" sz="2400" i="1" dirty="0" smtClean="0">
                <a:solidFill>
                  <a:srgbClr val="6A6A6A"/>
                </a:solidFill>
              </a:rPr>
              <a:t>civil </a:t>
            </a:r>
            <a:r>
              <a:rPr lang="en-US" sz="2400" i="1" dirty="0">
                <a:solidFill>
                  <a:srgbClr val="6A6A6A"/>
                </a:solidFill>
              </a:rPr>
              <a:t>society control politicians and the use of public money in public policies?</a:t>
            </a:r>
            <a:r>
              <a:rPr lang="pt-BR" sz="2400" dirty="0">
                <a:solidFill>
                  <a:srgbClr val="6A6A6A"/>
                </a:solidFill>
              </a:rPr>
              <a:t> </a:t>
            </a:r>
            <a:endParaRPr lang="en-US" sz="2400" dirty="0">
              <a:solidFill>
                <a:srgbClr val="6A6A6A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41475" y="1142148"/>
            <a:ext cx="7518605" cy="438349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20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charset="2"/>
              <a:buChar char="Ø"/>
            </a:pPr>
            <a:r>
              <a:rPr lang="en-US" sz="2400" dirty="0" smtClean="0">
                <a:solidFill>
                  <a:srgbClr val="6A6A6A"/>
                </a:solidFill>
              </a:rPr>
              <a:t>“Petroleum </a:t>
            </a:r>
            <a:r>
              <a:rPr lang="en-US" sz="2400" dirty="0">
                <a:solidFill>
                  <a:srgbClr val="6A6A6A"/>
                </a:solidFill>
              </a:rPr>
              <a:t>Territories: royalties and citizen watch in the Campos </a:t>
            </a:r>
            <a:r>
              <a:rPr lang="en-US" sz="2400" dirty="0" smtClean="0">
                <a:solidFill>
                  <a:srgbClr val="6A6A6A"/>
                </a:solidFill>
              </a:rPr>
              <a:t>Basin”</a:t>
            </a:r>
            <a:endParaRPr lang="pt-BR" sz="2400" dirty="0">
              <a:solidFill>
                <a:srgbClr val="6A6A6A"/>
              </a:solidFill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300"/>
              </a:spcBef>
              <a:buFont typeface="Wingdings" charset="2"/>
              <a:buChar char="Ø"/>
            </a:pPr>
            <a:r>
              <a:rPr lang="pt-BR" sz="2000" dirty="0">
                <a:solidFill>
                  <a:srgbClr val="6A6A6A"/>
                </a:solidFill>
              </a:rPr>
              <a:t>Project</a:t>
            </a:r>
            <a:r>
              <a:rPr lang="pt-BR" dirty="0" smtClean="0">
                <a:solidFill>
                  <a:srgbClr val="6A6A6A"/>
                </a:solidFill>
              </a:rPr>
              <a:t> </a:t>
            </a:r>
            <a:r>
              <a:rPr lang="pt-BR" dirty="0" err="1" smtClean="0">
                <a:solidFill>
                  <a:srgbClr val="6A6A6A"/>
                </a:solidFill>
              </a:rPr>
              <a:t>started</a:t>
            </a:r>
            <a:r>
              <a:rPr lang="pt-BR" dirty="0" smtClean="0">
                <a:solidFill>
                  <a:srgbClr val="6A6A6A"/>
                </a:solidFill>
              </a:rPr>
              <a:t> in 2014 </a:t>
            </a:r>
            <a:r>
              <a:rPr lang="pt-BR" dirty="0" err="1" smtClean="0">
                <a:solidFill>
                  <a:srgbClr val="6A6A6A"/>
                </a:solidFill>
              </a:rPr>
              <a:t>and</a:t>
            </a:r>
            <a:r>
              <a:rPr lang="pt-BR" dirty="0" smtClean="0">
                <a:solidFill>
                  <a:srgbClr val="6A6A6A"/>
                </a:solidFill>
              </a:rPr>
              <a:t> </a:t>
            </a:r>
            <a:r>
              <a:rPr lang="pt-BR" dirty="0" err="1" smtClean="0">
                <a:solidFill>
                  <a:srgbClr val="6A6A6A"/>
                </a:solidFill>
              </a:rPr>
              <a:t>lasted</a:t>
            </a:r>
            <a:r>
              <a:rPr lang="pt-BR" dirty="0" smtClean="0">
                <a:solidFill>
                  <a:srgbClr val="6A6A6A"/>
                </a:solidFill>
              </a:rPr>
              <a:t> 24 </a:t>
            </a:r>
            <a:r>
              <a:rPr lang="pt-BR" dirty="0" err="1" smtClean="0">
                <a:solidFill>
                  <a:srgbClr val="6A6A6A"/>
                </a:solidFill>
              </a:rPr>
              <a:t>months</a:t>
            </a:r>
            <a:endParaRPr lang="pt-BR" dirty="0" smtClean="0">
              <a:solidFill>
                <a:srgbClr val="6A6A6A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charset="2"/>
              <a:buChar char="Ø"/>
            </a:pPr>
            <a:r>
              <a:rPr lang="en-US" sz="2400" i="1" dirty="0">
                <a:solidFill>
                  <a:srgbClr val="6A6A6A"/>
                </a:solidFill>
              </a:rPr>
              <a:t>How they </a:t>
            </a:r>
            <a:r>
              <a:rPr lang="en-US" sz="2400" i="1" dirty="0" smtClean="0">
                <a:solidFill>
                  <a:srgbClr val="6A6A6A"/>
                </a:solidFill>
              </a:rPr>
              <a:t>work?</a:t>
            </a:r>
          </a:p>
          <a:p>
            <a:pPr marL="800100" lvl="1" indent="-342900" algn="just">
              <a:lnSpc>
                <a:spcPct val="150000"/>
              </a:lnSpc>
              <a:spcBef>
                <a:spcPts val="300"/>
              </a:spcBef>
              <a:buFont typeface="Wingdings" charset="2"/>
              <a:buChar char="§"/>
            </a:pPr>
            <a:r>
              <a:rPr lang="en-US" sz="2000" dirty="0">
                <a:solidFill>
                  <a:srgbClr val="6A6A6A"/>
                </a:solidFill>
              </a:rPr>
              <a:t>Awareness process</a:t>
            </a:r>
            <a:r>
              <a:rPr lang="pt-BR" sz="2000" dirty="0">
                <a:solidFill>
                  <a:srgbClr val="6A6A6A"/>
                </a:solidFill>
              </a:rPr>
              <a:t> </a:t>
            </a:r>
            <a:r>
              <a:rPr lang="pt-BR" sz="1800" dirty="0" smtClean="0">
                <a:solidFill>
                  <a:srgbClr val="6A6A6A"/>
                </a:solidFill>
              </a:rPr>
              <a:t> (</a:t>
            </a:r>
            <a:r>
              <a:rPr lang="pt-BR" sz="1800" dirty="0" err="1" smtClean="0">
                <a:solidFill>
                  <a:srgbClr val="6A6A6A"/>
                </a:solidFill>
              </a:rPr>
              <a:t>between</a:t>
            </a:r>
            <a:r>
              <a:rPr lang="pt-BR" sz="1800" dirty="0" smtClean="0">
                <a:solidFill>
                  <a:srgbClr val="6A6A6A"/>
                </a:solidFill>
              </a:rPr>
              <a:t> 1</a:t>
            </a:r>
            <a:r>
              <a:rPr lang="pt-BR" sz="1800" baseline="30000" dirty="0">
                <a:solidFill>
                  <a:srgbClr val="6A6A6A"/>
                </a:solidFill>
              </a:rPr>
              <a:t>st</a:t>
            </a:r>
            <a:r>
              <a:rPr lang="pt-BR" sz="1800" dirty="0" smtClean="0">
                <a:solidFill>
                  <a:srgbClr val="6A6A6A"/>
                </a:solidFill>
              </a:rPr>
              <a:t> </a:t>
            </a:r>
            <a:r>
              <a:rPr lang="pt-BR" sz="1800" dirty="0" err="1" smtClean="0">
                <a:solidFill>
                  <a:srgbClr val="6A6A6A"/>
                </a:solidFill>
              </a:rPr>
              <a:t>and</a:t>
            </a:r>
            <a:r>
              <a:rPr lang="pt-BR" sz="1800" dirty="0" smtClean="0">
                <a:solidFill>
                  <a:srgbClr val="6A6A6A"/>
                </a:solidFill>
              </a:rPr>
              <a:t> 13</a:t>
            </a:r>
            <a:r>
              <a:rPr lang="pt-BR" sz="1800" baseline="30000" dirty="0" smtClean="0">
                <a:solidFill>
                  <a:srgbClr val="6A6A6A"/>
                </a:solidFill>
              </a:rPr>
              <a:t>th</a:t>
            </a:r>
            <a:r>
              <a:rPr lang="pt-BR" sz="1800" dirty="0" smtClean="0">
                <a:solidFill>
                  <a:srgbClr val="6A6A6A"/>
                </a:solidFill>
              </a:rPr>
              <a:t> </a:t>
            </a:r>
            <a:r>
              <a:rPr lang="pt-BR" sz="1800" dirty="0" err="1" smtClean="0">
                <a:solidFill>
                  <a:srgbClr val="6A6A6A"/>
                </a:solidFill>
              </a:rPr>
              <a:t>month</a:t>
            </a:r>
            <a:r>
              <a:rPr lang="pt-BR" sz="1800" dirty="0" smtClean="0">
                <a:solidFill>
                  <a:srgbClr val="6A6A6A"/>
                </a:solidFill>
              </a:rPr>
              <a:t>); </a:t>
            </a:r>
          </a:p>
          <a:p>
            <a:pPr marL="800100" lvl="1" indent="-342900" algn="just">
              <a:lnSpc>
                <a:spcPct val="150000"/>
              </a:lnSpc>
              <a:spcBef>
                <a:spcPts val="300"/>
              </a:spcBef>
              <a:buFont typeface="Wingdings" charset="2"/>
              <a:buChar char="§"/>
            </a:pPr>
            <a:r>
              <a:rPr lang="en-US" sz="2000" dirty="0">
                <a:solidFill>
                  <a:srgbClr val="6A6A6A"/>
                </a:solidFill>
              </a:rPr>
              <a:t>Training process</a:t>
            </a:r>
            <a:r>
              <a:rPr lang="pt-BR" sz="2000" dirty="0">
                <a:solidFill>
                  <a:srgbClr val="6A6A6A"/>
                </a:solidFill>
              </a:rPr>
              <a:t> (</a:t>
            </a:r>
            <a:r>
              <a:rPr lang="pt-BR" sz="2000" dirty="0" err="1">
                <a:solidFill>
                  <a:srgbClr val="6A6A6A"/>
                </a:solidFill>
              </a:rPr>
              <a:t>between</a:t>
            </a:r>
            <a:r>
              <a:rPr lang="pt-BR" sz="2000" dirty="0">
                <a:solidFill>
                  <a:srgbClr val="6A6A6A"/>
                </a:solidFill>
              </a:rPr>
              <a:t> </a:t>
            </a:r>
            <a:r>
              <a:rPr lang="pt-BR" sz="2000" dirty="0" smtClean="0">
                <a:solidFill>
                  <a:srgbClr val="6A6A6A"/>
                </a:solidFill>
              </a:rPr>
              <a:t>14</a:t>
            </a:r>
            <a:r>
              <a:rPr lang="pt-BR" sz="2000" baseline="30000" dirty="0" smtClean="0">
                <a:solidFill>
                  <a:srgbClr val="6A6A6A"/>
                </a:solidFill>
              </a:rPr>
              <a:t>th</a:t>
            </a:r>
            <a:r>
              <a:rPr lang="pt-BR" sz="2000" dirty="0" smtClean="0">
                <a:solidFill>
                  <a:srgbClr val="6A6A6A"/>
                </a:solidFill>
              </a:rPr>
              <a:t> </a:t>
            </a:r>
            <a:r>
              <a:rPr lang="pt-BR" sz="2000" dirty="0" err="1">
                <a:solidFill>
                  <a:srgbClr val="6A6A6A"/>
                </a:solidFill>
              </a:rPr>
              <a:t>and</a:t>
            </a:r>
            <a:r>
              <a:rPr lang="pt-BR" sz="2000" dirty="0">
                <a:solidFill>
                  <a:srgbClr val="6A6A6A"/>
                </a:solidFill>
              </a:rPr>
              <a:t> </a:t>
            </a:r>
            <a:r>
              <a:rPr lang="pt-BR" sz="2000" dirty="0" smtClean="0">
                <a:solidFill>
                  <a:srgbClr val="6A6A6A"/>
                </a:solidFill>
              </a:rPr>
              <a:t>24</a:t>
            </a:r>
            <a:r>
              <a:rPr lang="pt-BR" sz="2000" baseline="30000" dirty="0" smtClean="0">
                <a:solidFill>
                  <a:srgbClr val="6A6A6A"/>
                </a:solidFill>
              </a:rPr>
              <a:t>th</a:t>
            </a:r>
            <a:r>
              <a:rPr lang="pt-BR" sz="2000" dirty="0" smtClean="0">
                <a:solidFill>
                  <a:srgbClr val="6A6A6A"/>
                </a:solidFill>
              </a:rPr>
              <a:t> </a:t>
            </a:r>
            <a:r>
              <a:rPr lang="pt-BR" sz="2000" dirty="0" err="1">
                <a:solidFill>
                  <a:srgbClr val="6A6A6A"/>
                </a:solidFill>
              </a:rPr>
              <a:t>month</a:t>
            </a:r>
            <a:r>
              <a:rPr lang="pt-BR" sz="2000" dirty="0">
                <a:solidFill>
                  <a:srgbClr val="6A6A6A"/>
                </a:solidFill>
              </a:rPr>
              <a:t>)</a:t>
            </a:r>
            <a:endParaRPr lang="pt-BR" sz="2000" dirty="0" smtClean="0">
              <a:solidFill>
                <a:srgbClr val="6A6A6A"/>
              </a:solidFill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300"/>
              </a:spcBef>
              <a:buFont typeface="Wingdings" charset="2"/>
              <a:buChar char="§"/>
            </a:pPr>
            <a:r>
              <a:rPr lang="en-US" sz="2000" dirty="0">
                <a:solidFill>
                  <a:srgbClr val="6A6A6A"/>
                </a:solidFill>
              </a:rPr>
              <a:t>Implementation of Citizen Watch Centers</a:t>
            </a:r>
            <a:r>
              <a:rPr lang="pt-BR" sz="2400" dirty="0">
                <a:solidFill>
                  <a:srgbClr val="6A6A6A"/>
                </a:solidFill>
              </a:rPr>
              <a:t> </a:t>
            </a:r>
            <a:endParaRPr lang="pt-BR" sz="2400" dirty="0" smtClean="0">
              <a:solidFill>
                <a:srgbClr val="6A6A6A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charset="2"/>
              <a:buChar char="Ø"/>
            </a:pPr>
            <a:r>
              <a:rPr lang="en-US" sz="2400" i="1" dirty="0" smtClean="0">
                <a:solidFill>
                  <a:srgbClr val="6A6A6A"/>
                </a:solidFill>
              </a:rPr>
              <a:t>Results</a:t>
            </a:r>
            <a:endParaRPr lang="en-US" sz="2400" i="1" dirty="0">
              <a:solidFill>
                <a:srgbClr val="6A6A6A"/>
              </a:solidFill>
            </a:endParaRPr>
          </a:p>
          <a:p>
            <a:pPr marL="800100" lvl="1" indent="-342900" algn="just">
              <a:lnSpc>
                <a:spcPct val="150000"/>
              </a:lnSpc>
              <a:buFont typeface="Wingdings" charset="2"/>
              <a:buChar char="Ø"/>
            </a:pPr>
            <a:endParaRPr lang="pt-BR" sz="2400" dirty="0" smtClean="0"/>
          </a:p>
          <a:p>
            <a:pPr marL="342900" indent="-342900" algn="just">
              <a:lnSpc>
                <a:spcPct val="150000"/>
              </a:lnSpc>
              <a:buFont typeface="Wingdings" charset="2"/>
              <a:buChar char="Ø"/>
            </a:pPr>
            <a:endParaRPr lang="en-US" sz="2400" dirty="0" smtClean="0">
              <a:solidFill>
                <a:srgbClr val="6A6A6A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charset="2"/>
              <a:buChar char="Ø"/>
            </a:pPr>
            <a:endParaRPr lang="en-US" sz="2400" b="1" dirty="0">
              <a:solidFill>
                <a:srgbClr val="6A6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28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alphaModFix amt="3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Logo EJE animado inglês.m4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453" y="5575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6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3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3234" y="4129112"/>
            <a:ext cx="4785832" cy="55906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rgbClr val="6A6A6A"/>
                </a:solidFill>
                <a:cs typeface="Gill Sans"/>
              </a:rPr>
              <a:t>Visit us at </a:t>
            </a:r>
            <a:r>
              <a:rPr lang="en-US" sz="2400" b="1" dirty="0" err="1" smtClean="0">
                <a:solidFill>
                  <a:srgbClr val="6A6A6A"/>
                </a:solidFill>
                <a:cs typeface="Gill Sans"/>
              </a:rPr>
              <a:t>www.tse.jus.br</a:t>
            </a:r>
            <a:endParaRPr lang="en-US" sz="2400" b="1" dirty="0">
              <a:solidFill>
                <a:srgbClr val="6A6A6A"/>
              </a:solidFill>
              <a:cs typeface="Gill San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243925" y="820222"/>
            <a:ext cx="5414071" cy="1604098"/>
            <a:chOff x="2492192" y="555329"/>
            <a:chExt cx="4033653" cy="1106673"/>
          </a:xfrm>
        </p:grpSpPr>
        <p:pic>
          <p:nvPicPr>
            <p:cNvPr id="9" name="Imagem 4" descr="Capa_Power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12545" y1="44545" x2="19364" y2="42970"/>
                          <a14:foregroundMark x1="20273" y1="42727" x2="23773" y2="50424"/>
                          <a14:foregroundMark x1="24818" y1="51455" x2="30864" y2="46970"/>
                          <a14:foregroundMark x1="31045" y1="46788" x2="33591" y2="49212"/>
                          <a14:foregroundMark x1="31636" y1="56485" x2="33455" y2="49636"/>
                          <a14:foregroundMark x1="32864" y1="46000" x2="35136" y2="46000"/>
                          <a14:foregroundMark x1="24364" y1="67394" x2="27545" y2="61758"/>
                          <a14:foregroundMark x1="31182" y1="45758" x2="23318" y2="41758"/>
                          <a14:foregroundMark x1="35591" y1="44788" x2="32227" y2="45152"/>
                          <a14:foregroundMark x1="21500" y1="55091" x2="23136" y2="52424"/>
                        </a14:backgroundRemoval>
                      </a14:imgEffect>
                    </a14:imgLayer>
                  </a14:imgProps>
                </a:ext>
              </a:extLst>
            </a:blip>
            <a:srcRect l="9962" t="31026" r="62299" b="30773"/>
            <a:stretch/>
          </p:blipFill>
          <p:spPr>
            <a:xfrm>
              <a:off x="2492192" y="555329"/>
              <a:ext cx="1071587" cy="110667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516034" y="824769"/>
              <a:ext cx="3009811" cy="42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>
                      <a:lumMod val="50000"/>
                    </a:schemeClr>
                  </a:solidFill>
                  <a:latin typeface="Arial"/>
                  <a:cs typeface="Arial"/>
                </a:rPr>
                <a:t>Electoral Judiciary School</a:t>
              </a:r>
            </a:p>
            <a:p>
              <a:r>
                <a:rPr lang="en-US" b="1" dirty="0" smtClean="0">
                  <a:solidFill>
                    <a:schemeClr val="tx2">
                      <a:lumMod val="50000"/>
                    </a:schemeClr>
                  </a:solidFill>
                  <a:latin typeface="Arial"/>
                  <a:cs typeface="Arial"/>
                </a:rPr>
                <a:t>Superior Electoral Court</a:t>
              </a:r>
              <a:endParaRPr lang="en-US" b="1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40595" y="2539510"/>
            <a:ext cx="4110746" cy="1255098"/>
            <a:chOff x="2434162" y="2520727"/>
            <a:chExt cx="4110746" cy="125509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4162" y="2520727"/>
              <a:ext cx="1232509" cy="125509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666671" y="2845366"/>
              <a:ext cx="28782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A6A6A"/>
                  </a:solidFill>
                </a:rPr>
                <a:t>Superior Electoral Court</a:t>
              </a:r>
            </a:p>
            <a:p>
              <a:r>
                <a:rPr lang="en-US" dirty="0" smtClean="0">
                  <a:solidFill>
                    <a:srgbClr val="6A6A6A"/>
                  </a:solidFill>
                </a:rPr>
                <a:t>The Citizenship Court</a:t>
              </a:r>
              <a:endParaRPr lang="en-US" dirty="0">
                <a:solidFill>
                  <a:srgbClr val="6A6A6A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502648" y="5007160"/>
            <a:ext cx="1650967" cy="568610"/>
            <a:chOff x="2006171" y="5007160"/>
            <a:chExt cx="1650965" cy="568610"/>
          </a:xfrm>
        </p:grpSpPr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2459322" y="5016708"/>
              <a:ext cx="1197814" cy="559062"/>
            </a:xfrm>
            <a:prstGeom prst="rect">
              <a:avLst/>
            </a:prstGeom>
          </p:spPr>
          <p:txBody>
            <a:bodyPr vert="horz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700"/>
                </a:spcBef>
                <a:buClr>
                  <a:schemeClr val="accent1"/>
                </a:buClr>
                <a:buSzPct val="85000"/>
                <a:buFont typeface="Wingdings 3" pitchFamily="18" charset="2"/>
                <a:buNone/>
                <a:defRPr sz="2000" kern="1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100000"/>
                </a:lnSpc>
                <a:spcBef>
                  <a:spcPts val="700"/>
                </a:spcBef>
                <a:buClr>
                  <a:schemeClr val="accent1"/>
                </a:buClr>
                <a:buSzPct val="85000"/>
                <a:buFont typeface="Wingdings 3" pitchFamily="18" charset="2"/>
                <a:buNone/>
                <a:defRPr sz="1600" kern="1200" baseline="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00000"/>
                </a:lnSpc>
                <a:spcBef>
                  <a:spcPts val="700"/>
                </a:spcBef>
                <a:buClr>
                  <a:schemeClr val="accent1"/>
                </a:buClr>
                <a:buSzPct val="85000"/>
                <a:buFont typeface="Wingdings 3" pitchFamily="18" charset="2"/>
                <a:buNone/>
                <a:defRPr sz="1400" kern="1200" baseline="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100000"/>
                </a:lnSpc>
                <a:spcBef>
                  <a:spcPts val="700"/>
                </a:spcBef>
                <a:buClr>
                  <a:schemeClr val="accent1"/>
                </a:buClr>
                <a:buSzPct val="85000"/>
                <a:buFont typeface="Wingdings 3" pitchFamily="18" charset="2"/>
                <a:buNone/>
                <a:defRPr sz="1400" kern="1200" baseline="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100000"/>
                </a:lnSpc>
                <a:spcBef>
                  <a:spcPts val="700"/>
                </a:spcBef>
                <a:buClr>
                  <a:schemeClr val="accent1"/>
                </a:buClr>
                <a:buSzPct val="85000"/>
                <a:buFont typeface="Wingdings 3" pitchFamily="18" charset="2"/>
                <a:buNone/>
                <a:defRPr sz="1400" kern="1200" baseline="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100000"/>
                </a:lnSpc>
                <a:spcBef>
                  <a:spcPts val="700"/>
                </a:spcBef>
                <a:buClr>
                  <a:schemeClr val="accent1"/>
                </a:buClr>
                <a:buSzPct val="85000"/>
                <a:buFont typeface="Wingdings 3" pitchFamily="18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100000"/>
                </a:lnSpc>
                <a:spcBef>
                  <a:spcPts val="700"/>
                </a:spcBef>
                <a:buClr>
                  <a:schemeClr val="accent1"/>
                </a:buClr>
                <a:buSzPct val="85000"/>
                <a:buFont typeface="Wingdings 3" pitchFamily="18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100000"/>
                </a:lnSpc>
                <a:spcBef>
                  <a:spcPts val="700"/>
                </a:spcBef>
                <a:buClr>
                  <a:schemeClr val="accent1"/>
                </a:buClr>
                <a:buSzPct val="85000"/>
                <a:buFont typeface="Wingdings 3" pitchFamily="18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100000"/>
                </a:lnSpc>
                <a:spcBef>
                  <a:spcPts val="700"/>
                </a:spcBef>
                <a:buClr>
                  <a:schemeClr val="accent1"/>
                </a:buClr>
                <a:buSzPct val="85000"/>
                <a:buFont typeface="Wingdings 3" pitchFamily="18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 err="1" smtClean="0">
                  <a:solidFill>
                    <a:srgbClr val="6A6A6A"/>
                  </a:solidFill>
                  <a:cs typeface="Gill Sans"/>
                </a:rPr>
                <a:t>TSEJus</a:t>
              </a:r>
              <a:r>
                <a:rPr lang="en-US" sz="2400" b="1" dirty="0" smtClean="0">
                  <a:solidFill>
                    <a:srgbClr val="6A6A6A"/>
                  </a:solidFill>
                  <a:cs typeface="Gill Sans"/>
                </a:rPr>
                <a:t>  </a:t>
              </a:r>
              <a:endParaRPr lang="en-US" sz="2400" b="1" dirty="0">
                <a:solidFill>
                  <a:srgbClr val="6A6A6A"/>
                </a:solidFill>
                <a:cs typeface="Gill Sans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06171" y="5007160"/>
              <a:ext cx="486426" cy="486426"/>
            </a:xfrm>
            <a:prstGeom prst="rect">
              <a:avLst/>
            </a:prstGeom>
          </p:spPr>
        </p:pic>
      </p:grpSp>
      <p:sp>
        <p:nvSpPr>
          <p:cNvPr id="18" name="Subtitle 2"/>
          <p:cNvSpPr txBox="1">
            <a:spLocks/>
          </p:cNvSpPr>
          <p:nvPr/>
        </p:nvSpPr>
        <p:spPr>
          <a:xfrm>
            <a:off x="5434751" y="4987680"/>
            <a:ext cx="1531030" cy="55906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20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err="1" smtClean="0">
                <a:solidFill>
                  <a:srgbClr val="6A6A6A"/>
                </a:solidFill>
                <a:cs typeface="Gill Sans"/>
              </a:rPr>
              <a:t>TSEjusbr</a:t>
            </a:r>
            <a:r>
              <a:rPr lang="en-US" sz="2400" b="1" dirty="0" smtClean="0">
                <a:solidFill>
                  <a:srgbClr val="6A6A6A"/>
                </a:solidFill>
                <a:cs typeface="Gill Sans"/>
              </a:rPr>
              <a:t> </a:t>
            </a:r>
            <a:endParaRPr lang="en-US" sz="2400" b="1" dirty="0">
              <a:solidFill>
                <a:srgbClr val="6A6A6A"/>
              </a:solidFill>
              <a:cs typeface="Gill San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3895" y="4978516"/>
            <a:ext cx="535267" cy="5352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3695" y="4997612"/>
            <a:ext cx="476878" cy="47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1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248</TotalTime>
  <Words>196</Words>
  <Application>Microsoft Office PowerPoint</Application>
  <PresentationFormat>On-screen Show (4:3)</PresentationFormat>
  <Paragraphs>38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Gill Sans</vt:lpstr>
      <vt:lpstr>Gill Sans MT</vt:lpstr>
      <vt:lpstr>Wingdings</vt:lpstr>
      <vt:lpstr>Wingdings 3</vt:lpstr>
      <vt:lpstr>Urban Pop</vt:lpstr>
      <vt:lpstr>Democracy and citizenship in everyday life </vt:lpstr>
      <vt:lpstr> Sumary  1. Our Political and social backdrop  2. Brasilian constitutional experience in political participation  3. Challenges to improve brazilian democracy  4. Politians and public money controled by civil society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Democracy and citizenship in the everyday life </dc:title>
  <dc:creator>Adisson Leal</dc:creator>
  <cp:lastModifiedBy>gavs1</cp:lastModifiedBy>
  <cp:revision>23</cp:revision>
  <dcterms:created xsi:type="dcterms:W3CDTF">2016-10-19T03:11:31Z</dcterms:created>
  <dcterms:modified xsi:type="dcterms:W3CDTF">2016-10-20T08:20:08Z</dcterms:modified>
</cp:coreProperties>
</file>