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398" r:id="rId6"/>
    <p:sldId id="804" r:id="rId7"/>
    <p:sldId id="766" r:id="rId8"/>
    <p:sldId id="801" r:id="rId9"/>
    <p:sldId id="839" r:id="rId10"/>
    <p:sldId id="842" r:id="rId11"/>
    <p:sldId id="835" r:id="rId12"/>
    <p:sldId id="843" r:id="rId13"/>
    <p:sldId id="807" r:id="rId14"/>
    <p:sldId id="844" r:id="rId15"/>
    <p:sldId id="846" r:id="rId16"/>
    <p:sldId id="763" r:id="rId17"/>
  </p:sldIdLst>
  <p:sldSz cx="9144000" cy="6858000" type="screen4x3"/>
  <p:notesSz cx="7010400" cy="9296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2">
          <p15:clr>
            <a:srgbClr val="A4A3A4"/>
          </p15:clr>
        </p15:guide>
        <p15:guide id="2" pos="5664">
          <p15:clr>
            <a:srgbClr val="A4A3A4"/>
          </p15:clr>
        </p15:guide>
        <p15:guide id="3" orient="horz" pos="128">
          <p15:clr>
            <a:srgbClr val="A4A3A4"/>
          </p15:clr>
        </p15:guide>
        <p15:guide id="4" pos="288">
          <p15:clr>
            <a:srgbClr val="A4A3A4"/>
          </p15:clr>
        </p15:guide>
        <p15:guide id="5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strellita ADELAIDA" initials="eA" lastIdx="28" clrIdx="0"/>
  <p:cmAuthor id="1" name="adelaida" initials="a" lastIdx="3" clrIdx="1"/>
  <p:cmAuthor id="2" name="Lea Zoric" initials="LZ" lastIdx="8" clrIdx="2">
    <p:extLst>
      <p:ext uri="{19B8F6BF-5375-455C-9EA6-DF929625EA0E}">
        <p15:presenceInfo xmlns:p15="http://schemas.microsoft.com/office/powerpoint/2012/main" userId="S-1-5-21-1464974944-3708882273-1791259203-733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624C2"/>
    <a:srgbClr val="000090"/>
    <a:srgbClr val="C00000"/>
    <a:srgbClr val="800000"/>
    <a:srgbClr val="000066"/>
    <a:srgbClr val="99CCFF"/>
    <a:srgbClr val="67A3E4"/>
    <a:srgbClr val="718458"/>
    <a:srgbClr val="6BA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60" autoAdjust="0"/>
    <p:restoredTop sz="84560" autoAdjust="0"/>
  </p:normalViewPr>
  <p:slideViewPr>
    <p:cSldViewPr>
      <p:cViewPr varScale="1">
        <p:scale>
          <a:sx n="63" d="100"/>
          <a:sy n="63" d="100"/>
        </p:scale>
        <p:origin x="1470" y="66"/>
      </p:cViewPr>
      <p:guideLst>
        <p:guide orient="horz" pos="32"/>
        <p:guide pos="5664"/>
        <p:guide orient="horz" pos="128"/>
        <p:guide pos="288"/>
        <p:guide pos="5759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94" y="-11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5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2"/>
            <a:ext cx="3038604" cy="4653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DD0AE-B7A2-C546-88A2-820D2AF26063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575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2AF15-CC15-4C4C-97B1-2195EA461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77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" y="2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Calibri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" y="2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Calibri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" y="2"/>
            <a:ext cx="7010400" cy="92964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>
              <a:latin typeface="Calibri" charset="0"/>
            </a:endParaRPr>
          </a:p>
        </p:txBody>
      </p:sp>
      <p:sp>
        <p:nvSpPr>
          <p:cNvPr id="4403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12425" y="706438"/>
            <a:ext cx="21024850" cy="15768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0715" y="4415531"/>
            <a:ext cx="5602426" cy="4177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70270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S" smtClean="0">
                <a:latin typeface="Times New Roman" pitchFamily="18" charset="0"/>
              </a:rPr>
              <a:t>Funded</a:t>
            </a:r>
            <a:r>
              <a:rPr lang="es-ES" baseline="0" smtClean="0">
                <a:latin typeface="Times New Roman" pitchFamily="18" charset="0"/>
              </a:rPr>
              <a:t> by the government of Spain</a:t>
            </a:r>
          </a:p>
          <a:p>
            <a:endParaRPr lang="es-ES" baseline="0" smtClean="0">
              <a:latin typeface="Times New Roman" pitchFamily="18" charset="0"/>
            </a:endParaRPr>
          </a:p>
          <a:p>
            <a:r>
              <a:rPr lang="es-ES" baseline="0" smtClean="0">
                <a:latin typeface="Times New Roman" pitchFamily="18" charset="0"/>
              </a:rPr>
              <a:t>Contribution from Canada</a:t>
            </a:r>
          </a:p>
          <a:p>
            <a:endParaRPr lang="es-E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72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latin typeface="Century Gothic" charset="0"/>
              </a:rPr>
              <a:t>E-learning</a:t>
            </a:r>
            <a:r>
              <a:rPr lang="en-US" sz="1200" baseline="0" dirty="0" smtClean="0">
                <a:solidFill>
                  <a:srgbClr val="FF0000"/>
                </a:solidFill>
                <a:latin typeface="Century Gothic" charset="0"/>
              </a:rPr>
              <a:t> for EMBs, civil society organizations, other electoral stakeholders including the general public </a:t>
            </a:r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latin typeface="Century Gothic" charset="0"/>
              </a:rPr>
              <a:t>E-learning</a:t>
            </a:r>
            <a:r>
              <a:rPr lang="en-US" sz="1200" baseline="0" dirty="0" smtClean="0">
                <a:solidFill>
                  <a:srgbClr val="FF0000"/>
                </a:solidFill>
                <a:latin typeface="Century Gothic" charset="0"/>
              </a:rPr>
              <a:t> for EMBs, civil society organizations, other electoral stakeholders including the general public </a:t>
            </a:r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2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89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</a:rPr>
              <a:t>Adviosry</a:t>
            </a:r>
            <a:r>
              <a:rPr lang="en-US" baseline="0" dirty="0" smtClean="0">
                <a:latin typeface="Times New Roman" pitchFamily="18" charset="0"/>
              </a:rPr>
              <a:t> services too</a:t>
            </a: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entury Gothic" charset="0"/>
                <a:cs typeface="Calibri" pitchFamily="34" charset="0"/>
              </a:rPr>
              <a:t>Stronger UN/EU relations on electoral assistance - joint projects &amp; trainings 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Develop knowledge products and electoral indicators framework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UN policy development on electoral assistance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1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Aft>
                <a:spcPts val="1200"/>
              </a:spcAft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1200" dirty="0" smtClean="0">
                <a:solidFill>
                  <a:srgbClr val="FF0000"/>
                </a:solidFill>
                <a:latin typeface="Century Gothic" charset="0"/>
                <a:cs typeface="Times New Roman" pitchFamily="18" charset="0"/>
              </a:rPr>
              <a:t>	Focus of UNDP electoral assistance</a:t>
            </a:r>
            <a:endParaRPr lang="en-US" sz="1200" dirty="0" smtClean="0">
              <a:solidFill>
                <a:srgbClr val="000090"/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Strengthen the capacities 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of independent and permanent </a:t>
            </a:r>
            <a:r>
              <a:rPr lang="en-US" sz="1200" dirty="0" err="1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EMBs</a:t>
            </a:r>
            <a:endParaRPr lang="en-US" sz="1200" dirty="0" smtClean="0">
              <a:solidFill>
                <a:srgbClr val="000090"/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Support civic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outreach and voter education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Prevent electoral violence 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and support peaceful transitions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Promote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electoral reform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Promote </a:t>
            </a:r>
            <a:r>
              <a:rPr lang="en-US" sz="1200" b="1" dirty="0" err="1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women´s</a:t>
            </a: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participation 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as voters, candidates and electoral administrators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Encourage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political participation of vulnerable and marginalized groups (youth, women, persons with disabilities, indigenous people)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Facilitate South-South </a:t>
            </a:r>
            <a:r>
              <a:rPr lang="en-US" sz="12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Cooperation</a:t>
            </a: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and peer to peer learning</a:t>
            </a:r>
          </a:p>
          <a:p>
            <a:pPr lvl="1">
              <a:spcAft>
                <a:spcPts val="1800"/>
              </a:spcAft>
              <a:buClrTx/>
              <a:buFont typeface="Arial" charset="0"/>
              <a:buChar char="•"/>
            </a:pPr>
            <a:endParaRPr lang="en-US" sz="1200" dirty="0" smtClean="0">
              <a:solidFill>
                <a:srgbClr val="000090"/>
              </a:solidFill>
              <a:latin typeface="Century Gothic" charset="0"/>
              <a:cs typeface="Times New Roman" pitchFamily="18" charset="0"/>
            </a:endParaRPr>
          </a:p>
          <a:p>
            <a:pPr marL="457200" lvl="1" indent="0">
              <a:spcAft>
                <a:spcPts val="1800"/>
              </a:spcAft>
              <a:buClrTx/>
            </a:pPr>
            <a:endParaRPr lang="en-US" sz="1200" dirty="0" smtClean="0">
              <a:solidFill>
                <a:srgbClr val="000090"/>
              </a:solidFill>
              <a:latin typeface="Century Gothic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sz="1200" dirty="0" err="1" smtClean="0">
                <a:latin typeface="Times New Roman" pitchFamily="18" charset="0"/>
              </a:rPr>
              <a:t>Adviosry</a:t>
            </a:r>
            <a:r>
              <a:rPr lang="en-US" sz="1200" baseline="0" dirty="0" smtClean="0">
                <a:latin typeface="Times New Roman" pitchFamily="18" charset="0"/>
              </a:rPr>
              <a:t> services too</a:t>
            </a:r>
            <a:endParaRPr lang="en-US" sz="1200" dirty="0" smtClean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1200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12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entury Gothic" charset="0"/>
                <a:cs typeface="Calibri" pitchFamily="34" charset="0"/>
              </a:rPr>
              <a:t>Stronger UN/EU relations on electoral assistance - joint projects &amp; trainings 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Develop knowledge products and electoral indicators framework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UN policy development on electoral assistance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sz="1200" dirty="0" smtClean="0">
              <a:latin typeface="Times New Roman" pitchFamily="18" charset="0"/>
            </a:endParaRPr>
          </a:p>
          <a:p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UNDP provides electoral support through its country offices in about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60 countries per year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.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GPECS is complementary to CO programming 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– ensuring regional and global linkages, synergies with other areas of democratic governance as well as ensuring a political beyond just technical approach to electoral assistance.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Main area of work  is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strengthening the institutional, technical and operational capacity of </a:t>
            </a:r>
            <a:r>
              <a:rPr lang="en-US" sz="2000" b="1" dirty="0" err="1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EMB</a:t>
            </a:r>
            <a:r>
              <a:rPr lang="en-US" sz="2000" dirty="0" err="1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s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 and other stakeholders and promoting inclusive elections.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UNDP provides electoral assistance in </a:t>
            </a:r>
            <a:r>
              <a:rPr lang="en-US" sz="2000" b="1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diverse socio-political contexts</a:t>
            </a:r>
            <a:r>
              <a:rPr lang="en-US" sz="2000" dirty="0" smtClean="0">
                <a:solidFill>
                  <a:srgbClr val="000090"/>
                </a:solidFill>
                <a:latin typeface="Century Gothic" charset="0"/>
                <a:cs typeface="Times New Roman" pitchFamily="18" charset="0"/>
              </a:rPr>
              <a:t>, ranging from post-conflict countries to established democracies</a:t>
            </a:r>
            <a:endParaRPr lang="en-US" sz="12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Providing electoral cycle support from legislative reform to operational assistance to voter</a:t>
            </a:r>
            <a:r>
              <a:rPr lang="en-US" sz="1200" baseline="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 and civic education programming</a:t>
            </a:r>
          </a:p>
          <a:p>
            <a:pPr>
              <a:buFont typeface="Arial" charset="0"/>
              <a:buNone/>
            </a:pPr>
            <a:r>
              <a:rPr lang="en-US" sz="1200" baseline="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Working directly with EMBs, civil society organizations, relevant ministries and other electoral stakeholders </a:t>
            </a:r>
            <a:endParaRPr lang="en-US" sz="1200" dirty="0" smtClean="0">
              <a:solidFill>
                <a:srgbClr val="000090"/>
              </a:solidFill>
              <a:latin typeface="Century Gothic" charset="0"/>
              <a:cs typeface="Calibri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3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latin typeface="Century Gothic" charset="0"/>
              </a:rPr>
              <a:t>E-learning</a:t>
            </a:r>
            <a:r>
              <a:rPr lang="en-US" sz="1200" baseline="0" dirty="0" smtClean="0">
                <a:solidFill>
                  <a:srgbClr val="FF0000"/>
                </a:solidFill>
                <a:latin typeface="Century Gothic" charset="0"/>
              </a:rPr>
              <a:t> for EMBs, civil society organizations, other electoral stakeholders including the general public </a:t>
            </a:r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25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</a:rPr>
              <a:t>Adviosry</a:t>
            </a:r>
            <a:r>
              <a:rPr lang="en-US" baseline="0" dirty="0" smtClean="0">
                <a:latin typeface="Times New Roman" pitchFamily="18" charset="0"/>
              </a:rPr>
              <a:t> services too</a:t>
            </a: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entury Gothic" charset="0"/>
                <a:cs typeface="Calibri" pitchFamily="34" charset="0"/>
              </a:rPr>
              <a:t>Stronger UN/EU relations on electoral assistance - joint projects &amp; trainings 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Develop knowledge products and electoral indicators framework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UN policy development on electoral assistance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1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smtClean="0">
                <a:solidFill>
                  <a:srgbClr val="FF0000"/>
                </a:solidFill>
                <a:latin typeface="Century Gothic" charset="0"/>
              </a:rPr>
              <a:t>E-learning</a:t>
            </a:r>
            <a:r>
              <a:rPr lang="en-US" sz="1200" baseline="0" dirty="0" smtClean="0">
                <a:solidFill>
                  <a:srgbClr val="FF0000"/>
                </a:solidFill>
                <a:latin typeface="Century Gothic" charset="0"/>
              </a:rPr>
              <a:t> for EMBs, civil society organizations, other electoral stakeholders including the general public </a:t>
            </a:r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26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err="1" smtClean="0">
                <a:latin typeface="Times New Roman" pitchFamily="18" charset="0"/>
              </a:rPr>
              <a:t>Adviosry</a:t>
            </a:r>
            <a:r>
              <a:rPr lang="en-US" baseline="0" dirty="0" smtClean="0">
                <a:latin typeface="Times New Roman" pitchFamily="18" charset="0"/>
              </a:rPr>
              <a:t> services too</a:t>
            </a: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dirty="0" smtClean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  <a:latin typeface="Century Gothic" charset="0"/>
                <a:cs typeface="Calibri" pitchFamily="34" charset="0"/>
              </a:rPr>
              <a:t>Stronger UN/EU relations on electoral assistance - joint projects &amp; trainings 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Develop knowledge products and electoral indicators framework</a:t>
            </a:r>
          </a:p>
          <a:p>
            <a:pPr marL="514350" indent="-514350">
              <a:spcAft>
                <a:spcPts val="1800"/>
              </a:spcAft>
              <a:buClrTx/>
              <a:buFont typeface="Arial" charset="0"/>
              <a:buNone/>
            </a:pPr>
            <a:r>
              <a:rPr lang="en-US" sz="1200" dirty="0" smtClean="0">
                <a:solidFill>
                  <a:srgbClr val="000090"/>
                </a:solidFill>
                <a:latin typeface="Century Gothic" charset="0"/>
                <a:cs typeface="Calibri" pitchFamily="34" charset="0"/>
              </a:rPr>
              <a:t>UN policy development on electoral assistance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en-US" sz="1200" dirty="0" smtClean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1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2AB51-CB8B-4DB3-AABC-0639925290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1213B-B3CE-4FBD-B6D0-C0644E907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BF48-EF3B-4DC3-BB5E-C0EB1ED374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AE5D4-65A0-4CCF-A5A9-8340C42D42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AD38-6897-40B4-A68B-44F92AA3DA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771A7-C22C-4021-8054-9EF630B748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70463-E7BE-4153-AF6C-A038D56317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F206-D129-458A-AB84-894226FAE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FAEB9-C8A7-4FFF-95F8-DBAE7D4DC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B77899-92A6-4614-9C3B-FB8F63A246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14D2D-2B92-486B-B41B-F8669CCC92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CF56-F1F2-402C-9781-DED5BFBBB221}" type="datetimeFigureOut">
              <a:rPr lang="en-US" smtClean="0"/>
              <a:pPr/>
              <a:t>10/20/2016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DE3EA6-0B32-447B-B49E-DAE4846BD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youtube.com/watch?v=8nSyO5Jd1Oo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hyperlink" Target="https://www.facebook.com/EntikhabatJO/videos/565087833616318/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9776" y="-9912"/>
            <a:ext cx="9144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VOTER EDUCATION AND ICT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2800" i="1" dirty="0" smtClean="0"/>
              <a:t>Najia </a:t>
            </a:r>
            <a:r>
              <a:rPr lang="en-US" sz="2800" i="1" dirty="0" smtClean="0"/>
              <a:t>Hashemee</a:t>
            </a:r>
          </a:p>
          <a:p>
            <a:pPr algn="ctr"/>
            <a:r>
              <a:rPr lang="en-US" sz="2800" i="1" dirty="0" smtClean="0"/>
              <a:t>Regional Electoral Policy Specialist</a:t>
            </a:r>
            <a:endParaRPr lang="en-US" sz="2800" i="1" dirty="0" smtClean="0"/>
          </a:p>
        </p:txBody>
      </p:sp>
      <p:pic>
        <p:nvPicPr>
          <p:cNvPr id="2059" name="Picture 12" descr="UNDP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52320" y="457199"/>
            <a:ext cx="1072555" cy="21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927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GLOBAL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: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VOTER </a:t>
            </a:r>
            <a:r>
              <a:rPr lang="en-US" sz="400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EDUCATION AND ICT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59495" y="1682493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E-Learning </a:t>
            </a:r>
            <a:r>
              <a:rPr lang="en-US" sz="2800" dirty="0" smtClean="0">
                <a:solidFill>
                  <a:srgbClr val="404040"/>
                </a:solidFill>
                <a:latin typeface="Calibri"/>
                <a:cs typeface="Calibri"/>
              </a:rPr>
              <a:t>courses on topics such as:</a:t>
            </a:r>
            <a:endParaRPr lang="en-US" sz="28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1800"/>
              </a:spcAft>
              <a:buFontTx/>
              <a:buChar char="-"/>
            </a:pPr>
            <a:r>
              <a:rPr lang="en-US" sz="2800" dirty="0" smtClean="0">
                <a:solidFill>
                  <a:srgbClr val="404040"/>
                </a:solidFill>
                <a:latin typeface="Calibri"/>
                <a:cs typeface="Calibri"/>
              </a:rPr>
              <a:t>Electoral </a:t>
            </a: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Results Management</a:t>
            </a:r>
          </a:p>
          <a:p>
            <a:pPr marL="457200" indent="-457200">
              <a:spcAft>
                <a:spcPts val="1800"/>
              </a:spcAft>
              <a:buFontTx/>
              <a:buChar char="-"/>
            </a:pP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Sustainability in Electoral Administration</a:t>
            </a:r>
          </a:p>
          <a:p>
            <a:pPr marL="457200" indent="-457200">
              <a:spcAft>
                <a:spcPts val="1800"/>
              </a:spcAft>
              <a:buFontTx/>
              <a:buChar char="-"/>
            </a:pPr>
            <a:r>
              <a:rPr lang="en-US" sz="2800" dirty="0">
                <a:solidFill>
                  <a:srgbClr val="404040"/>
                </a:solidFill>
                <a:latin typeface="Calibri"/>
                <a:cs typeface="Calibri"/>
              </a:rPr>
              <a:t>Credibility and Acceptance of Electoral </a:t>
            </a:r>
            <a:r>
              <a:rPr lang="en-US" sz="2800" b="1" dirty="0">
                <a:solidFill>
                  <a:srgbClr val="404040"/>
                </a:solidFill>
                <a:latin typeface="Calibri"/>
                <a:cs typeface="Calibri"/>
              </a:rPr>
              <a:t>Processes </a:t>
            </a:r>
          </a:p>
          <a:p>
            <a:pPr>
              <a:spcAft>
                <a:spcPts val="1800"/>
              </a:spcAft>
            </a:pPr>
            <a:endParaRPr lang="en-US" sz="2800" b="1" dirty="0">
              <a:solidFill>
                <a:srgbClr val="404040"/>
              </a:solidFill>
              <a:latin typeface="Calibri"/>
              <a:cs typeface="Calibri"/>
            </a:endParaRPr>
          </a:p>
          <a:p>
            <a:pPr algn="ctr">
              <a:spcAft>
                <a:spcPts val="1800"/>
              </a:spcAft>
            </a:pPr>
            <a:r>
              <a:rPr lang="en-US" sz="2800" b="1" dirty="0">
                <a:solidFill>
                  <a:srgbClr val="0000CC"/>
                </a:solidFill>
                <a:latin typeface="Calibri"/>
                <a:cs typeface="Calibri"/>
              </a:rPr>
              <a:t>http://elearning.ec-undp-electoralassistance.org/</a:t>
            </a: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/>
              <a:t>why they should register and how to do it very easily via SMS.</a:t>
            </a:r>
            <a:endParaRPr lang="en-US" sz="1600" dirty="0" smtClean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</p:txBody>
      </p:sp>
      <p:pic>
        <p:nvPicPr>
          <p:cNvPr id="6" name="Picture 12" descr="Image result for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8" y="5891647"/>
            <a:ext cx="2650259" cy="9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06" y="5891647"/>
            <a:ext cx="911332" cy="8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mage result for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5" y="5891647"/>
            <a:ext cx="1098374" cy="7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Image result for 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9" y="5907895"/>
            <a:ext cx="883475" cy="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 descr="Image result for snapch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5839671"/>
            <a:ext cx="895413" cy="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 descr="Image result for inst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73" y="5956285"/>
            <a:ext cx="1170326" cy="7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hatsa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6" y="5885535"/>
            <a:ext cx="845239" cy="8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urse on Sustainability in Electoral Administr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10" y="989391"/>
            <a:ext cx="2731058" cy="18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13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79270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VOTER </a:t>
            </a:r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EDUCATION AND 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ICT: </a:t>
            </a:r>
          </a:p>
          <a:p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ISSUES FOR CONSIDERATION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59495" y="1682493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algn="ctr">
              <a:spcAft>
                <a:spcPts val="1800"/>
              </a:spcAft>
            </a:pPr>
            <a:r>
              <a:rPr lang="en-US" sz="1600" dirty="0" smtClean="0"/>
              <a:t>why they should register and how to do it very easily via SMS.</a:t>
            </a:r>
            <a:endParaRPr lang="en-US" sz="1600" dirty="0" smtClean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</p:txBody>
      </p:sp>
      <p:pic>
        <p:nvPicPr>
          <p:cNvPr id="6" name="Picture 12" descr="Image result for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8" y="5891647"/>
            <a:ext cx="2650259" cy="9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06" y="5891647"/>
            <a:ext cx="911332" cy="8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mage result for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5" y="5891647"/>
            <a:ext cx="1098374" cy="7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Image result for 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9" y="5907895"/>
            <a:ext cx="883475" cy="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 descr="Image result for snapch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5839671"/>
            <a:ext cx="895413" cy="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 descr="Image result for inst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73" y="5956285"/>
            <a:ext cx="1170326" cy="7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hatsa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6" y="5885535"/>
            <a:ext cx="845239" cy="8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ourse on Sustainability in Electoral Administrati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8" y="1708948"/>
            <a:ext cx="2731058" cy="18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7584" y="2397541"/>
            <a:ext cx="6030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Know your voters</a:t>
            </a:r>
            <a:r>
              <a:rPr lang="en-US" dirty="0">
                <a:solidFill>
                  <a:schemeClr val="tx1"/>
                </a:solidFill>
              </a:rPr>
              <a:t>: different voters have different learning styles. Understand how to best reach your voting </a:t>
            </a:r>
            <a:r>
              <a:rPr lang="en-US" dirty="0" smtClean="0">
                <a:solidFill>
                  <a:schemeClr val="tx1"/>
                </a:solidFill>
              </a:rPr>
              <a:t>public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Real time information</a:t>
            </a:r>
            <a:r>
              <a:rPr lang="en-US" dirty="0">
                <a:solidFill>
                  <a:schemeClr val="tx1"/>
                </a:solidFill>
              </a:rPr>
              <a:t>: use of mediums like social media require capacity to have and </a:t>
            </a:r>
            <a:r>
              <a:rPr lang="en-US" dirty="0" smtClean="0">
                <a:solidFill>
                  <a:schemeClr val="tx1"/>
                </a:solidFill>
              </a:rPr>
              <a:t>disseminate </a:t>
            </a:r>
            <a:r>
              <a:rPr lang="en-US" dirty="0">
                <a:solidFill>
                  <a:schemeClr val="tx1"/>
                </a:solidFill>
              </a:rPr>
              <a:t>information </a:t>
            </a:r>
            <a:r>
              <a:rPr lang="en-US" dirty="0" smtClean="0">
                <a:solidFill>
                  <a:schemeClr val="tx1"/>
                </a:solidFill>
              </a:rPr>
              <a:t>instantaneously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Sustainability</a:t>
            </a:r>
            <a:r>
              <a:rPr lang="en-US" dirty="0" smtClean="0">
                <a:solidFill>
                  <a:schemeClr val="tx1"/>
                </a:solidFill>
              </a:rPr>
              <a:t>: use of ICT in elections, including in voter education, has financial and human resource implications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undo PP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  <p:sp>
        <p:nvSpPr>
          <p:cNvPr id="43018" name="Rectangle 2"/>
          <p:cNvSpPr txBox="1">
            <a:spLocks noChangeArrowheads="1"/>
          </p:cNvSpPr>
          <p:nvPr/>
        </p:nvSpPr>
        <p:spPr bwMode="auto">
          <a:xfrm>
            <a:off x="2324100" y="2636912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r" defTabSz="914400">
              <a:buClrTx/>
              <a:buSzTx/>
              <a:buFontTx/>
              <a:buNone/>
            </a:pPr>
            <a:r>
              <a:rPr lang="en-US" sz="4400" dirty="0">
                <a:solidFill>
                  <a:schemeClr val="tx2"/>
                </a:solidFill>
              </a:rPr>
              <a:t/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6600" b="1" dirty="0"/>
              <a:t>Thank you!</a:t>
            </a:r>
            <a:r>
              <a:rPr lang="en-US" sz="1000" dirty="0">
                <a:solidFill>
                  <a:schemeClr val="tx2"/>
                </a:solidFill>
                <a:latin typeface="Palatino Linotype" pitchFamily="18" charset="0"/>
              </a:rPr>
              <a:t/>
            </a:r>
            <a:br>
              <a:rPr lang="en-US" sz="1000" dirty="0">
                <a:solidFill>
                  <a:schemeClr val="tx2"/>
                </a:solidFill>
                <a:latin typeface="Palatino Linotype" pitchFamily="18" charset="0"/>
              </a:rPr>
            </a:br>
            <a:r>
              <a:rPr lang="en-US" sz="1000" dirty="0">
                <a:solidFill>
                  <a:schemeClr val="tx2"/>
                </a:solidFill>
                <a:latin typeface="Palatino Linotype" pitchFamily="18" charset="0"/>
              </a:rPr>
              <a:t/>
            </a:r>
            <a:br>
              <a:rPr lang="en-US" sz="1000" dirty="0">
                <a:solidFill>
                  <a:schemeClr val="tx2"/>
                </a:solidFill>
                <a:latin typeface="Palatino Linotype" pitchFamily="18" charset="0"/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3019" name="Picture 12" descr="UND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77200" y="228600"/>
            <a:ext cx="676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725269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Elections are the ultimate means through which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citizens voice 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political preferences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 and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choose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 their representatives. </a:t>
            </a:r>
          </a:p>
        </p:txBody>
      </p:sp>
      <p:sp>
        <p:nvSpPr>
          <p:cNvPr id="7" name="Oval 6"/>
          <p:cNvSpPr/>
          <p:nvPr/>
        </p:nvSpPr>
        <p:spPr>
          <a:xfrm>
            <a:off x="1066800" y="381000"/>
            <a:ext cx="1295400" cy="1295400"/>
          </a:xfrm>
          <a:prstGeom prst="ellipse">
            <a:avLst/>
          </a:prstGeom>
          <a:solidFill>
            <a:srgbClr val="7184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2091035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Elections are regularly conducted in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almost all countries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. Yet, many countries continue to face challenges related to the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integrity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 and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credibility of their elections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. </a:t>
            </a:r>
          </a:p>
          <a:p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066800" y="1905000"/>
            <a:ext cx="1295400" cy="1295400"/>
          </a:xfrm>
          <a:prstGeom prst="ellipse">
            <a:avLst/>
          </a:prstGeom>
          <a:solidFill>
            <a:srgbClr val="D62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3524071"/>
            <a:ext cx="617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Electoral processes are also important benchmarks in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peacebuilding processes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, particularly in severe post-conflict contexts. </a:t>
            </a:r>
            <a:r>
              <a:rPr lang="en-US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lections can also, however, fuel existing conflicts and divisions in society. </a:t>
            </a:r>
          </a:p>
          <a:p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66800" y="3519964"/>
            <a:ext cx="1295400" cy="1295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5367635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Hence, inclusive and credible </a:t>
            </a:r>
            <a:r>
              <a:rPr lang="en-US" b="1" dirty="0" smtClean="0">
                <a:solidFill>
                  <a:srgbClr val="404040"/>
                </a:solidFill>
                <a:latin typeface="Calibri"/>
                <a:cs typeface="Calibri"/>
              </a:rPr>
              <a:t>electoral cycle support</a:t>
            </a:r>
            <a:r>
              <a:rPr lang="en-US" dirty="0" smtClean="0">
                <a:solidFill>
                  <a:srgbClr val="404040"/>
                </a:solidFill>
                <a:latin typeface="Calibri"/>
                <a:cs typeface="Calibri"/>
              </a:rPr>
              <a:t> is an integral tool for democratic governance and peaceful development. </a:t>
            </a:r>
          </a:p>
          <a:p>
            <a:endParaRPr lang="en-US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66800" y="5181600"/>
            <a:ext cx="1295400" cy="1295400"/>
          </a:xfrm>
          <a:prstGeom prst="ellipse">
            <a:avLst/>
          </a:prstGeom>
          <a:solidFill>
            <a:srgbClr val="558E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57400" y="3810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b="1" dirty="0" err="1" smtClean="0">
                <a:solidFill>
                  <a:srgbClr val="6BA1F9"/>
                </a:solidFill>
                <a:latin typeface="Calibri"/>
                <a:cs typeface="Calibri"/>
              </a:rPr>
              <a:t>UNDP’s</a:t>
            </a:r>
            <a:r>
              <a:rPr lang="en-GB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Electoral Assistance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267200" y="29718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Provides support to approximately </a:t>
            </a:r>
          </a:p>
          <a:p>
            <a:r>
              <a:rPr lang="en-US" sz="3200" b="1" dirty="0" smtClean="0">
                <a:solidFill>
                  <a:srgbClr val="C00000"/>
                </a:solidFill>
                <a:latin typeface="Calibri"/>
                <a:cs typeface="Calibri"/>
              </a:rPr>
              <a:t>65 countries </a:t>
            </a:r>
          </a:p>
          <a:p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per year</a:t>
            </a:r>
          </a:p>
        </p:txBody>
      </p:sp>
      <p:pic>
        <p:nvPicPr>
          <p:cNvPr id="16" name="Picture 12" descr="UND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96200" y="533400"/>
            <a:ext cx="97684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68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33978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37365" y="0"/>
            <a:ext cx="11181365" cy="74281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32766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In the Strategic Plan 2014-2017, UNDP adopts an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integrated approach 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to supporting inclusive political processes (IPP) that aims to strengthen political processes and institutions for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improving citizen participation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, voice and accountability and (re-) build a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  <a:cs typeface="Calibri"/>
              </a:rPr>
              <a:t>strong(er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) and more inclusive </a:t>
            </a:r>
            <a:r>
              <a:rPr lang="en-US" sz="2000" b="1" dirty="0" smtClean="0">
                <a:solidFill>
                  <a:srgbClr val="C00000"/>
                </a:solidFill>
                <a:latin typeface="Calibri"/>
                <a:cs typeface="Calibri"/>
              </a:rPr>
              <a:t>social contract</a:t>
            </a: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. </a:t>
            </a:r>
          </a:p>
          <a:p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600200" y="152400"/>
            <a:ext cx="64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800" b="1" dirty="0" err="1" smtClean="0">
                <a:solidFill>
                  <a:srgbClr val="6BA1F9"/>
                </a:solidFill>
                <a:latin typeface="Calibri"/>
                <a:cs typeface="Calibri"/>
              </a:rPr>
              <a:t>UNDP’s</a:t>
            </a:r>
            <a:r>
              <a:rPr lang="en-GB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Electoral Assistance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82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elec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1000"/>
            <a:ext cx="5112568" cy="5112568"/>
          </a:xfrm>
          <a:prstGeom prst="rect">
            <a:avLst/>
          </a:prstGeom>
          <a:ln>
            <a:noFill/>
          </a:ln>
          <a:effectLst>
            <a:softEdge rad="1155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NATIONAL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512" y="1412776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Strengthen </a:t>
            </a: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the capacities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of independent and permanent EMBs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Support civic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outreach and voter education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Prevent electoral violence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and support peaceful transitions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Promote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electoral reform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Promote </a:t>
            </a: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women´s participation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as voters, candidates and electoral administrators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Encourage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political participation of vulnerable and marginalized groups (youth, women, persons with disabilities, indigenous people)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Facilitate South-South </a:t>
            </a: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Cooperation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and peer to peer learning</a:t>
            </a:r>
          </a:p>
          <a:p>
            <a:pPr>
              <a:buFont typeface="Arial" charset="0"/>
              <a:buChar char="•"/>
            </a:pPr>
            <a:endParaRPr lang="en-US" sz="1200" dirty="0"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sz="1200" dirty="0">
              <a:cs typeface="Calibri" pitchFamily="34" charset="0"/>
            </a:endParaRPr>
          </a:p>
          <a:p>
            <a:pPr eaLnBrk="0" hangingPunct="0">
              <a:spcBef>
                <a:spcPct val="30000"/>
              </a:spcBef>
              <a:defRPr/>
            </a:pPr>
            <a:endParaRPr lang="en-US" sz="1200" dirty="0">
              <a:solidFill>
                <a:srgbClr val="FF0000"/>
              </a:solidFill>
              <a:latin typeface="Century Gothic" charset="0"/>
              <a:cs typeface="Calibri" pitchFamily="34" charset="0"/>
            </a:endParaRPr>
          </a:p>
          <a:p>
            <a:endParaRPr lang="es-MX" sz="1200" dirty="0">
              <a:latin typeface="Times New Roman" pitchFamily="18" charset="0"/>
            </a:endParaRPr>
          </a:p>
          <a:p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14793" y="381000"/>
            <a:ext cx="86308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NATIONAL: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>VOTER EDUCATION AND ICT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40335" y="1337822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cs typeface="Times New Roman" pitchFamily="18" charset="0"/>
              </a:rPr>
              <a:t>Tunisia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Twitter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: supported the election commission to develop an online game called              </a:t>
            </a:r>
            <a:r>
              <a:rPr lang="en-US" sz="1600" dirty="0" err="1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DemocraTweet</a:t>
            </a:r>
            <a:endParaRPr lang="en-US" sz="1600" dirty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Youtube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: election song went viral inspiring youth 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throughout the country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1000" u="sng" dirty="0">
                <a:hlinkClick r:id="rId3"/>
              </a:rPr>
              <a:t>https://www.youtube.com/watch?v=8nSyO5Jd1Oo</a:t>
            </a:r>
            <a:endParaRPr lang="en-US" sz="1000" dirty="0"/>
          </a:p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entury Gothic" charset="0"/>
                <a:cs typeface="Times New Roman" pitchFamily="18" charset="0"/>
              </a:rPr>
              <a:t>Jordan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Facebook</a:t>
            </a:r>
            <a:r>
              <a:rPr lang="en-US" sz="16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: the election commission used Facebook to disseminate voter education </a:t>
            </a:r>
            <a:r>
              <a:rPr lang="en-US" sz="16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messages</a:t>
            </a: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100" u="sng" dirty="0">
                <a:hlinkClick r:id="rId4"/>
              </a:rPr>
              <a:t>https://www.facebook.com/EntikhabatJO/videos/565087833616318/</a:t>
            </a:r>
            <a:endParaRPr lang="en-US" sz="1100" dirty="0"/>
          </a:p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 smtClean="0">
                <a:solidFill>
                  <a:srgbClr val="D624C2"/>
                </a:solidFill>
                <a:latin typeface="Century Gothic" charset="0"/>
                <a:cs typeface="Times New Roman" pitchFamily="18" charset="0"/>
              </a:rPr>
              <a:t>Libya</a:t>
            </a:r>
            <a:endParaRPr lang="en-US" sz="2400" dirty="0" smtClean="0">
              <a:solidFill>
                <a:srgbClr val="D624C2"/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SMS: </a:t>
            </a:r>
            <a:r>
              <a:rPr lang="en-US" sz="1600" dirty="0" smtClean="0">
                <a:solidFill>
                  <a:schemeClr val="tx1"/>
                </a:solidFill>
              </a:rPr>
              <a:t>key messages on the electoral process sent to all subscribers</a:t>
            </a:r>
            <a:endParaRPr lang="en-US" sz="1600" dirty="0" smtClean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  <a:p>
            <a:pPr marL="457200" lvl="1" indent="0">
              <a:spcAft>
                <a:spcPts val="1200"/>
              </a:spcAft>
              <a:buClrTx/>
            </a:pPr>
            <a:r>
              <a:rPr lang="en-US" sz="1600" dirty="0" smtClean="0"/>
              <a:t>voter </a:t>
            </a:r>
            <a:r>
              <a:rPr lang="en-US" sz="1600" dirty="0"/>
              <a:t>education tool as text messages were sent to all subscribers to explain to citizens why they should register and how to do it very easily via SMS.</a:t>
            </a:r>
            <a:endParaRPr lang="en-US" sz="1600" dirty="0" smtClean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</p:txBody>
      </p:sp>
      <p:pic>
        <p:nvPicPr>
          <p:cNvPr id="19" name="Picture 12" descr="Image result for facebo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8" y="5891647"/>
            <a:ext cx="2650259" cy="9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goog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06" y="5891647"/>
            <a:ext cx="911332" cy="8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2" descr="Image result for youtub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5" y="5891647"/>
            <a:ext cx="1098374" cy="7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2" descr="Image result for twit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9" y="5907895"/>
            <a:ext cx="883475" cy="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6" descr="Image result for snapch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5839671"/>
            <a:ext cx="895413" cy="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Image result for instagra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73" y="5956285"/>
            <a:ext cx="1170326" cy="7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whatsapp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6" y="5885535"/>
            <a:ext cx="845239" cy="8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914399" y="609601"/>
            <a:ext cx="78304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Calibri"/>
                <a:cs typeface="Calibri"/>
              </a:rPr>
              <a:t>REGIONAL</a:t>
            </a:r>
            <a:endParaRPr lang="en-US" sz="44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regional bullets.png"/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-1676400" y="1676400"/>
            <a:ext cx="5769864" cy="5769864"/>
          </a:xfrm>
          <a:prstGeom prst="rect">
            <a:avLst/>
          </a:prstGeom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914399" y="1411834"/>
            <a:ext cx="7620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Provide policy advice and programming support to country level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Facilitate exchange of good practices, per networking and knowledge creation and dissemination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CC"/>
                </a:solidFill>
                <a:latin typeface="Calibri"/>
                <a:cs typeface="Calibri"/>
              </a:rPr>
              <a:t>ARAB STATES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Calibri"/>
                <a:cs typeface="Calibri"/>
              </a:rPr>
              <a:t>enhancing regional electoral </a:t>
            </a:r>
            <a:r>
              <a:rPr lang="en-US" sz="2800" b="1" dirty="0">
                <a:solidFill>
                  <a:srgbClr val="0000CC"/>
                </a:solidFill>
                <a:latin typeface="Calibri"/>
                <a:cs typeface="Calibri"/>
              </a:rPr>
              <a:t>knowledge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Establishing the Organization of </a:t>
            </a:r>
            <a:r>
              <a:rPr lang="en-US" sz="2800" b="1" dirty="0" err="1" smtClean="0">
                <a:solidFill>
                  <a:srgbClr val="0000CC"/>
                </a:solidFill>
                <a:latin typeface="Calibri"/>
                <a:cs typeface="Calibri"/>
              </a:rPr>
              <a:t>ArabEMBs</a:t>
            </a:r>
            <a:endParaRPr lang="en-US" sz="2800" b="1" dirty="0" smtClean="0">
              <a:solidFill>
                <a:srgbClr val="0000CC"/>
              </a:solidFill>
              <a:latin typeface="Calibri"/>
              <a:cs typeface="Calibri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Strengthening electoral </a:t>
            </a:r>
            <a:r>
              <a:rPr lang="en-US" sz="2800" b="1" dirty="0" smtClean="0">
                <a:solidFill>
                  <a:srgbClr val="0000CC"/>
                </a:solidFill>
                <a:latin typeface="Calibri"/>
                <a:cs typeface="Calibri"/>
              </a:rPr>
              <a:t>capacities</a:t>
            </a: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 of regional organizations (i.e. League of Arab States)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Promoting the </a:t>
            </a:r>
            <a:r>
              <a:rPr lang="en-US" sz="2800" b="1" dirty="0" smtClean="0">
                <a:solidFill>
                  <a:srgbClr val="0000CC"/>
                </a:solidFill>
                <a:latin typeface="Calibri"/>
                <a:cs typeface="Calibri"/>
              </a:rPr>
              <a:t>participation</a:t>
            </a:r>
            <a:r>
              <a:rPr lang="en-US" sz="2800" dirty="0" smtClean="0">
                <a:solidFill>
                  <a:srgbClr val="0000CC"/>
                </a:solidFill>
                <a:latin typeface="Calibri"/>
                <a:cs typeface="Calibri"/>
              </a:rPr>
              <a:t> of  women and youth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9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46223" y="369602"/>
            <a:ext cx="84122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alibri"/>
                <a:cs typeface="Calibri"/>
              </a:rPr>
              <a:t>REGIONAL: VOTER </a:t>
            </a:r>
            <a:r>
              <a:rPr lang="en-US" sz="4000" dirty="0">
                <a:solidFill>
                  <a:srgbClr val="C00000"/>
                </a:solidFill>
                <a:latin typeface="Calibri"/>
                <a:cs typeface="Calibri"/>
              </a:rPr>
              <a:t>EDUCATION AND ICT</a:t>
            </a: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89398" y="1337823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charset="0"/>
                <a:cs typeface="Times New Roman" pitchFamily="18" charset="0"/>
              </a:rPr>
              <a:t>Game App</a:t>
            </a:r>
            <a:endParaRPr lang="en-US" sz="4400" dirty="0">
              <a:solidFill>
                <a:srgbClr val="C00000"/>
              </a:solidFill>
              <a:latin typeface="Calibri"/>
              <a:cs typeface="Calibri"/>
            </a:endParaRP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Arabic, French, English </a:t>
            </a:r>
            <a:r>
              <a:rPr lang="en-US" sz="2000" b="1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Lexicon</a:t>
            </a:r>
            <a:r>
              <a:rPr lang="en-US" sz="20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of electoral terminology 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  <a:latin typeface="Century Gothic" charset="0"/>
              <a:cs typeface="Times New Roman" pitchFamily="18" charset="0"/>
            </a:endParaRPr>
          </a:p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Century Gothic" charset="0"/>
                <a:cs typeface="Times New Roman" pitchFamily="18" charset="0"/>
              </a:rPr>
              <a:t>Facebook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Pilot </a:t>
            </a:r>
            <a:r>
              <a:rPr lang="en-US" sz="2000" b="1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course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on electoral systems with St. Joseph University </a:t>
            </a:r>
            <a:r>
              <a:rPr lang="en-US" sz="20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Beirut</a:t>
            </a:r>
          </a:p>
          <a:p>
            <a:pPr lvl="1">
              <a:spcAft>
                <a:spcPts val="1200"/>
              </a:spcAft>
              <a:buClrTx/>
              <a:buFont typeface="Arial" charset="0"/>
              <a:buChar char="•"/>
            </a:pPr>
            <a:endParaRPr lang="en-US" sz="2000" dirty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  <a:p>
            <a:pPr marL="457200" lvl="1" indent="0">
              <a:spcAft>
                <a:spcPts val="1200"/>
              </a:spcAft>
              <a:buClrTx/>
            </a:pPr>
            <a:r>
              <a:rPr lang="en-US" sz="2400" dirty="0" err="1" smtClean="0">
                <a:solidFill>
                  <a:srgbClr val="D624C2"/>
                </a:solidFill>
                <a:latin typeface="Century Gothic" charset="0"/>
                <a:cs typeface="Times New Roman" pitchFamily="18" charset="0"/>
              </a:rPr>
              <a:t>Whatsapp</a:t>
            </a:r>
            <a:endParaRPr lang="en-US" sz="2400" dirty="0" smtClean="0">
              <a:solidFill>
                <a:srgbClr val="D624C2"/>
              </a:solidFill>
              <a:latin typeface="Century Gothic" charset="0"/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Regional </a:t>
            </a:r>
            <a:r>
              <a:rPr lang="en-US" sz="2000" b="1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online</a:t>
            </a:r>
            <a:r>
              <a:rPr lang="en-US" sz="20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group </a:t>
            </a:r>
            <a:r>
              <a:rPr lang="en-US" sz="2000" dirty="0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of voter </a:t>
            </a:r>
            <a:r>
              <a:rPr lang="en-US" sz="2000" dirty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registration </a:t>
            </a:r>
            <a:r>
              <a:rPr lang="en-US" sz="2000" dirty="0" err="1" smtClean="0">
                <a:solidFill>
                  <a:schemeClr val="tx1"/>
                </a:solidFill>
                <a:latin typeface="Century Gothic" charset="0"/>
                <a:cs typeface="Times New Roman" pitchFamily="18" charset="0"/>
              </a:rPr>
              <a:t>experts</a:t>
            </a:r>
            <a:r>
              <a:rPr lang="en-US" sz="1600" dirty="0" err="1" smtClean="0"/>
              <a:t>tizens</a:t>
            </a:r>
            <a:r>
              <a:rPr lang="en-US" sz="1600" dirty="0" smtClean="0"/>
              <a:t> </a:t>
            </a:r>
            <a:r>
              <a:rPr lang="en-US" sz="1600" dirty="0"/>
              <a:t>why they should register and how to do it very easily via SMS.</a:t>
            </a:r>
            <a:endParaRPr lang="en-US" sz="1600" dirty="0" smtClean="0">
              <a:solidFill>
                <a:schemeClr val="tx1"/>
              </a:solidFill>
              <a:latin typeface="Century Gothic" charset="0"/>
              <a:cs typeface="Times New Roman" pitchFamily="18" charset="0"/>
            </a:endParaRPr>
          </a:p>
        </p:txBody>
      </p:sp>
      <p:pic>
        <p:nvPicPr>
          <p:cNvPr id="6" name="Picture 12" descr="Image result for face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08" y="5891647"/>
            <a:ext cx="2650259" cy="93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Image result for goog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06" y="5891647"/>
            <a:ext cx="911332" cy="87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Image result for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85" y="5891647"/>
            <a:ext cx="1098374" cy="7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2" descr="Image result for twit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39" y="5907895"/>
            <a:ext cx="883475" cy="90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6" descr="Image result for snapch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" y="5839671"/>
            <a:ext cx="895413" cy="8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6" descr="Image result for instagra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73" y="5956285"/>
            <a:ext cx="1170326" cy="7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hatsap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6" y="5885535"/>
            <a:ext cx="845239" cy="87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 bullets.pn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676400" y="1600200"/>
            <a:ext cx="5715000" cy="5715000"/>
          </a:xfrm>
          <a:prstGeom prst="rect">
            <a:avLst/>
          </a:prstGeom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381000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GLOBAL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533400" y="1379041"/>
            <a:ext cx="8572500" cy="50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>
              <a:spcAft>
                <a:spcPts val="1800"/>
              </a:spcAft>
            </a:pPr>
            <a:endParaRPr lang="en-US" sz="2800" b="1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04040"/>
                </a:solidFill>
                <a:latin typeface="Calibri"/>
                <a:cs typeface="Calibri"/>
              </a:rPr>
              <a:t>Produce innovative knowledge products that advance the electoral cycle approach in identified gap areas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404040"/>
              </a:solidFill>
              <a:latin typeface="Calibri"/>
              <a:cs typeface="Calibri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04040"/>
                </a:solidFill>
                <a:latin typeface="Calibri"/>
                <a:cs typeface="Calibri"/>
              </a:rPr>
              <a:t>Strengthen policy and programming support</a:t>
            </a:r>
            <a:endParaRPr lang="en-US" sz="2800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998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gion xmlns="178cfbcc-254e-4af5-bae8-214388885899">n.a.</Region>
    <Year_x002f_Period_x0020_of_x0020_relevance xmlns="178cfbcc-254e-4af5-bae8-214388885899">The whole programme duration</Year_x002f_Period_x0020_of_x0020_relevance>
    <Document_x0020_Type xmlns="178cfbcc-254e-4af5-bae8-214388885899">Presentation</Document_x0020_Type>
    <Quarter xmlns="178cfbcc-254e-4af5-bae8-214388885899">n.a.</Quarter>
    <Related_x0020_Documents xmlns="178cfbcc-254e-4af5-bae8-214388885899">
      <Value>1</Value>
      <Value>3</Value>
      <Value>4</Value>
    </Related_x0020_Documents>
    <Component xmlns="178cfbcc-254e-4af5-bae8-214388885899">6</Component>
    <_dlc_DocId xmlns="25e45c21-9af7-4d66-99ee-c773c388bf36">UNITBDP-23-3</_dlc_DocId>
    <_dlc_DocIdUrl xmlns="25e45c21-9af7-4d66-99ee-c773c388bf36">
      <Url>https://intranet.undp.org/unit/bdp/dgg/gpecs/gpecsintra/_layouts/DocIdRedir.aspx?ID=UNITBDP-23-3</Url>
      <Description>UNITBDP-23-3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2/8/2012 12:55:18 PM</Data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D5C9A6948874D8BFA7BE5020E9701" ma:contentTypeVersion="6" ma:contentTypeDescription="Create a new document." ma:contentTypeScope="" ma:versionID="030f137551d37ba939ca976a01ee0c84">
  <xsd:schema xmlns:xsd="http://www.w3.org/2001/XMLSchema" xmlns:xs="http://www.w3.org/2001/XMLSchema" xmlns:p="http://schemas.microsoft.com/office/2006/metadata/properties" xmlns:ns2="178cfbcc-254e-4af5-bae8-214388885899" xmlns:ns3="25e45c21-9af7-4d66-99ee-c773c388bf36" targetNamespace="http://schemas.microsoft.com/office/2006/metadata/properties" ma:root="true" ma:fieldsID="a7587bbb4e8a11abc3794e4c202cb2d2" ns2:_="" ns3:_="">
    <xsd:import namespace="178cfbcc-254e-4af5-bae8-214388885899"/>
    <xsd:import namespace="25e45c21-9af7-4d66-99ee-c773c388bf36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Component" minOccurs="0"/>
                <xsd:element ref="ns2:Region" minOccurs="0"/>
                <xsd:element ref="ns2:Year_x002f_Period_x0020_of_x0020_relevance" minOccurs="0"/>
                <xsd:element ref="ns2:Quarter" minOccurs="0"/>
                <xsd:element ref="ns2:Related_x0020_Docume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cfbcc-254e-4af5-bae8-21438888589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format="Dropdown" ma:internalName="Document_x0020_Type">
      <xsd:simpleType>
        <xsd:union memberTypes="dms:Text">
          <xsd:simpleType>
            <xsd:restriction base="dms:Choice">
              <xsd:enumeration value="Anual Workplan"/>
              <xsd:enumeration value="Anual Report"/>
              <xsd:enumeration value="Attachment"/>
              <xsd:enumeration value="Quarterly Report"/>
              <xsd:enumeration value="RRF"/>
              <xsd:enumeration value="Strategy"/>
              <xsd:enumeration value="Project Document"/>
              <xsd:enumeration value="MATT"/>
              <xsd:enumeration value="Newsletter"/>
              <xsd:enumeration value="Communications Materials"/>
              <xsd:enumeration value="Presentation"/>
            </xsd:restriction>
          </xsd:simpleType>
        </xsd:union>
      </xsd:simpleType>
    </xsd:element>
    <xsd:element name="Component" ma:index="9" nillable="true" ma:displayName="Component" ma:list="{422b3860-22a8-4d99-8e4b-d22f3973aa49}" ma:internalName="Component" ma:showField="Title">
      <xsd:simpleType>
        <xsd:restriction base="dms:Lookup"/>
      </xsd:simpleType>
    </xsd:element>
    <xsd:element name="Region" ma:index="10" nillable="true" ma:displayName="Region" ma:default="n.a." ma:format="Dropdown" ma:internalName="Region">
      <xsd:simpleType>
        <xsd:restriction base="dms:Choice">
          <xsd:enumeration value="n.a."/>
          <xsd:enumeration value="Asia- Pacific"/>
          <xsd:enumeration value="Eastern &amp; Southern Africa"/>
          <xsd:enumeration value="West &amp; Central Africa"/>
          <xsd:enumeration value="Arab States"/>
          <xsd:enumeration value="Latin America &amp; Carribean"/>
          <xsd:enumeration value="Europe &amp; CIS"/>
          <xsd:enumeration value="Africa"/>
        </xsd:restriction>
      </xsd:simpleType>
    </xsd:element>
    <xsd:element name="Year_x002f_Period_x0020_of_x0020_relevance" ma:index="11" nillable="true" ma:displayName="Year/Period of relevance" ma:default="The whole programme duration" ma:format="Dropdown" ma:internalName="Year_x002f_Period_x0020_of_x0020_relevance">
      <xsd:simpleType>
        <xsd:restriction base="dms:Choice">
          <xsd:enumeration value="The whole programme duration"/>
          <xsd:enumeration value="Year 1 - 2010"/>
          <xsd:enumeration value="Year 2 - 2011"/>
          <xsd:enumeration value="Year 3 - 2012"/>
        </xsd:restriction>
      </xsd:simpleType>
    </xsd:element>
    <xsd:element name="Quarter" ma:index="12" nillable="true" ma:displayName="Quarter" ma:default="n.a." ma:format="Dropdown" ma:internalName="Quarter">
      <xsd:simpleType>
        <xsd:restriction base="dms:Choice">
          <xsd:enumeration value="n.a."/>
          <xsd:enumeration value="Q1"/>
          <xsd:enumeration value="Q2"/>
          <xsd:enumeration value="Q3"/>
          <xsd:enumeration value="Q4"/>
        </xsd:restriction>
      </xsd:simpleType>
    </xsd:element>
    <xsd:element name="Related_x0020_Documents" ma:index="13" nillable="true" ma:displayName="Related Documents" ma:list="{178cfbcc-254e-4af5-bae8-214388885899}" ma:internalName="Related_x0020_Documents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45c21-9af7-4d66-99ee-c773c388bf36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C3CC4-080C-48E0-973C-765E1C6EFA0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25e45c21-9af7-4d66-99ee-c773c388bf36"/>
    <ds:schemaRef ds:uri="178cfbcc-254e-4af5-bae8-214388885899"/>
  </ds:schemaRefs>
</ds:datastoreItem>
</file>

<file path=customXml/itemProps2.xml><?xml version="1.0" encoding="utf-8"?>
<ds:datastoreItem xmlns:ds="http://schemas.openxmlformats.org/officeDocument/2006/customXml" ds:itemID="{82E462E8-3907-4549-B943-5827D27ED2F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3261C7-7374-488E-9F63-A173D4A4F72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91D43B-2059-4078-8729-5833F69318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8cfbcc-254e-4af5-bae8-214388885899"/>
    <ds:schemaRef ds:uri="25e45c21-9af7-4d66-99ee-c773c388b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24436</TotalTime>
  <Words>841</Words>
  <Application>Microsoft Office PowerPoint</Application>
  <PresentationFormat>On-screen Show (4:3)</PresentationFormat>
  <Paragraphs>132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Unicode MS</vt:lpstr>
      <vt:lpstr>ＭＳ Ｐゴシック</vt:lpstr>
      <vt:lpstr>Arial</vt:lpstr>
      <vt:lpstr>Calibri</vt:lpstr>
      <vt:lpstr>Century Gothic</vt:lpstr>
      <vt:lpstr>Palatino Linotype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Brussels Meeting DAY 1 PRESENTATION</dc:title>
  <dc:creator>Office 2004 Test Drive User</dc:creator>
  <cp:lastModifiedBy>Najia Hashemee</cp:lastModifiedBy>
  <cp:revision>1415</cp:revision>
  <cp:lastPrinted>2015-05-06T21:30:57Z</cp:lastPrinted>
  <dcterms:created xsi:type="dcterms:W3CDTF">2015-05-19T19:21:04Z</dcterms:created>
  <dcterms:modified xsi:type="dcterms:W3CDTF">2016-10-20T04:10:23Z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0x010100747D5C9A6948874D8BFA7BE5020E9701</vt:lpwstr>
  </property>
  <property fmtid="{D5CDD505-2E9C-101B-9397-08002B2CF9AE}" pid="3" name="Order">
    <vt:r8>11100</vt:r8>
  </property>
  <property fmtid="{D5CDD505-2E9C-101B-9397-08002B2CF9AE}" pid="4" name="xd_ProgID">
    <vt:lpwstr/>
  </property>
  <property fmtid="{D5CDD505-2E9C-101B-9397-08002B2CF9AE}" pid="5" name="_CopySource">
    <vt:lpwstr>https://intranet.undp.org/unit/bdp/dgg/gpecs/gpecsintra/Programme Working Documents/DAY 1 PRESENTATION -PROGRAMME UPDATE.pptx</vt:lpwstr>
  </property>
  <property fmtid="{D5CDD505-2E9C-101B-9397-08002B2CF9AE}" pid="6" name="TemplateUrl">
    <vt:lpwstr/>
  </property>
  <property fmtid="{D5CDD505-2E9C-101B-9397-08002B2CF9AE}" pid="7" name="_dlc_DocIdItemGuid">
    <vt:lpwstr>fbe0218f-b1bb-4e32-b30c-243d5a582adf</vt:lpwstr>
  </property>
</Properties>
</file>