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75" r:id="rId3"/>
    <p:sldId id="276" r:id="rId4"/>
    <p:sldId id="277" r:id="rId5"/>
    <p:sldId id="278" r:id="rId6"/>
    <p:sldId id="272" r:id="rId7"/>
    <p:sldId id="273" r:id="rId8"/>
    <p:sldId id="288" r:id="rId9"/>
    <p:sldId id="271" r:id="rId10"/>
    <p:sldId id="262" r:id="rId11"/>
    <p:sldId id="263" r:id="rId12"/>
    <p:sldId id="264" r:id="rId13"/>
    <p:sldId id="265" r:id="rId14"/>
    <p:sldId id="289" r:id="rId15"/>
    <p:sldId id="290" r:id="rId16"/>
    <p:sldId id="292" r:id="rId17"/>
    <p:sldId id="293" r:id="rId18"/>
    <p:sldId id="266" r:id="rId19"/>
    <p:sldId id="279" r:id="rId20"/>
    <p:sldId id="294" r:id="rId21"/>
    <p:sldId id="285" r:id="rId22"/>
    <p:sldId id="284" r:id="rId23"/>
    <p:sldId id="286" r:id="rId24"/>
    <p:sldId id="280" r:id="rId25"/>
    <p:sldId id="274" r:id="rId26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6D67"/>
    <a:srgbClr val="A0B7BC"/>
    <a:srgbClr val="B3C5C9"/>
    <a:srgbClr val="D0918C"/>
    <a:srgbClr val="043340"/>
    <a:srgbClr val="FFF565"/>
    <a:srgbClr val="D0E1E9"/>
    <a:srgbClr val="C42518"/>
    <a:srgbClr val="DDB320"/>
    <a:srgbClr val="064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0433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Sex-Disaggregated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04334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16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Sex Disaggregated Data</c:v>
                </c:pt>
              </c:strCache>
            </c:strRef>
          </c:tx>
          <c:spPr>
            <a:solidFill>
              <a:srgbClr val="C06D67"/>
            </a:solidFill>
          </c:spPr>
          <c:dPt>
            <c:idx val="0"/>
            <c:bubble3D val="0"/>
            <c:explosion val="6"/>
            <c:spPr>
              <a:solidFill>
                <a:srgbClr val="C06D6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29-4B1D-931F-E1670C7E140A}"/>
              </c:ext>
            </c:extLst>
          </c:dPt>
          <c:dPt>
            <c:idx val="1"/>
            <c:bubble3D val="0"/>
            <c:spPr>
              <a:solidFill>
                <a:srgbClr val="A0B7B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A29-4B1D-931F-E1670C7E140A}"/>
              </c:ext>
            </c:extLst>
          </c:dPt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28052138</c:v>
                </c:pt>
                <c:pt idx="1">
                  <c:v>26311706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9-4B1D-931F-E1670C7E1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42548255327541"/>
          <c:y val="0.89175292305471432"/>
          <c:w val="0.55675182269760581"/>
          <c:h val="6.6871725732293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4334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872578149212884"/>
          <c:y val="5.20751218486094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04334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635652408647313E-2"/>
          <c:y val="0.21616151345847112"/>
          <c:w val="0.89354576943675079"/>
          <c:h val="0.733134665061935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Sex-Disaggregated Data</c:v>
                </c:pt>
              </c:strCache>
            </c:strRef>
          </c:tx>
          <c:spPr>
            <a:solidFill>
              <a:srgbClr val="C06D67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A0B7B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941-4E0C-AEB3-7A673772E1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F56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8664</c:v>
                </c:pt>
                <c:pt idx="1">
                  <c:v>36081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1-4E0C-AEB3-7A673772E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191016"/>
        <c:axId val="224097760"/>
        <c:axId val="0"/>
      </c:bar3DChart>
      <c:catAx>
        <c:axId val="46191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097760"/>
        <c:crosses val="autoZero"/>
        <c:auto val="1"/>
        <c:lblAlgn val="ctr"/>
        <c:lblOffset val="100"/>
        <c:noMultiLvlLbl val="0"/>
      </c:catAx>
      <c:valAx>
        <c:axId val="224097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6191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28E45-137F-4475-AEFC-D1F74A8FB442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A722CF-5367-4057-B1E1-A6916D565D8D}">
      <dgm:prSet phldrT="[Text]"/>
      <dgm:spPr>
        <a:gradFill flip="none" rotWithShape="1">
          <a:gsLst>
            <a:gs pos="12000">
              <a:srgbClr val="313D4D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Key Performance Indicators</a:t>
          </a:r>
        </a:p>
      </dgm:t>
    </dgm:pt>
    <dgm:pt modelId="{9009EE0C-304A-4A1B-9EC2-5CAA3B46A68C}" type="parTrans" cxnId="{71B0051F-A7E5-4E3A-A350-3A8D20A2F7C9}">
      <dgm:prSet/>
      <dgm:spPr/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06D02-741B-4667-B0D9-12CB2BB8E836}" type="sibTrans" cxnId="{71B0051F-A7E5-4E3A-A350-3A8D20A2F7C9}">
      <dgm:prSet/>
      <dgm:spPr/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8C9FB-5155-4E88-AE23-ED72A8E3965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rPr>
            <a:t>Decide what to measure</a:t>
          </a:r>
        </a:p>
      </dgm:t>
    </dgm:pt>
    <dgm:pt modelId="{5240EF28-0A8B-4DCD-B194-A9F3AB4052A7}" type="parTrans" cxnId="{43C7292B-3140-4003-BF23-F98801546419}">
      <dgm:prSet/>
      <dgm:spPr/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42085-9F61-4F5B-A09B-AC91A73D532B}" type="sibTrans" cxnId="{43C7292B-3140-4003-BF23-F9880154641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8C379-BA4F-4569-BA13-E574EA6EC69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rPr>
            <a:t>Collect the data</a:t>
          </a:r>
        </a:p>
      </dgm:t>
    </dgm:pt>
    <dgm:pt modelId="{FCFACF8B-6039-48A7-9379-2A7E29AC66BA}" type="parTrans" cxnId="{8E20F9AE-1CD9-478A-AA93-C988D64FD18D}">
      <dgm:prSet/>
      <dgm:spPr/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9AA33F-4EB9-4945-89B1-12D6CF9E1975}" type="sibTrans" cxnId="{8E20F9AE-1CD9-478A-AA93-C988D64FD18D}">
      <dgm:prSet/>
      <dgm:spPr>
        <a:solidFill>
          <a:srgbClr val="92D050"/>
        </a:solidFill>
      </dgm:spPr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2688B-3CB0-4E5E-ABFA-212FDD2E2A37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rPr>
            <a:t>Analyze the data</a:t>
          </a:r>
        </a:p>
      </dgm:t>
    </dgm:pt>
    <dgm:pt modelId="{AB41F740-A953-47D5-9C86-B6FBBDF5D156}" type="parTrans" cxnId="{74549036-0205-4E57-8E4B-66A898D9F457}">
      <dgm:prSet/>
      <dgm:spPr/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BA146-AF8D-4CAE-9816-4CE7B9D74BE5}" type="sibTrans" cxnId="{74549036-0205-4E57-8E4B-66A898D9F45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C989F-2547-428B-8B20-8573DEB8D8C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rPr>
            <a:t>Report the results</a:t>
          </a:r>
        </a:p>
      </dgm:t>
    </dgm:pt>
    <dgm:pt modelId="{3CC9DEFC-1BEB-412B-8778-8A625A8CD425}" type="parTrans" cxnId="{6E90B3F6-7804-4D78-AC8D-B9B1713DC7EA}">
      <dgm:prSet/>
      <dgm:spPr/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096BF-7CF9-4D8F-85E9-872D113FC040}" type="sibTrans" cxnId="{6E90B3F6-7804-4D78-AC8D-B9B1713DC7E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BD6C6-2450-4E80-B80C-EAB7FA8D215A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rPr>
            <a:t>Take Action</a:t>
          </a:r>
        </a:p>
      </dgm:t>
    </dgm:pt>
    <dgm:pt modelId="{59C1F8AB-818D-4180-98CD-8E48DF60882A}" type="parTrans" cxnId="{B00ABAF8-279C-4953-A0E1-AD67D1DFE85E}">
      <dgm:prSet/>
      <dgm:spPr/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F5124-0716-4E45-9ACC-03ABB1E2E640}" type="sibTrans" cxnId="{B00ABAF8-279C-4953-A0E1-AD67D1DFE85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>
            <a:solidFill>
              <a:srgbClr val="313D4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C0F7E-CDBB-44E2-AFD5-819AEF5E5477}" type="pres">
      <dgm:prSet presAssocID="{13228E45-137F-4475-AEFC-D1F74A8FB44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91B171-B42D-47B2-8AF6-7BF0F2A845BD}" type="pres">
      <dgm:prSet presAssocID="{79A722CF-5367-4057-B1E1-A6916D565D8D}" presName="centerShape" presStyleLbl="node0" presStyleIdx="0" presStyleCnt="1"/>
      <dgm:spPr/>
    </dgm:pt>
    <dgm:pt modelId="{03F46F26-EB37-4481-8389-E54C76C25663}" type="pres">
      <dgm:prSet presAssocID="{AFC8C9FB-5155-4E88-AE23-ED72A8E3965E}" presName="node" presStyleLbl="node1" presStyleIdx="0" presStyleCnt="5">
        <dgm:presLayoutVars>
          <dgm:bulletEnabled val="1"/>
        </dgm:presLayoutVars>
      </dgm:prSet>
      <dgm:spPr/>
    </dgm:pt>
    <dgm:pt modelId="{A92B1910-679D-453C-BBA6-E2D3822196D5}" type="pres">
      <dgm:prSet presAssocID="{AFC8C9FB-5155-4E88-AE23-ED72A8E3965E}" presName="dummy" presStyleCnt="0"/>
      <dgm:spPr/>
    </dgm:pt>
    <dgm:pt modelId="{D75E0319-4591-4F21-AC50-10018937493E}" type="pres">
      <dgm:prSet presAssocID="{51342085-9F61-4F5B-A09B-AC91A73D532B}" presName="sibTrans" presStyleLbl="sibTrans2D1" presStyleIdx="0" presStyleCnt="5"/>
      <dgm:spPr/>
    </dgm:pt>
    <dgm:pt modelId="{854609EB-9E1F-47E9-AF0B-7A5899B358D3}" type="pres">
      <dgm:prSet presAssocID="{DCC8C379-BA4F-4569-BA13-E574EA6EC69D}" presName="node" presStyleLbl="node1" presStyleIdx="1" presStyleCnt="5">
        <dgm:presLayoutVars>
          <dgm:bulletEnabled val="1"/>
        </dgm:presLayoutVars>
      </dgm:prSet>
      <dgm:spPr/>
    </dgm:pt>
    <dgm:pt modelId="{0595F2B0-E5DF-458F-BAE8-C19FFDDE6CC8}" type="pres">
      <dgm:prSet presAssocID="{DCC8C379-BA4F-4569-BA13-E574EA6EC69D}" presName="dummy" presStyleCnt="0"/>
      <dgm:spPr/>
    </dgm:pt>
    <dgm:pt modelId="{51605504-152F-4FA3-B2AF-DF497B47D06C}" type="pres">
      <dgm:prSet presAssocID="{CB9AA33F-4EB9-4945-89B1-12D6CF9E1975}" presName="sibTrans" presStyleLbl="sibTrans2D1" presStyleIdx="1" presStyleCnt="5"/>
      <dgm:spPr/>
    </dgm:pt>
    <dgm:pt modelId="{E35C201E-4020-4528-A8F0-D9B3D26918A0}" type="pres">
      <dgm:prSet presAssocID="{42C2688B-3CB0-4E5E-ABFA-212FDD2E2A37}" presName="node" presStyleLbl="node1" presStyleIdx="2" presStyleCnt="5">
        <dgm:presLayoutVars>
          <dgm:bulletEnabled val="1"/>
        </dgm:presLayoutVars>
      </dgm:prSet>
      <dgm:spPr/>
    </dgm:pt>
    <dgm:pt modelId="{C6DBECEC-C75C-4973-9125-40EF19E8021A}" type="pres">
      <dgm:prSet presAssocID="{42C2688B-3CB0-4E5E-ABFA-212FDD2E2A37}" presName="dummy" presStyleCnt="0"/>
      <dgm:spPr/>
    </dgm:pt>
    <dgm:pt modelId="{0C43AA0F-AB4F-444D-BAA4-24B272ED6CEC}" type="pres">
      <dgm:prSet presAssocID="{367BA146-AF8D-4CAE-9816-4CE7B9D74BE5}" presName="sibTrans" presStyleLbl="sibTrans2D1" presStyleIdx="2" presStyleCnt="5"/>
      <dgm:spPr/>
    </dgm:pt>
    <dgm:pt modelId="{8F2934FC-31A0-4DAF-AFDF-DC347BA6E908}" type="pres">
      <dgm:prSet presAssocID="{090C989F-2547-428B-8B20-8573DEB8D8C6}" presName="node" presStyleLbl="node1" presStyleIdx="3" presStyleCnt="5">
        <dgm:presLayoutVars>
          <dgm:bulletEnabled val="1"/>
        </dgm:presLayoutVars>
      </dgm:prSet>
      <dgm:spPr/>
    </dgm:pt>
    <dgm:pt modelId="{E93AA528-AC9B-4754-B04F-B2303712E799}" type="pres">
      <dgm:prSet presAssocID="{090C989F-2547-428B-8B20-8573DEB8D8C6}" presName="dummy" presStyleCnt="0"/>
      <dgm:spPr/>
    </dgm:pt>
    <dgm:pt modelId="{91939123-2825-43F8-AF12-0A3B4CBFA883}" type="pres">
      <dgm:prSet presAssocID="{591096BF-7CF9-4D8F-85E9-872D113FC040}" presName="sibTrans" presStyleLbl="sibTrans2D1" presStyleIdx="3" presStyleCnt="5"/>
      <dgm:spPr/>
    </dgm:pt>
    <dgm:pt modelId="{9A9A38DF-A4E1-466D-9FAD-E3110454CB87}" type="pres">
      <dgm:prSet presAssocID="{063BD6C6-2450-4E80-B80C-EAB7FA8D215A}" presName="node" presStyleLbl="node1" presStyleIdx="4" presStyleCnt="5">
        <dgm:presLayoutVars>
          <dgm:bulletEnabled val="1"/>
        </dgm:presLayoutVars>
      </dgm:prSet>
      <dgm:spPr/>
    </dgm:pt>
    <dgm:pt modelId="{CFB7D3C0-6715-4530-9716-3DF0032972C8}" type="pres">
      <dgm:prSet presAssocID="{063BD6C6-2450-4E80-B80C-EAB7FA8D215A}" presName="dummy" presStyleCnt="0"/>
      <dgm:spPr/>
    </dgm:pt>
    <dgm:pt modelId="{1F2D5DD1-944C-4DC7-8046-5E7A1C0D2D2A}" type="pres">
      <dgm:prSet presAssocID="{D61F5124-0716-4E45-9ACC-03ABB1E2E640}" presName="sibTrans" presStyleLbl="sibTrans2D1" presStyleIdx="4" presStyleCnt="5"/>
      <dgm:spPr/>
    </dgm:pt>
  </dgm:ptLst>
  <dgm:cxnLst>
    <dgm:cxn modelId="{8E20F9AE-1CD9-478A-AA93-C988D64FD18D}" srcId="{79A722CF-5367-4057-B1E1-A6916D565D8D}" destId="{DCC8C379-BA4F-4569-BA13-E574EA6EC69D}" srcOrd="1" destOrd="0" parTransId="{FCFACF8B-6039-48A7-9379-2A7E29AC66BA}" sibTransId="{CB9AA33F-4EB9-4945-89B1-12D6CF9E1975}"/>
    <dgm:cxn modelId="{9FFCE4CF-97F2-4333-B470-A96BCBF65195}" type="presOf" srcId="{D61F5124-0716-4E45-9ACC-03ABB1E2E640}" destId="{1F2D5DD1-944C-4DC7-8046-5E7A1C0D2D2A}" srcOrd="0" destOrd="0" presId="urn:microsoft.com/office/officeart/2005/8/layout/radial6"/>
    <dgm:cxn modelId="{43C7292B-3140-4003-BF23-F98801546419}" srcId="{79A722CF-5367-4057-B1E1-A6916D565D8D}" destId="{AFC8C9FB-5155-4E88-AE23-ED72A8E3965E}" srcOrd="0" destOrd="0" parTransId="{5240EF28-0A8B-4DCD-B194-A9F3AB4052A7}" sibTransId="{51342085-9F61-4F5B-A09B-AC91A73D532B}"/>
    <dgm:cxn modelId="{297A128D-3716-4A81-9EB1-4F07EA4F24A8}" type="presOf" srcId="{367BA146-AF8D-4CAE-9816-4CE7B9D74BE5}" destId="{0C43AA0F-AB4F-444D-BAA4-24B272ED6CEC}" srcOrd="0" destOrd="0" presId="urn:microsoft.com/office/officeart/2005/8/layout/radial6"/>
    <dgm:cxn modelId="{1CCCC49B-51F8-4D6C-B610-903DCD3734E7}" type="presOf" srcId="{CB9AA33F-4EB9-4945-89B1-12D6CF9E1975}" destId="{51605504-152F-4FA3-B2AF-DF497B47D06C}" srcOrd="0" destOrd="0" presId="urn:microsoft.com/office/officeart/2005/8/layout/radial6"/>
    <dgm:cxn modelId="{B00ABAF8-279C-4953-A0E1-AD67D1DFE85E}" srcId="{79A722CF-5367-4057-B1E1-A6916D565D8D}" destId="{063BD6C6-2450-4E80-B80C-EAB7FA8D215A}" srcOrd="4" destOrd="0" parTransId="{59C1F8AB-818D-4180-98CD-8E48DF60882A}" sibTransId="{D61F5124-0716-4E45-9ACC-03ABB1E2E640}"/>
    <dgm:cxn modelId="{6E90B3F6-7804-4D78-AC8D-B9B1713DC7EA}" srcId="{79A722CF-5367-4057-B1E1-A6916D565D8D}" destId="{090C989F-2547-428B-8B20-8573DEB8D8C6}" srcOrd="3" destOrd="0" parTransId="{3CC9DEFC-1BEB-412B-8778-8A625A8CD425}" sibTransId="{591096BF-7CF9-4D8F-85E9-872D113FC040}"/>
    <dgm:cxn modelId="{108AADF6-1730-44D9-803B-E026AE5BFFE2}" type="presOf" srcId="{13228E45-137F-4475-AEFC-D1F74A8FB442}" destId="{684C0F7E-CDBB-44E2-AFD5-819AEF5E5477}" srcOrd="0" destOrd="0" presId="urn:microsoft.com/office/officeart/2005/8/layout/radial6"/>
    <dgm:cxn modelId="{F9A9E6A6-29DD-4C1C-A824-CC32A24DCC13}" type="presOf" srcId="{AFC8C9FB-5155-4E88-AE23-ED72A8E3965E}" destId="{03F46F26-EB37-4481-8389-E54C76C25663}" srcOrd="0" destOrd="0" presId="urn:microsoft.com/office/officeart/2005/8/layout/radial6"/>
    <dgm:cxn modelId="{DF3E9105-27D4-4BFA-9CB6-29FD37CCD113}" type="presOf" srcId="{79A722CF-5367-4057-B1E1-A6916D565D8D}" destId="{4C91B171-B42D-47B2-8AF6-7BF0F2A845BD}" srcOrd="0" destOrd="0" presId="urn:microsoft.com/office/officeart/2005/8/layout/radial6"/>
    <dgm:cxn modelId="{97C306D4-0557-466D-880F-6FF30D8E42F1}" type="presOf" srcId="{591096BF-7CF9-4D8F-85E9-872D113FC040}" destId="{91939123-2825-43F8-AF12-0A3B4CBFA883}" srcOrd="0" destOrd="0" presId="urn:microsoft.com/office/officeart/2005/8/layout/radial6"/>
    <dgm:cxn modelId="{74549036-0205-4E57-8E4B-66A898D9F457}" srcId="{79A722CF-5367-4057-B1E1-A6916D565D8D}" destId="{42C2688B-3CB0-4E5E-ABFA-212FDD2E2A37}" srcOrd="2" destOrd="0" parTransId="{AB41F740-A953-47D5-9C86-B6FBBDF5D156}" sibTransId="{367BA146-AF8D-4CAE-9816-4CE7B9D74BE5}"/>
    <dgm:cxn modelId="{7F7A1DC0-D732-48F8-A1AA-E3A268E57FF5}" type="presOf" srcId="{090C989F-2547-428B-8B20-8573DEB8D8C6}" destId="{8F2934FC-31A0-4DAF-AFDF-DC347BA6E908}" srcOrd="0" destOrd="0" presId="urn:microsoft.com/office/officeart/2005/8/layout/radial6"/>
    <dgm:cxn modelId="{71B0051F-A7E5-4E3A-A350-3A8D20A2F7C9}" srcId="{13228E45-137F-4475-AEFC-D1F74A8FB442}" destId="{79A722CF-5367-4057-B1E1-A6916D565D8D}" srcOrd="0" destOrd="0" parTransId="{9009EE0C-304A-4A1B-9EC2-5CAA3B46A68C}" sibTransId="{F5806D02-741B-4667-B0D9-12CB2BB8E836}"/>
    <dgm:cxn modelId="{F0A84834-71A9-4633-B8DE-B366C3947D48}" type="presOf" srcId="{42C2688B-3CB0-4E5E-ABFA-212FDD2E2A37}" destId="{E35C201E-4020-4528-A8F0-D9B3D26918A0}" srcOrd="0" destOrd="0" presId="urn:microsoft.com/office/officeart/2005/8/layout/radial6"/>
    <dgm:cxn modelId="{0CF991C9-1733-42EA-BF55-15C29A21DD6E}" type="presOf" srcId="{DCC8C379-BA4F-4569-BA13-E574EA6EC69D}" destId="{854609EB-9E1F-47E9-AF0B-7A5899B358D3}" srcOrd="0" destOrd="0" presId="urn:microsoft.com/office/officeart/2005/8/layout/radial6"/>
    <dgm:cxn modelId="{DAE61FEE-537E-4F12-8FFB-F9CC6B6A6095}" type="presOf" srcId="{063BD6C6-2450-4E80-B80C-EAB7FA8D215A}" destId="{9A9A38DF-A4E1-466D-9FAD-E3110454CB87}" srcOrd="0" destOrd="0" presId="urn:microsoft.com/office/officeart/2005/8/layout/radial6"/>
    <dgm:cxn modelId="{23CFC38D-9946-4405-8713-F00164F99B83}" type="presOf" srcId="{51342085-9F61-4F5B-A09B-AC91A73D532B}" destId="{D75E0319-4591-4F21-AC50-10018937493E}" srcOrd="0" destOrd="0" presId="urn:microsoft.com/office/officeart/2005/8/layout/radial6"/>
    <dgm:cxn modelId="{5B2C5B7E-103D-450A-95DF-7042113C2D2A}" type="presParOf" srcId="{684C0F7E-CDBB-44E2-AFD5-819AEF5E5477}" destId="{4C91B171-B42D-47B2-8AF6-7BF0F2A845BD}" srcOrd="0" destOrd="0" presId="urn:microsoft.com/office/officeart/2005/8/layout/radial6"/>
    <dgm:cxn modelId="{C79C4EF7-640B-4F71-8FDC-4D76F71BA97A}" type="presParOf" srcId="{684C0F7E-CDBB-44E2-AFD5-819AEF5E5477}" destId="{03F46F26-EB37-4481-8389-E54C76C25663}" srcOrd="1" destOrd="0" presId="urn:microsoft.com/office/officeart/2005/8/layout/radial6"/>
    <dgm:cxn modelId="{051918B0-3300-4413-BCE4-D8F4848B5D5C}" type="presParOf" srcId="{684C0F7E-CDBB-44E2-AFD5-819AEF5E5477}" destId="{A92B1910-679D-453C-BBA6-E2D3822196D5}" srcOrd="2" destOrd="0" presId="urn:microsoft.com/office/officeart/2005/8/layout/radial6"/>
    <dgm:cxn modelId="{D53ED961-8C7E-4CF3-9933-F6B3A716A973}" type="presParOf" srcId="{684C0F7E-CDBB-44E2-AFD5-819AEF5E5477}" destId="{D75E0319-4591-4F21-AC50-10018937493E}" srcOrd="3" destOrd="0" presId="urn:microsoft.com/office/officeart/2005/8/layout/radial6"/>
    <dgm:cxn modelId="{B43E162C-6F39-4DA9-9A83-88D63EF629B6}" type="presParOf" srcId="{684C0F7E-CDBB-44E2-AFD5-819AEF5E5477}" destId="{854609EB-9E1F-47E9-AF0B-7A5899B358D3}" srcOrd="4" destOrd="0" presId="urn:microsoft.com/office/officeart/2005/8/layout/radial6"/>
    <dgm:cxn modelId="{968C9817-7B16-467E-BBD2-4720ED4A7D88}" type="presParOf" srcId="{684C0F7E-CDBB-44E2-AFD5-819AEF5E5477}" destId="{0595F2B0-E5DF-458F-BAE8-C19FFDDE6CC8}" srcOrd="5" destOrd="0" presId="urn:microsoft.com/office/officeart/2005/8/layout/radial6"/>
    <dgm:cxn modelId="{3C49FB72-D7DB-40E8-AE8D-72D239E6452F}" type="presParOf" srcId="{684C0F7E-CDBB-44E2-AFD5-819AEF5E5477}" destId="{51605504-152F-4FA3-B2AF-DF497B47D06C}" srcOrd="6" destOrd="0" presId="urn:microsoft.com/office/officeart/2005/8/layout/radial6"/>
    <dgm:cxn modelId="{9006DA1B-4DF8-4931-B653-AEDA9C7B959B}" type="presParOf" srcId="{684C0F7E-CDBB-44E2-AFD5-819AEF5E5477}" destId="{E35C201E-4020-4528-A8F0-D9B3D26918A0}" srcOrd="7" destOrd="0" presId="urn:microsoft.com/office/officeart/2005/8/layout/radial6"/>
    <dgm:cxn modelId="{F80129E9-A7B6-4109-856D-9AABCB0872C7}" type="presParOf" srcId="{684C0F7E-CDBB-44E2-AFD5-819AEF5E5477}" destId="{C6DBECEC-C75C-4973-9125-40EF19E8021A}" srcOrd="8" destOrd="0" presId="urn:microsoft.com/office/officeart/2005/8/layout/radial6"/>
    <dgm:cxn modelId="{1DA2B44D-4EF8-41D7-A1B8-39749327BF3D}" type="presParOf" srcId="{684C0F7E-CDBB-44E2-AFD5-819AEF5E5477}" destId="{0C43AA0F-AB4F-444D-BAA4-24B272ED6CEC}" srcOrd="9" destOrd="0" presId="urn:microsoft.com/office/officeart/2005/8/layout/radial6"/>
    <dgm:cxn modelId="{58142648-DE03-450B-A620-4EE8EC991C3E}" type="presParOf" srcId="{684C0F7E-CDBB-44E2-AFD5-819AEF5E5477}" destId="{8F2934FC-31A0-4DAF-AFDF-DC347BA6E908}" srcOrd="10" destOrd="0" presId="urn:microsoft.com/office/officeart/2005/8/layout/radial6"/>
    <dgm:cxn modelId="{7C350133-DFC7-49A0-A85A-56DFB0C4A7CB}" type="presParOf" srcId="{684C0F7E-CDBB-44E2-AFD5-819AEF5E5477}" destId="{E93AA528-AC9B-4754-B04F-B2303712E799}" srcOrd="11" destOrd="0" presId="urn:microsoft.com/office/officeart/2005/8/layout/radial6"/>
    <dgm:cxn modelId="{A0CDBEA3-04C8-41EA-9E8A-181EF11697C4}" type="presParOf" srcId="{684C0F7E-CDBB-44E2-AFD5-819AEF5E5477}" destId="{91939123-2825-43F8-AF12-0A3B4CBFA883}" srcOrd="12" destOrd="0" presId="urn:microsoft.com/office/officeart/2005/8/layout/radial6"/>
    <dgm:cxn modelId="{2B1A9C31-8C27-49D4-91FB-22F2342554AB}" type="presParOf" srcId="{684C0F7E-CDBB-44E2-AFD5-819AEF5E5477}" destId="{9A9A38DF-A4E1-466D-9FAD-E3110454CB87}" srcOrd="13" destOrd="0" presId="urn:microsoft.com/office/officeart/2005/8/layout/radial6"/>
    <dgm:cxn modelId="{8A085760-C069-4EEB-8FF8-457EF4F2F7B3}" type="presParOf" srcId="{684C0F7E-CDBB-44E2-AFD5-819AEF5E5477}" destId="{CFB7D3C0-6715-4530-9716-3DF0032972C8}" srcOrd="14" destOrd="0" presId="urn:microsoft.com/office/officeart/2005/8/layout/radial6"/>
    <dgm:cxn modelId="{B658C236-E6EC-46B9-8B6A-034086721615}" type="presParOf" srcId="{684C0F7E-CDBB-44E2-AFD5-819AEF5E5477}" destId="{1F2D5DD1-944C-4DC7-8046-5E7A1C0D2D2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D5DD1-944C-4DC7-8046-5E7A1C0D2D2A}">
      <dsp:nvSpPr>
        <dsp:cNvPr id="0" name=""/>
        <dsp:cNvSpPr/>
      </dsp:nvSpPr>
      <dsp:spPr>
        <a:xfrm>
          <a:off x="507994" y="728996"/>
          <a:ext cx="4035451" cy="4035451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39123-2825-43F8-AF12-0A3B4CBFA883}">
      <dsp:nvSpPr>
        <dsp:cNvPr id="0" name=""/>
        <dsp:cNvSpPr/>
      </dsp:nvSpPr>
      <dsp:spPr>
        <a:xfrm>
          <a:off x="507994" y="728996"/>
          <a:ext cx="4035451" cy="4035451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3AA0F-AB4F-444D-BAA4-24B272ED6CEC}">
      <dsp:nvSpPr>
        <dsp:cNvPr id="0" name=""/>
        <dsp:cNvSpPr/>
      </dsp:nvSpPr>
      <dsp:spPr>
        <a:xfrm>
          <a:off x="507994" y="728996"/>
          <a:ext cx="4035451" cy="4035451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05504-152F-4FA3-B2AF-DF497B47D06C}">
      <dsp:nvSpPr>
        <dsp:cNvPr id="0" name=""/>
        <dsp:cNvSpPr/>
      </dsp:nvSpPr>
      <dsp:spPr>
        <a:xfrm>
          <a:off x="507994" y="728996"/>
          <a:ext cx="4035451" cy="4035451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E0319-4591-4F21-AC50-10018937493E}">
      <dsp:nvSpPr>
        <dsp:cNvPr id="0" name=""/>
        <dsp:cNvSpPr/>
      </dsp:nvSpPr>
      <dsp:spPr>
        <a:xfrm>
          <a:off x="507994" y="728996"/>
          <a:ext cx="4035451" cy="4035451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1B171-B42D-47B2-8AF6-7BF0F2A845BD}">
      <dsp:nvSpPr>
        <dsp:cNvPr id="0" name=""/>
        <dsp:cNvSpPr/>
      </dsp:nvSpPr>
      <dsp:spPr>
        <a:xfrm>
          <a:off x="1597074" y="1818075"/>
          <a:ext cx="1857292" cy="1857292"/>
        </a:xfrm>
        <a:prstGeom prst="ellipse">
          <a:avLst/>
        </a:prstGeom>
        <a:gradFill flip="none" rotWithShape="1">
          <a:gsLst>
            <a:gs pos="12000">
              <a:srgbClr val="313D4D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Key Performance Indicators</a:t>
          </a:r>
        </a:p>
      </dsp:txBody>
      <dsp:txXfrm>
        <a:off x="1869068" y="2090069"/>
        <a:ext cx="1313304" cy="1313304"/>
      </dsp:txXfrm>
    </dsp:sp>
    <dsp:sp modelId="{03F46F26-EB37-4481-8389-E54C76C25663}">
      <dsp:nvSpPr>
        <dsp:cNvPr id="0" name=""/>
        <dsp:cNvSpPr/>
      </dsp:nvSpPr>
      <dsp:spPr>
        <a:xfrm>
          <a:off x="1875668" y="125747"/>
          <a:ext cx="1300104" cy="130010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rPr>
            <a:t>Decide what to measure</a:t>
          </a:r>
        </a:p>
      </dsp:txBody>
      <dsp:txXfrm>
        <a:off x="2066064" y="316143"/>
        <a:ext cx="919312" cy="919312"/>
      </dsp:txXfrm>
    </dsp:sp>
    <dsp:sp modelId="{854609EB-9E1F-47E9-AF0B-7A5899B358D3}">
      <dsp:nvSpPr>
        <dsp:cNvPr id="0" name=""/>
        <dsp:cNvSpPr/>
      </dsp:nvSpPr>
      <dsp:spPr>
        <a:xfrm>
          <a:off x="3750126" y="1487621"/>
          <a:ext cx="1300104" cy="1300104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rPr>
            <a:t>Collect the data</a:t>
          </a:r>
        </a:p>
      </dsp:txBody>
      <dsp:txXfrm>
        <a:off x="3940522" y="1678017"/>
        <a:ext cx="919312" cy="919312"/>
      </dsp:txXfrm>
    </dsp:sp>
    <dsp:sp modelId="{E35C201E-4020-4528-A8F0-D9B3D26918A0}">
      <dsp:nvSpPr>
        <dsp:cNvPr id="0" name=""/>
        <dsp:cNvSpPr/>
      </dsp:nvSpPr>
      <dsp:spPr>
        <a:xfrm>
          <a:off x="3034146" y="3691178"/>
          <a:ext cx="1300104" cy="130010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rPr>
            <a:t>Analyze the data</a:t>
          </a:r>
        </a:p>
      </dsp:txBody>
      <dsp:txXfrm>
        <a:off x="3224542" y="3881574"/>
        <a:ext cx="919312" cy="919312"/>
      </dsp:txXfrm>
    </dsp:sp>
    <dsp:sp modelId="{8F2934FC-31A0-4DAF-AFDF-DC347BA6E908}">
      <dsp:nvSpPr>
        <dsp:cNvPr id="0" name=""/>
        <dsp:cNvSpPr/>
      </dsp:nvSpPr>
      <dsp:spPr>
        <a:xfrm>
          <a:off x="717189" y="3691178"/>
          <a:ext cx="1300104" cy="130010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rPr>
            <a:t>Report the results</a:t>
          </a:r>
        </a:p>
      </dsp:txBody>
      <dsp:txXfrm>
        <a:off x="907585" y="3881574"/>
        <a:ext cx="919312" cy="919312"/>
      </dsp:txXfrm>
    </dsp:sp>
    <dsp:sp modelId="{9A9A38DF-A4E1-466D-9FAD-E3110454CB87}">
      <dsp:nvSpPr>
        <dsp:cNvPr id="0" name=""/>
        <dsp:cNvSpPr/>
      </dsp:nvSpPr>
      <dsp:spPr>
        <a:xfrm>
          <a:off x="1210" y="1487621"/>
          <a:ext cx="1300104" cy="130010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rPr>
            <a:t>Take Action</a:t>
          </a:r>
        </a:p>
      </dsp:txBody>
      <dsp:txXfrm>
        <a:off x="191606" y="1678017"/>
        <a:ext cx="919312" cy="919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555" cy="46648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717" y="1"/>
            <a:ext cx="3013555" cy="46648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A785D285-4B73-4C78-923E-EE3D4673484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17"/>
            <a:ext cx="3013555" cy="46648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717" y="8842617"/>
            <a:ext cx="3013555" cy="46648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22F6AB00-5282-4059-9EA2-765C37756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0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149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772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94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777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694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84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998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295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238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036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872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EC67-01B6-4920-B9AA-16D912F08592}" type="datetimeFigureOut">
              <a:rPr lang="en-PH" smtClean="0"/>
              <a:t>10/12/2016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5616-9E30-4E57-9A36-2EF539FA65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9320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926" y="3186546"/>
            <a:ext cx="6830295" cy="2216727"/>
          </a:xfrm>
        </p:spPr>
        <p:txBody>
          <a:bodyPr anchor="t">
            <a:noAutofit/>
          </a:bodyPr>
          <a:lstStyle/>
          <a:p>
            <a:r>
              <a:rPr lang="en-PH" sz="4000" b="1" spc="-150" dirty="0">
                <a:solidFill>
                  <a:srgbClr val="0433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PHILIPPINE</a:t>
            </a:r>
            <a:r>
              <a:rPr lang="en-PH" sz="4400" b="1" spc="-150" dirty="0">
                <a:solidFill>
                  <a:srgbClr val="0433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PH" sz="5400" b="1" spc="-300" dirty="0">
                <a:solidFill>
                  <a:srgbClr val="0433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COMMISSION ON </a:t>
            </a:r>
            <a:br>
              <a:rPr lang="en-PH" sz="5400" b="1" spc="-150" dirty="0">
                <a:solidFill>
                  <a:srgbClr val="0433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en-PH" b="1" spc="-150" dirty="0">
                <a:solidFill>
                  <a:srgbClr val="0433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ELECTIONS</a:t>
            </a:r>
            <a:endParaRPr lang="en-PH" sz="5400" b="1" spc="-150" dirty="0">
              <a:solidFill>
                <a:srgbClr val="04334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66" y="283700"/>
            <a:ext cx="2607016" cy="26070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33708" y="5699103"/>
            <a:ext cx="6117966" cy="812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2400" b="1" spc="-150" dirty="0">
                <a:solidFill>
                  <a:srgbClr val="0433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Chairman J. Andres D. Bautista</a:t>
            </a:r>
          </a:p>
          <a:p>
            <a:r>
              <a:rPr lang="en-PH" sz="2400" spc="-150" dirty="0">
                <a:solidFill>
                  <a:srgbClr val="0433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October 2016</a:t>
            </a:r>
            <a:endParaRPr lang="en-PH" sz="3600" spc="-150" dirty="0">
              <a:solidFill>
                <a:srgbClr val="04334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8"/>
            <a:ext cx="12192000" cy="5714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9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693"/>
            <a:ext cx="12234663" cy="59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79"/>
            <a:ext cx="12192000" cy="599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" y="0"/>
            <a:ext cx="1212969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924" cy="6061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5"/>
            <a:ext cx="12215336" cy="6153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27985" y="817553"/>
            <a:ext cx="1119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33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Strengths of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985" y="1633448"/>
            <a:ext cx="99846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Ballots used are precinct-specific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Voting remains manual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scans every ballot fed to it and saves images in the SD Cards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has an “audit log”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prints 30 copies of the Election Returns (ERs)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31002" y="775989"/>
            <a:ext cx="1074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33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Transparency Features and Public Engagement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003" y="1633301"/>
            <a:ext cx="99846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COMELEC Advisory Council composed of Government and CSO Representatives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Code Review by interested parties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Random Manual Audit of the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of facilities and consultation with political party representatives during election 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results website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32268" y="550791"/>
            <a:ext cx="10645072" cy="4983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5400" dirty="0">
                <a:solidFill>
                  <a:srgbClr val="0433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“Most electoral stakeholders seemed to feel that the automated elections of 2016 marked significant improvement over previous Philippine elections”</a:t>
            </a:r>
          </a:p>
          <a:p>
            <a:r>
              <a:rPr lang="en-PH" sz="4400" b="1" dirty="0">
                <a:solidFill>
                  <a:srgbClr val="0433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-The Carter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389983" y="628916"/>
            <a:ext cx="9295831" cy="4983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5400" dirty="0">
                <a:solidFill>
                  <a:srgbClr val="043340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“Better managed than the past two automated elections held in 2010 and 2013”</a:t>
            </a:r>
          </a:p>
          <a:p>
            <a:r>
              <a:rPr lang="en-PH" sz="4400" dirty="0">
                <a:solidFill>
                  <a:srgbClr val="043340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-</a:t>
            </a:r>
            <a:r>
              <a:rPr lang="en-PH" sz="4400" b="1" dirty="0">
                <a:solidFill>
                  <a:srgbClr val="043340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National Movement for Free Elections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0"/>
          <p:cNvSpPr>
            <a:spLocks noChangeArrowheads="1"/>
          </p:cNvSpPr>
          <p:nvPr/>
        </p:nvSpPr>
        <p:spPr bwMode="auto">
          <a:xfrm>
            <a:off x="1046751" y="1200594"/>
            <a:ext cx="10535543" cy="355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7625" tIns="47625" rIns="47625" bIns="47625" anchor="ctr">
            <a:spAutoFit/>
          </a:bodyPr>
          <a:lstStyle/>
          <a:p>
            <a:pPr marL="595321" indent="-595321" algn="just">
              <a:buSzPct val="100000"/>
              <a:buFontTx/>
              <a:buAutoNum type="arabicPeriod"/>
              <a:defRPr sz="1800"/>
            </a:pPr>
            <a:r>
              <a:rPr sz="3750" b="1" dirty="0">
                <a:solidFill>
                  <a:srgbClr val="313D4D"/>
                </a:solidFill>
                <a:latin typeface="Arial" panose="020B0604020202020204" pitchFamily="34" charset="0"/>
                <a:ea typeface="Roboto Regular"/>
                <a:cs typeface="Arial" panose="020B0604020202020204" pitchFamily="34" charset="0"/>
                <a:sym typeface="Roboto Regular"/>
              </a:rPr>
              <a:t>CREDIBLE ELECTIONS</a:t>
            </a:r>
          </a:p>
          <a:p>
            <a:pPr algn="just" rtl="0">
              <a:defRPr sz="1800"/>
            </a:pPr>
            <a:endParaRPr sz="3750" b="1" dirty="0">
              <a:solidFill>
                <a:srgbClr val="313D4D"/>
              </a:solidFill>
              <a:latin typeface="Arial" panose="020B0604020202020204" pitchFamily="34" charset="0"/>
              <a:ea typeface="Roboto Regular"/>
              <a:cs typeface="Arial" panose="020B0604020202020204" pitchFamily="34" charset="0"/>
              <a:sym typeface="Roboto Regular"/>
            </a:endParaRPr>
          </a:p>
          <a:p>
            <a:pPr algn="just" rtl="0">
              <a:defRPr sz="1800"/>
            </a:pPr>
            <a:endParaRPr sz="3750" b="1" dirty="0">
              <a:solidFill>
                <a:srgbClr val="313D4D"/>
              </a:solidFill>
              <a:latin typeface="Arial" panose="020B0604020202020204" pitchFamily="34" charset="0"/>
              <a:ea typeface="Roboto Regular"/>
              <a:cs typeface="Arial" panose="020B0604020202020204" pitchFamily="34" charset="0"/>
              <a:sym typeface="Roboto Regular"/>
            </a:endParaRPr>
          </a:p>
          <a:p>
            <a:pPr algn="just" rtl="0">
              <a:defRPr sz="1800"/>
            </a:pPr>
            <a:endParaRPr sz="3750" b="1" dirty="0">
              <a:solidFill>
                <a:srgbClr val="313D4D"/>
              </a:solidFill>
              <a:latin typeface="Arial" panose="020B0604020202020204" pitchFamily="34" charset="0"/>
              <a:ea typeface="Roboto Regular"/>
              <a:cs typeface="Arial" panose="020B0604020202020204" pitchFamily="34" charset="0"/>
              <a:sym typeface="Roboto Regular"/>
            </a:endParaRPr>
          </a:p>
          <a:p>
            <a:pPr algn="just" rtl="0">
              <a:defRPr sz="1800"/>
            </a:pPr>
            <a:endParaRPr sz="3750" b="1" dirty="0">
              <a:solidFill>
                <a:srgbClr val="313D4D"/>
              </a:solidFill>
              <a:latin typeface="Arial" panose="020B0604020202020204" pitchFamily="34" charset="0"/>
              <a:ea typeface="Roboto Regular"/>
              <a:cs typeface="Arial" panose="020B0604020202020204" pitchFamily="34" charset="0"/>
              <a:sym typeface="Roboto Regular"/>
            </a:endParaRPr>
          </a:p>
          <a:p>
            <a:pPr marL="595321" indent="-595321" algn="just">
              <a:buSzPct val="100000"/>
              <a:buFontTx/>
              <a:buAutoNum type="arabicPeriod" startAt="2"/>
              <a:defRPr sz="1800"/>
            </a:pPr>
            <a:r>
              <a:rPr sz="3750" b="1" dirty="0">
                <a:solidFill>
                  <a:srgbClr val="313D4D"/>
                </a:solidFill>
                <a:latin typeface="Arial" panose="020B0604020202020204" pitchFamily="34" charset="0"/>
                <a:ea typeface="Roboto Regular"/>
                <a:cs typeface="Arial" panose="020B0604020202020204" pitchFamily="34" charset="0"/>
                <a:sym typeface="Roboto Regular"/>
              </a:rPr>
              <a:t>ENHANCING THE VOTING EXPERIENCE</a:t>
            </a:r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505161" y="1912007"/>
            <a:ext cx="1723431" cy="1762126"/>
            <a:chOff x="0" y="0"/>
            <a:chExt cx="1838921" cy="1879601"/>
          </a:xfrm>
        </p:grpSpPr>
        <p:sp>
          <p:nvSpPr>
            <p:cNvPr id="11" name="Shape 51"/>
            <p:cNvSpPr>
              <a:spLocks/>
            </p:cNvSpPr>
            <p:nvPr/>
          </p:nvSpPr>
          <p:spPr bwMode="auto">
            <a:xfrm>
              <a:off x="0" y="0"/>
              <a:ext cx="1838921" cy="1879601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300">
                    <a:alpha val="64908"/>
                  </a:srgbClr>
                </a:gs>
                <a:gs pos="100000">
                  <a:srgbClr val="FFD479">
                    <a:alpha val="64908"/>
                  </a:srgbClr>
                </a:gs>
              </a:gsLst>
              <a:lin ang="5400000"/>
            </a:gradFill>
            <a:ln w="25400" cap="flat">
              <a:solidFill>
                <a:srgbClr val="85888D">
                  <a:alpha val="65097"/>
                </a:srgbClr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75">
                <a:solidFill>
                  <a:srgbClr val="000000"/>
                </a:solidFill>
                <a:latin typeface="+mj-lt"/>
                <a:sym typeface="Helvetica Light" charset="0"/>
              </a:endParaRPr>
            </a:p>
          </p:txBody>
        </p:sp>
        <p:sp>
          <p:nvSpPr>
            <p:cNvPr id="12" name="Shape 52"/>
            <p:cNvSpPr>
              <a:spLocks noChangeArrowheads="1"/>
            </p:cNvSpPr>
            <p:nvPr/>
          </p:nvSpPr>
          <p:spPr bwMode="auto">
            <a:xfrm>
              <a:off x="218742" y="503716"/>
              <a:ext cx="1404258" cy="87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7625" tIns="47625" rIns="47625" bIns="47625" anchor="ctr">
              <a:spAutoFit/>
            </a:bodyPr>
            <a:lstStyle>
              <a:lvl1pPr>
                <a:spcBef>
                  <a:spcPts val="4200"/>
                </a:spcBef>
                <a:buSzPct val="75000"/>
                <a:buChar char="✤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>
                <a:spcBef>
                  <a:spcPts val="4200"/>
                </a:spcBef>
                <a:buSzPct val="75000"/>
                <a:buChar char="✤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344" dirty="0">
                  <a:solidFill>
                    <a:srgbClr val="000000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Credible</a:t>
              </a:r>
            </a:p>
            <a:p>
              <a:pPr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344" dirty="0">
                  <a:solidFill>
                    <a:srgbClr val="000000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Elections</a:t>
              </a:r>
            </a:p>
          </p:txBody>
        </p: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4485032" y="1885703"/>
            <a:ext cx="1723431" cy="1762126"/>
            <a:chOff x="0" y="0"/>
            <a:chExt cx="1838921" cy="1879601"/>
          </a:xfrm>
        </p:grpSpPr>
        <p:sp>
          <p:nvSpPr>
            <p:cNvPr id="14" name="Shape 54"/>
            <p:cNvSpPr>
              <a:spLocks/>
            </p:cNvSpPr>
            <p:nvPr/>
          </p:nvSpPr>
          <p:spPr bwMode="auto">
            <a:xfrm>
              <a:off x="0" y="0"/>
              <a:ext cx="1838921" cy="1879601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1">
              <a:gsLst>
                <a:gs pos="0">
                  <a:srgbClr val="8EFA00">
                    <a:alpha val="64908"/>
                  </a:srgbClr>
                </a:gs>
                <a:gs pos="100000">
                  <a:srgbClr val="73FA79">
                    <a:alpha val="64908"/>
                  </a:srgbClr>
                </a:gs>
              </a:gsLst>
              <a:lin ang="5400000"/>
            </a:gradFill>
            <a:ln w="25400" cap="flat">
              <a:solidFill>
                <a:srgbClr val="85888D">
                  <a:alpha val="65097"/>
                </a:srgbClr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75">
                <a:solidFill>
                  <a:srgbClr val="000000"/>
                </a:solidFill>
                <a:latin typeface="+mj-lt"/>
                <a:sym typeface="Helvetica Light" charset="0"/>
              </a:endParaRPr>
            </a:p>
          </p:txBody>
        </p:sp>
        <p:sp>
          <p:nvSpPr>
            <p:cNvPr id="15" name="Shape 55"/>
            <p:cNvSpPr>
              <a:spLocks noChangeArrowheads="1"/>
            </p:cNvSpPr>
            <p:nvPr/>
          </p:nvSpPr>
          <p:spPr bwMode="auto">
            <a:xfrm>
              <a:off x="94297" y="365459"/>
              <a:ext cx="1722396" cy="125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7625" tIns="47625" rIns="47625" bIns="47625" anchor="ctr">
              <a:spAutoFit/>
            </a:bodyPr>
            <a:lstStyle>
              <a:lvl1pPr>
                <a:spcBef>
                  <a:spcPts val="4200"/>
                </a:spcBef>
                <a:buSzPct val="75000"/>
                <a:buChar char="✤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>
                <a:spcBef>
                  <a:spcPts val="4200"/>
                </a:spcBef>
                <a:buSzPct val="75000"/>
                <a:buChar char="✤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344" dirty="0">
                  <a:solidFill>
                    <a:srgbClr val="000000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Should not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344" dirty="0">
                  <a:solidFill>
                    <a:srgbClr val="000000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only be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344" dirty="0">
                  <a:solidFill>
                    <a:srgbClr val="000000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honest</a:t>
              </a:r>
            </a:p>
          </p:txBody>
        </p: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7470671" y="1885702"/>
            <a:ext cx="1731243" cy="1762126"/>
            <a:chOff x="42314" y="0"/>
            <a:chExt cx="1847318" cy="1879601"/>
          </a:xfrm>
        </p:grpSpPr>
        <p:sp>
          <p:nvSpPr>
            <p:cNvPr id="17" name="Shape 57"/>
            <p:cNvSpPr>
              <a:spLocks/>
            </p:cNvSpPr>
            <p:nvPr/>
          </p:nvSpPr>
          <p:spPr bwMode="auto">
            <a:xfrm>
              <a:off x="46084" y="0"/>
              <a:ext cx="1838921" cy="1879601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DFF">
                    <a:alpha val="64908"/>
                  </a:srgbClr>
                </a:gs>
                <a:gs pos="100000">
                  <a:srgbClr val="73FCD6">
                    <a:alpha val="64908"/>
                  </a:srgbClr>
                </a:gs>
              </a:gsLst>
              <a:lin ang="5400000"/>
            </a:gradFill>
            <a:ln w="25400" cap="flat">
              <a:solidFill>
                <a:srgbClr val="85888D">
                  <a:alpha val="65097"/>
                </a:srgbClr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75">
                <a:solidFill>
                  <a:srgbClr val="000000"/>
                </a:solidFill>
                <a:latin typeface="+mj-lt"/>
                <a:sym typeface="Helvetica Light" charset="0"/>
              </a:endParaRPr>
            </a:p>
          </p:txBody>
        </p:sp>
        <p:sp>
          <p:nvSpPr>
            <p:cNvPr id="18" name="Shape 58"/>
            <p:cNvSpPr>
              <a:spLocks noChangeArrowheads="1"/>
            </p:cNvSpPr>
            <p:nvPr/>
          </p:nvSpPr>
          <p:spPr bwMode="auto">
            <a:xfrm>
              <a:off x="42314" y="311321"/>
              <a:ext cx="1847318" cy="125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7625" tIns="47625" rIns="47625" bIns="47625" anchor="ctr">
              <a:spAutoFit/>
            </a:bodyPr>
            <a:lstStyle>
              <a:lvl1pPr>
                <a:spcBef>
                  <a:spcPts val="4200"/>
                </a:spcBef>
                <a:buSzPct val="75000"/>
                <a:buChar char="✤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>
                <a:spcBef>
                  <a:spcPts val="4200"/>
                </a:spcBef>
                <a:buSzPct val="75000"/>
                <a:buChar char="✤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344" dirty="0">
                  <a:solidFill>
                    <a:srgbClr val="000000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But also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344" dirty="0">
                  <a:solidFill>
                    <a:srgbClr val="000000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perceived to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344" dirty="0">
                  <a:solidFill>
                    <a:srgbClr val="000000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be honest</a:t>
              </a:r>
            </a:p>
          </p:txBody>
        </p:sp>
      </p:grpSp>
      <p:sp>
        <p:nvSpPr>
          <p:cNvPr id="19" name="Shape 60"/>
          <p:cNvSpPr>
            <a:spLocks noChangeArrowheads="1"/>
          </p:cNvSpPr>
          <p:nvPr/>
        </p:nvSpPr>
        <p:spPr bwMode="auto">
          <a:xfrm>
            <a:off x="3589998" y="2290560"/>
            <a:ext cx="472886" cy="10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spcBef>
                <a:spcPts val="4200"/>
              </a:spcBef>
              <a:buSzPct val="75000"/>
              <a:buChar char="✤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spcBef>
                <a:spcPts val="4200"/>
              </a:spcBef>
              <a:buSzPct val="75000"/>
              <a:buChar char="✤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5906" dirty="0">
                <a:solidFill>
                  <a:srgbClr val="000000"/>
                </a:solidFill>
                <a:latin typeface="+mj-lt"/>
                <a:ea typeface="Roboto Regular" pitchFamily="2" charset="0"/>
                <a:cs typeface="Roboto Regular" pitchFamily="2" charset="0"/>
                <a:sym typeface="Roboto Regular" pitchFamily="2" charset="0"/>
              </a:rPr>
              <a:t>=</a:t>
            </a:r>
          </a:p>
        </p:txBody>
      </p:sp>
      <p:sp>
        <p:nvSpPr>
          <p:cNvPr id="20" name="Shape 61"/>
          <p:cNvSpPr>
            <a:spLocks noChangeArrowheads="1"/>
          </p:cNvSpPr>
          <p:nvPr/>
        </p:nvSpPr>
        <p:spPr bwMode="auto">
          <a:xfrm>
            <a:off x="6565505" y="2264256"/>
            <a:ext cx="472886" cy="10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7625" tIns="47625" rIns="47625" bIns="47625" anchor="ctr">
            <a:spAutoFit/>
          </a:bodyPr>
          <a:lstStyle>
            <a:lvl1pPr>
              <a:spcBef>
                <a:spcPts val="4200"/>
              </a:spcBef>
              <a:buSzPct val="75000"/>
              <a:buChar char="✤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spcBef>
                <a:spcPts val="4200"/>
              </a:spcBef>
              <a:buSzPct val="75000"/>
              <a:buChar char="✤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5906" dirty="0">
                <a:solidFill>
                  <a:srgbClr val="000000"/>
                </a:solidFill>
                <a:latin typeface="+mj-lt"/>
                <a:ea typeface="Roboto Regular" pitchFamily="2" charset="0"/>
                <a:cs typeface="Roboto Regular" pitchFamily="2" charset="0"/>
                <a:sym typeface="Roboto Regular" pitchFamily="2" charset="0"/>
              </a:rPr>
              <a:t>+</a:t>
            </a:r>
          </a:p>
        </p:txBody>
      </p:sp>
      <p:sp>
        <p:nvSpPr>
          <p:cNvPr id="21" name="Shape 62"/>
          <p:cNvSpPr>
            <a:spLocks noChangeArrowheads="1"/>
          </p:cNvSpPr>
          <p:nvPr/>
        </p:nvSpPr>
        <p:spPr bwMode="auto">
          <a:xfrm>
            <a:off x="1620330" y="4711719"/>
            <a:ext cx="9773509" cy="101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7625" tIns="47625" rIns="47625" bIns="47625" anchor="ctr">
            <a:spAutoFit/>
          </a:bodyPr>
          <a:lstStyle>
            <a:lvl1pPr marL="444500" indent="-444500">
              <a:spcBef>
                <a:spcPts val="4200"/>
              </a:spcBef>
              <a:buSzPct val="75000"/>
              <a:buChar char="✤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spcBef>
                <a:spcPts val="4200"/>
              </a:spcBef>
              <a:buSzPct val="75000"/>
              <a:buChar char="✤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just" rtl="0" fontAlgn="base">
              <a:spcBef>
                <a:spcPct val="0"/>
              </a:spcBef>
              <a:spcAft>
                <a:spcPct val="0"/>
              </a:spcAft>
              <a:buClr>
                <a:srgbClr val="A1293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31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out for the comfort &amp; convenience of the voter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buClr>
                <a:srgbClr val="A1293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31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voter turn-out strengthens credibility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4260" y="297081"/>
            <a:ext cx="1031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1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FOR 2016 ELECTIONS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89437" y="365679"/>
            <a:ext cx="11079108" cy="6021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5400" dirty="0">
                <a:solidFill>
                  <a:srgbClr val="043340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“</a:t>
            </a:r>
            <a:r>
              <a:rPr lang="en-PH" sz="5000" dirty="0">
                <a:solidFill>
                  <a:srgbClr val="043340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The NLE 2016 was a shining moment for the elections, COMELEC, and for PPCRV. It was by far the best of the three automated elections since 2010</a:t>
            </a:r>
            <a:r>
              <a:rPr lang="en-PH" sz="5400" dirty="0">
                <a:solidFill>
                  <a:srgbClr val="043340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”</a:t>
            </a:r>
          </a:p>
          <a:p>
            <a:r>
              <a:rPr lang="en-PH" sz="4400" dirty="0">
                <a:solidFill>
                  <a:srgbClr val="043340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-</a:t>
            </a:r>
            <a:r>
              <a:rPr lang="en-PH" sz="4000" b="1" dirty="0">
                <a:solidFill>
                  <a:srgbClr val="043340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Parish Pastoral Council for Responsible Voting</a:t>
            </a:r>
            <a:endParaRPr lang="en-PH" sz="4400" b="1" dirty="0">
              <a:solidFill>
                <a:srgbClr val="043340"/>
              </a:solidFill>
              <a:latin typeface="Arial" panose="020B0604020202020204" pitchFamily="34" charset="0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7" y="129321"/>
            <a:ext cx="10936232" cy="5288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0" y="196851"/>
            <a:ext cx="10490374" cy="559763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713674" y="251038"/>
            <a:ext cx="2919125" cy="2622063"/>
          </a:xfrm>
          <a:prstGeom prst="ellipse">
            <a:avLst/>
          </a:prstGeom>
          <a:solidFill>
            <a:srgbClr val="043340"/>
          </a:solidFill>
          <a:ln>
            <a:solidFill>
              <a:srgbClr val="04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Box 6"/>
          <p:cNvSpPr txBox="1"/>
          <p:nvPr/>
        </p:nvSpPr>
        <p:spPr>
          <a:xfrm>
            <a:off x="362758" y="251038"/>
            <a:ext cx="6078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2016 international study entitled “Rethinking Debates”, by the U.S. based Civic Hall and Democracy Fund, cited the </a:t>
            </a:r>
            <a:r>
              <a:rPr lang="en-PH" sz="2800" b="1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Philippine Commission on Elections for its innovative use of social media on the first Presidential Debate after 24 years</a:t>
            </a:r>
            <a:r>
              <a:rPr lang="en-PH" sz="28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0954" y="549350"/>
            <a:ext cx="3151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9600" b="1" dirty="0">
                <a:solidFill>
                  <a:srgbClr val="FFF565"/>
                </a:solidFill>
                <a:latin typeface="Arial Black" panose="020B0A04020102020204" pitchFamily="34" charset="0"/>
              </a:rPr>
              <a:t>303</a:t>
            </a:r>
            <a:endParaRPr lang="en-PH" sz="2800" dirty="0">
              <a:solidFill>
                <a:srgbClr val="FFF565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41542" y="3292846"/>
            <a:ext cx="2327565" cy="1524840"/>
            <a:chOff x="7426036" y="4028937"/>
            <a:chExt cx="2327565" cy="1524840"/>
          </a:xfrm>
        </p:grpSpPr>
        <p:sp>
          <p:nvSpPr>
            <p:cNvPr id="4" name="Speech Bubble: Oval 3"/>
            <p:cNvSpPr/>
            <p:nvPr/>
          </p:nvSpPr>
          <p:spPr>
            <a:xfrm>
              <a:off x="7426036" y="4028937"/>
              <a:ext cx="2327565" cy="1524840"/>
            </a:xfrm>
            <a:prstGeom prst="wedgeEllipseCallout">
              <a:avLst>
                <a:gd name="adj1" fmla="val 25385"/>
                <a:gd name="adj2" fmla="val -70957"/>
              </a:avLst>
            </a:prstGeom>
            <a:solidFill>
              <a:srgbClr val="043340"/>
            </a:solidFill>
            <a:ln>
              <a:solidFill>
                <a:srgbClr val="043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8168" y="4120022"/>
              <a:ext cx="1707025" cy="1282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4400" b="1" dirty="0">
                  <a:solidFill>
                    <a:srgbClr val="D0E1E9"/>
                  </a:solidFill>
                  <a:latin typeface="Arial Black" panose="020B0A04020102020204" pitchFamily="34" charset="0"/>
                </a:rPr>
                <a:t>35</a:t>
              </a:r>
              <a:r>
                <a:rPr lang="en-PH" sz="1600" dirty="0">
                  <a:solidFill>
                    <a:srgbClr val="D0E1E9"/>
                  </a:solidFill>
                  <a:latin typeface="Arial Rounded MT Bold" panose="020F0704030504030204" pitchFamily="34" charset="0"/>
                </a:rPr>
                <a:t> </a:t>
              </a:r>
            </a:p>
            <a:p>
              <a:pPr algn="r"/>
              <a:r>
                <a:rPr lang="en-PH" sz="1600" dirty="0">
                  <a:solidFill>
                    <a:srgbClr val="D0E1E9"/>
                  </a:solidFill>
                  <a:latin typeface="Arial Rounded MT Bold" panose="020F0704030504030204" pitchFamily="34" charset="0"/>
                </a:rPr>
                <a:t>MILLION TWEETS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788" y="4254597"/>
              <a:ext cx="719269" cy="69488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62758" y="3856544"/>
            <a:ext cx="118292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recorded a total of </a:t>
            </a:r>
          </a:p>
          <a:p>
            <a:r>
              <a:rPr lang="en-PH" sz="28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 million election-related posts </a:t>
            </a:r>
          </a:p>
          <a:p>
            <a:r>
              <a:rPr lang="en-PH" sz="28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hashtag </a:t>
            </a:r>
            <a:r>
              <a:rPr lang="en-PH" sz="2800" b="1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#PiliPinasDebates2016 </a:t>
            </a:r>
          </a:p>
          <a:p>
            <a:r>
              <a:rPr lang="en-PH" sz="28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registered 1.9 million tweets which resulted to the highest 			    engagement on Twitter for a presidential debate.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241634" y="2565267"/>
            <a:ext cx="2452253" cy="1790382"/>
            <a:chOff x="9698181" y="2715496"/>
            <a:chExt cx="2452253" cy="1790382"/>
          </a:xfrm>
        </p:grpSpPr>
        <p:sp>
          <p:nvSpPr>
            <p:cNvPr id="3" name="Speech Bubble: Oval 2"/>
            <p:cNvSpPr/>
            <p:nvPr/>
          </p:nvSpPr>
          <p:spPr>
            <a:xfrm>
              <a:off x="9698181" y="2715496"/>
              <a:ext cx="2452253" cy="1790382"/>
            </a:xfrm>
            <a:prstGeom prst="wedgeEllipseCallout">
              <a:avLst>
                <a:gd name="adj1" fmla="val -46022"/>
                <a:gd name="adj2" fmla="val -46540"/>
              </a:avLst>
            </a:prstGeom>
            <a:solidFill>
              <a:srgbClr val="043340"/>
            </a:solidFill>
            <a:ln>
              <a:solidFill>
                <a:srgbClr val="043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53508" y="2934379"/>
              <a:ext cx="211107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PH" sz="4400" b="1" dirty="0">
                  <a:solidFill>
                    <a:srgbClr val="D0E1E9"/>
                  </a:solidFill>
                  <a:latin typeface="Arial Black" panose="020B0A04020102020204" pitchFamily="34" charset="0"/>
                </a:rPr>
                <a:t>268</a:t>
              </a:r>
              <a:r>
                <a:rPr lang="en-PH" sz="1600" dirty="0">
                  <a:solidFill>
                    <a:srgbClr val="D0E1E9"/>
                  </a:solidFill>
                  <a:latin typeface="Arial Rounded MT Bold" panose="020F0704030504030204" pitchFamily="34" charset="0"/>
                </a:rPr>
                <a:t> MILLION FACEBOOK POSTS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8054" y="2966893"/>
              <a:ext cx="719269" cy="694887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6713674" y="1738811"/>
            <a:ext cx="3111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dirty="0">
                <a:solidFill>
                  <a:srgbClr val="FFF565"/>
                </a:solidFill>
                <a:latin typeface="Arial Rounded MT Bold" panose="020F0704030504030204" pitchFamily="34" charset="0"/>
              </a:rPr>
              <a:t>MILLION ELECTION-RELATED POSTS</a:t>
            </a:r>
            <a:endParaRPr lang="en-PH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079" y="270001"/>
            <a:ext cx="997242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Way Forward</a:t>
            </a:r>
          </a:p>
          <a:p>
            <a:pPr algn="ctr"/>
            <a:endParaRPr lang="en-US" sz="3600" dirty="0">
              <a:solidFill>
                <a:srgbClr val="04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with the assessment, consultations, and dialogue with stakeholders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4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the independence of COMELEC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4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international best practices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4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4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 for the necessary legislative reforms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4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7222" y="2022585"/>
            <a:ext cx="6904559" cy="3269851"/>
          </a:xfrm>
        </p:spPr>
        <p:txBody>
          <a:bodyPr anchor="t">
            <a:noAutofit/>
          </a:bodyPr>
          <a:lstStyle/>
          <a:p>
            <a:r>
              <a:rPr lang="en-PH" sz="11500" b="1" dirty="0">
                <a:solidFill>
                  <a:srgbClr val="0433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193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68"/>
          <p:cNvSpPr>
            <a:spLocks noChangeArrowheads="1"/>
          </p:cNvSpPr>
          <p:nvPr/>
        </p:nvSpPr>
        <p:spPr bwMode="auto">
          <a:xfrm>
            <a:off x="6893765" y="4847609"/>
            <a:ext cx="47099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7625" tIns="47625" rIns="47625" bIns="47625" anchor="ctr">
            <a:spAutoFit/>
          </a:bodyPr>
          <a:lstStyle>
            <a:lvl1pPr>
              <a:spcBef>
                <a:spcPts val="4200"/>
              </a:spcBef>
              <a:buSzPct val="75000"/>
              <a:buChar char="✤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spcBef>
                <a:spcPts val="4200"/>
              </a:spcBef>
              <a:buSzPct val="75000"/>
              <a:buChar char="✤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375" dirty="0">
                <a:solidFill>
                  <a:srgbClr val="313D4D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rPr>
              <a:t>in the way we do things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13094" y="1121960"/>
            <a:ext cx="9356845" cy="770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0085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en-US" sz="6600" b="1" dirty="0">
                <a:solidFill>
                  <a:srgbClr val="31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rgbClr val="B04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0940" y="2055599"/>
            <a:ext cx="5554868" cy="1185212"/>
            <a:chOff x="566428" y="2705900"/>
            <a:chExt cx="7900498" cy="1685686"/>
          </a:xfrm>
        </p:grpSpPr>
        <p:sp>
          <p:nvSpPr>
            <p:cNvPr id="13" name="Shape 66"/>
            <p:cNvSpPr>
              <a:spLocks noChangeArrowheads="1"/>
            </p:cNvSpPr>
            <p:nvPr/>
          </p:nvSpPr>
          <p:spPr bwMode="auto">
            <a:xfrm>
              <a:off x="566428" y="2705900"/>
              <a:ext cx="3679753" cy="1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7625" tIns="47625" rIns="47625" bIns="47625" anchor="ctr">
              <a:spAutoFit/>
            </a:bodyPr>
            <a:lstStyle>
              <a:lvl1pPr>
                <a:spcBef>
                  <a:spcPts val="4200"/>
                </a:spcBef>
                <a:buSzPct val="75000"/>
                <a:buChar char="✤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>
                <a:spcBef>
                  <a:spcPts val="4200"/>
                </a:spcBef>
                <a:buSzPct val="75000"/>
                <a:buChar char="✤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6469" b="1" dirty="0">
                  <a:solidFill>
                    <a:srgbClr val="0085AC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I</a:t>
              </a:r>
              <a:r>
                <a:rPr lang="en-US" altLang="en-US" sz="6469" dirty="0">
                  <a:solidFill>
                    <a:srgbClr val="313D4D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nspire</a:t>
              </a:r>
              <a:endParaRPr lang="en-US" altLang="en-US" sz="3188" dirty="0">
                <a:solidFill>
                  <a:srgbClr val="313D4D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6076" y="2934552"/>
              <a:ext cx="4050850" cy="1457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3094" dirty="0">
                  <a:solidFill>
                    <a:srgbClr val="313D4D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the COMELEC Workforce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1005" y="3110924"/>
            <a:ext cx="5763623" cy="2346861"/>
            <a:chOff x="186254" y="3983726"/>
            <a:chExt cx="8197403" cy="3337861"/>
          </a:xfrm>
        </p:grpSpPr>
        <p:sp>
          <p:nvSpPr>
            <p:cNvPr id="16" name="Shape 67"/>
            <p:cNvSpPr>
              <a:spLocks noChangeArrowheads="1"/>
            </p:cNvSpPr>
            <p:nvPr/>
          </p:nvSpPr>
          <p:spPr bwMode="auto">
            <a:xfrm>
              <a:off x="186254" y="3983726"/>
              <a:ext cx="4311284" cy="333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7625" tIns="47625" rIns="47625" bIns="47625" anchor="ctr">
              <a:spAutoFit/>
            </a:bodyPr>
            <a:lstStyle>
              <a:lvl1pPr>
                <a:spcBef>
                  <a:spcPts val="4200"/>
                </a:spcBef>
                <a:buSzPct val="75000"/>
                <a:buChar char="✤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>
                <a:spcBef>
                  <a:spcPts val="4200"/>
                </a:spcBef>
                <a:buSzPct val="75000"/>
                <a:buChar char="✤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>
                <a:spcBef>
                  <a:spcPts val="4200"/>
                </a:spcBef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buSzPct val="75000"/>
                <a:buChar char="•"/>
                <a:defRPr sz="360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6469" b="1" dirty="0">
                  <a:solidFill>
                    <a:srgbClr val="0085AC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C</a:t>
              </a:r>
              <a:r>
                <a:rPr lang="en-US" altLang="en-US" sz="6469" dirty="0">
                  <a:solidFill>
                    <a:srgbClr val="313D4D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onsult</a:t>
              </a:r>
              <a:r>
                <a:rPr lang="en-US" altLang="en-US" sz="3375" dirty="0">
                  <a:solidFill>
                    <a:srgbClr val="313D4D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 </a:t>
              </a:r>
            </a:p>
            <a:p>
              <a:pPr lvl="2" algn="l"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687" dirty="0">
                  <a:solidFill>
                    <a:srgbClr val="313D4D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and</a:t>
              </a:r>
              <a:endParaRPr lang="en-US" altLang="en-US" sz="1687" dirty="0">
                <a:solidFill>
                  <a:srgbClr val="000000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endParaRPr>
            </a:p>
            <a:p>
              <a:pPr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6469" b="1" dirty="0">
                  <a:solidFill>
                    <a:srgbClr val="0085AC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E</a:t>
              </a:r>
              <a:r>
                <a:rPr lang="en-US" altLang="en-US" sz="6469" dirty="0">
                  <a:solidFill>
                    <a:srgbClr val="313D4D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ngage</a:t>
              </a:r>
              <a:endParaRPr lang="en-US" altLang="en-US" sz="3188" dirty="0">
                <a:solidFill>
                  <a:srgbClr val="313D4D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6713" y="4572843"/>
              <a:ext cx="3956944" cy="2318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3375" dirty="0">
                  <a:solidFill>
                    <a:srgbClr val="313D4D"/>
                  </a:solidFill>
                  <a:latin typeface="Arial" panose="020B0604020202020204" pitchFamily="34" charset="0"/>
                  <a:ea typeface="Roboto Regular" pitchFamily="2" charset="0"/>
                  <a:cs typeface="Arial" panose="020B0604020202020204" pitchFamily="34" charset="0"/>
                  <a:sym typeface="Roboto Regular" pitchFamily="2" charset="0"/>
                </a:rPr>
                <a:t>our stakeholders (and critics)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65105" y="2127396"/>
            <a:ext cx="789488" cy="5915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3375" dirty="0">
                <a:solidFill>
                  <a:srgbClr val="31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endParaRPr lang="en-US" sz="3375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3765" y="1947938"/>
            <a:ext cx="4950714" cy="3058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6469" b="1" dirty="0">
                <a:solidFill>
                  <a:srgbClr val="B04037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rPr>
              <a:t>T</a:t>
            </a:r>
            <a:r>
              <a:rPr lang="en-US" altLang="en-US" sz="6469" dirty="0">
                <a:solidFill>
                  <a:srgbClr val="313D4D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rPr>
              <a:t>ransparent</a:t>
            </a:r>
            <a:r>
              <a:rPr lang="en-US" altLang="en-US" sz="3094" dirty="0">
                <a:solidFill>
                  <a:srgbClr val="313D4D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rPr>
              <a:t>, </a:t>
            </a:r>
            <a:r>
              <a:rPr lang="en-US" altLang="en-US" sz="6469" b="1" dirty="0">
                <a:solidFill>
                  <a:srgbClr val="B04037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rPr>
              <a:t>E</a:t>
            </a:r>
            <a:r>
              <a:rPr lang="en-US" altLang="en-US" sz="6469" dirty="0">
                <a:solidFill>
                  <a:srgbClr val="313D4D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rPr>
              <a:t>fficient</a:t>
            </a:r>
            <a:r>
              <a:rPr lang="en-US" altLang="en-US" sz="3094" dirty="0">
                <a:solidFill>
                  <a:srgbClr val="313D4D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rPr>
              <a:t>, and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6469" b="1" dirty="0">
                <a:solidFill>
                  <a:srgbClr val="B04037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rPr>
              <a:t>A</a:t>
            </a:r>
            <a:r>
              <a:rPr lang="en-US" altLang="en-US" sz="6469" dirty="0">
                <a:solidFill>
                  <a:srgbClr val="313D4D"/>
                </a:solidFill>
                <a:latin typeface="Arial" panose="020B0604020202020204" pitchFamily="34" charset="0"/>
                <a:ea typeface="Roboto Regular" pitchFamily="2" charset="0"/>
                <a:cs typeface="Arial" panose="020B0604020202020204" pitchFamily="34" charset="0"/>
                <a:sym typeface="Roboto Regular" pitchFamily="2" charset="0"/>
              </a:rPr>
              <a:t>ccountable</a:t>
            </a:r>
            <a:endParaRPr lang="en-US" sz="6469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8937" y="262870"/>
            <a:ext cx="7580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001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STRATEGY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050452" y="54955"/>
            <a:ext cx="8051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001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APPROACH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177395300"/>
              </p:ext>
            </p:extLst>
          </p:nvPr>
        </p:nvGraphicFramePr>
        <p:xfrm>
          <a:off x="6251460" y="885952"/>
          <a:ext cx="5051441" cy="514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Shape 62"/>
          <p:cNvSpPr>
            <a:spLocks noChangeArrowheads="1"/>
          </p:cNvSpPr>
          <p:nvPr/>
        </p:nvSpPr>
        <p:spPr bwMode="auto">
          <a:xfrm>
            <a:off x="616068" y="1502091"/>
            <a:ext cx="6416589" cy="403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7625" tIns="47625" rIns="47625" bIns="47625" anchor="ctr">
            <a:spAutoFit/>
          </a:bodyPr>
          <a:lstStyle>
            <a:lvl1pPr marL="444500" indent="-444500">
              <a:spcBef>
                <a:spcPts val="4200"/>
              </a:spcBef>
              <a:buSzPct val="75000"/>
              <a:buChar char="✤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spcBef>
                <a:spcPts val="4200"/>
              </a:spcBef>
              <a:buSzPct val="75000"/>
              <a:buChar char="✤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spcBef>
                <a:spcPts val="4200"/>
              </a:spcBef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Char char="•"/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Clr>
                <a:srgbClr val="A1293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31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upon 2010 and 2013 performance</a:t>
            </a:r>
          </a:p>
          <a:p>
            <a:pPr marL="0" indent="0" rtl="0" fontAlgn="base">
              <a:spcBef>
                <a:spcPct val="0"/>
              </a:spcBef>
              <a:spcAft>
                <a:spcPct val="0"/>
              </a:spcAft>
              <a:buClr>
                <a:srgbClr val="A12932"/>
              </a:buClr>
              <a:buSzPct val="100000"/>
              <a:buNone/>
            </a:pPr>
            <a:endParaRPr lang="en-US" altLang="en-US" sz="3200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  <a:buClr>
                <a:srgbClr val="A1293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31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key result areas / performance indicators (KRA/KPIs)</a:t>
            </a:r>
          </a:p>
          <a:p>
            <a:pPr marL="0" indent="0" rtl="0" fontAlgn="base">
              <a:spcBef>
                <a:spcPct val="0"/>
              </a:spcBef>
              <a:spcAft>
                <a:spcPct val="0"/>
              </a:spcAft>
              <a:buClr>
                <a:srgbClr val="A12932"/>
              </a:buClr>
              <a:buSzPct val="100000"/>
              <a:buNone/>
            </a:pPr>
            <a:endParaRPr lang="en-US" altLang="en-US" sz="3200" dirty="0">
              <a:solidFill>
                <a:srgbClr val="313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  <a:buClr>
                <a:srgbClr val="A1293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31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performance scorecard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7473" y="3331069"/>
            <a:ext cx="7148946" cy="3111294"/>
          </a:xfrm>
        </p:spPr>
        <p:txBody>
          <a:bodyPr anchor="t">
            <a:noAutofit/>
          </a:bodyPr>
          <a:lstStyle/>
          <a:p>
            <a:pPr algn="r"/>
            <a:r>
              <a:rPr lang="en-PH" sz="6600" b="1" dirty="0">
                <a:solidFill>
                  <a:srgbClr val="04334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COMELEC PERFORMANCE SCORECARD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79473" y="6256977"/>
            <a:ext cx="6386946" cy="1"/>
          </a:xfrm>
          <a:prstGeom prst="line">
            <a:avLst/>
          </a:prstGeom>
          <a:ln w="139700" cap="rnd" cmpd="thickThin">
            <a:solidFill>
              <a:srgbClr val="04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92"/>
            <a:ext cx="12192000" cy="6353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12879378"/>
              </p:ext>
            </p:extLst>
          </p:nvPr>
        </p:nvGraphicFramePr>
        <p:xfrm>
          <a:off x="6761021" y="2288587"/>
          <a:ext cx="5250871" cy="430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48172" y="4424464"/>
            <a:ext cx="148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solidFill>
                  <a:srgbClr val="FFF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51.06%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0032" y="4162854"/>
            <a:ext cx="148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solidFill>
                  <a:srgbClr val="FFF5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48.40%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r="24757"/>
          <a:stretch/>
        </p:blipFill>
        <p:spPr>
          <a:xfrm>
            <a:off x="-1" y="-113935"/>
            <a:ext cx="6389913" cy="5226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3052" r="86193" b="40857"/>
          <a:stretch/>
        </p:blipFill>
        <p:spPr>
          <a:xfrm>
            <a:off x="7919281" y="3328570"/>
            <a:ext cx="788297" cy="1357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31034" r="78636" b="44802"/>
          <a:stretch/>
        </p:blipFill>
        <p:spPr>
          <a:xfrm>
            <a:off x="9865838" y="3094426"/>
            <a:ext cx="831273" cy="12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29142537"/>
              </p:ext>
            </p:extLst>
          </p:nvPr>
        </p:nvGraphicFramePr>
        <p:xfrm>
          <a:off x="-457202" y="512618"/>
          <a:ext cx="6567057" cy="525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r="23636"/>
          <a:stretch/>
        </p:blipFill>
        <p:spPr>
          <a:xfrm>
            <a:off x="5569527" y="0"/>
            <a:ext cx="6622473" cy="561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3052" r="86193" b="40857"/>
          <a:stretch/>
        </p:blipFill>
        <p:spPr>
          <a:xfrm>
            <a:off x="1373717" y="3180168"/>
            <a:ext cx="788297" cy="1357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31034" r="78636" b="44802"/>
          <a:stretch/>
        </p:blipFill>
        <p:spPr>
          <a:xfrm>
            <a:off x="3679276" y="1032872"/>
            <a:ext cx="831273" cy="12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9" y="676028"/>
            <a:ext cx="12815455" cy="4111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2" b="79006"/>
          <a:stretch/>
        </p:blipFill>
        <p:spPr>
          <a:xfrm>
            <a:off x="0" y="5418225"/>
            <a:ext cx="1843940" cy="14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401</Words>
  <Application>Microsoft Office PowerPoint</Application>
  <PresentationFormat>Widescreen</PresentationFormat>
  <Paragraphs>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Arial Rounded MT Bold</vt:lpstr>
      <vt:lpstr>Calibri</vt:lpstr>
      <vt:lpstr>Calibri Light</vt:lpstr>
      <vt:lpstr>Helvetica Light</vt:lpstr>
      <vt:lpstr>Roboto</vt:lpstr>
      <vt:lpstr>Roboto Cn</vt:lpstr>
      <vt:lpstr>Roboto Regular</vt:lpstr>
      <vt:lpstr>Wingdings</vt:lpstr>
      <vt:lpstr>Office Theme</vt:lpstr>
      <vt:lpstr>PHILIPPINE COMMISSION ON  ELECTIONS</vt:lpstr>
      <vt:lpstr>PowerPoint Presentation</vt:lpstr>
      <vt:lpstr>PowerPoint Presentation</vt:lpstr>
      <vt:lpstr>PowerPoint Presentation</vt:lpstr>
      <vt:lpstr>COMELEC PERFORMANCE SCORECARD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ELECTIONS IN THE PHILIPPINES</dc:title>
  <dc:creator>Aarene Ambrosio</dc:creator>
  <cp:lastModifiedBy>Aarene Ambrosio</cp:lastModifiedBy>
  <cp:revision>54</cp:revision>
  <cp:lastPrinted>2016-10-12T03:57:57Z</cp:lastPrinted>
  <dcterms:created xsi:type="dcterms:W3CDTF">2016-09-22T00:19:53Z</dcterms:created>
  <dcterms:modified xsi:type="dcterms:W3CDTF">2016-10-12T06:53:58Z</dcterms:modified>
</cp:coreProperties>
</file>