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58" r:id="rId3"/>
    <p:sldId id="271" r:id="rId4"/>
    <p:sldId id="275" r:id="rId5"/>
    <p:sldId id="259" r:id="rId6"/>
    <p:sldId id="260" r:id="rId7"/>
    <p:sldId id="261" r:id="rId8"/>
    <p:sldId id="262" r:id="rId9"/>
    <p:sldId id="276" r:id="rId10"/>
    <p:sldId id="264" r:id="rId11"/>
    <p:sldId id="266" r:id="rId12"/>
    <p:sldId id="268" r:id="rId13"/>
    <p:sldId id="269" r:id="rId14"/>
    <p:sldId id="273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75404" autoAdjust="0"/>
  </p:normalViewPr>
  <p:slideViewPr>
    <p:cSldViewPr snapToGrid="0">
      <p:cViewPr varScale="1">
        <p:scale>
          <a:sx n="51" d="100"/>
          <a:sy n="51" d="100"/>
        </p:scale>
        <p:origin x="12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3E2E3-03FE-4DA7-A7A9-AF7A2F04EFE7}" type="datetimeFigureOut">
              <a:rPr lang="en-NZ" smtClean="0"/>
              <a:t>20/10/2016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84AFA-D7D0-4A14-8104-AD33FE58F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367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C8561-F8B9-4DD1-AC78-8E9F713169FC}" type="datetimeFigureOut">
              <a:rPr lang="en-NZ" smtClean="0"/>
              <a:t>20/10/2016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5055-65C2-42E8-9474-877E84AEAF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561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Title:</a:t>
            </a:r>
            <a:r>
              <a:rPr lang="en-NZ" baseline="0" dirty="0" smtClean="0"/>
              <a:t> </a:t>
            </a:r>
            <a:r>
              <a:rPr lang="en-NZ" dirty="0" smtClean="0"/>
              <a:t>Cambria</a:t>
            </a:r>
            <a:r>
              <a:rPr lang="en-NZ" baseline="0" dirty="0" smtClean="0"/>
              <a:t> 44 Bold </a:t>
            </a:r>
            <a:r>
              <a:rPr lang="en-NZ" baseline="0" dirty="0" err="1" smtClean="0"/>
              <a:t>Center</a:t>
            </a:r>
            <a:endParaRPr lang="en-NZ" baseline="0" dirty="0" smtClean="0"/>
          </a:p>
          <a:p>
            <a:r>
              <a:rPr lang="en-NZ" baseline="0" dirty="0" smtClean="0"/>
              <a:t>Text: Cambria 28 Non-bold Align Left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D77E-49ED-4742-AD16-710D795D50B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33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5055-65C2-42E8-9474-877E84AEAF5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951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5055-65C2-42E8-9474-877E84AEAF5A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889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5A6-DF8B-4AC9-BC0C-B3C9C3455CEA}" type="datetime1">
              <a:rPr lang="en-NZ" smtClean="0"/>
              <a:t>20/10/2016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4672" y="6173787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308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4EA3-19F7-4BA4-BABC-4385EB770D1D}" type="datetime1">
              <a:rPr lang="en-NZ" smtClean="0"/>
              <a:t>20/10/2016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3109" y="6176963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921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F351-6408-431B-8215-D948554A58A2}" type="datetime1">
              <a:rPr lang="en-NZ" smtClean="0"/>
              <a:t>20/10/2016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7690" y="6176963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69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575F-A4D9-4086-ADDA-8D166AA32282}" type="datetime1">
              <a:rPr lang="en-NZ" smtClean="0"/>
              <a:t>20/10/2016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818" y="6176963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21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ABF2-802D-45A0-9ACC-355D57A8BE94}" type="datetime1">
              <a:rPr lang="en-NZ" smtClean="0"/>
              <a:t>20/10/2016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173787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031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E281-AED8-4526-91B3-318C2DB4E462}" type="datetime1">
              <a:rPr lang="en-NZ" smtClean="0"/>
              <a:t>20/10/2016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9254" y="6176963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553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CF44-3CC3-420B-8035-F1FC6E460E4F}" type="datetime1">
              <a:rPr lang="en-NZ" smtClean="0"/>
              <a:t>20/10/2016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56963" y="6189663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0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F621-CE68-4C0F-8D6C-CD5499D18555}" type="datetime1">
              <a:rPr lang="en-NZ" smtClean="0"/>
              <a:t>20/10/2016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15400" y="6173787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476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DB59-F1CA-443B-8D4A-B83C2A3EA2C1}" type="datetime1">
              <a:rPr lang="en-NZ" smtClean="0"/>
              <a:t>20/10/2016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87691" y="6173787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CAD2-61F0-49DE-8F10-A8E19A2EF478}" type="datetime1">
              <a:rPr lang="en-NZ" smtClean="0"/>
              <a:t>20/10/2016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56963" y="6157046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835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9CE-C754-4294-B919-245C16091B77}" type="datetime1">
              <a:rPr lang="en-NZ" smtClean="0"/>
              <a:t>20/10/2016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5400" y="6173787"/>
            <a:ext cx="2743200" cy="365125"/>
          </a:xfrm>
        </p:spPr>
        <p:txBody>
          <a:bodyPr/>
          <a:lstStyle/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727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A700-DBF6-4B7F-B670-15F5ED87A1D1}" type="datetime1">
              <a:rPr lang="en-NZ" smtClean="0"/>
              <a:t>20/10/2016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C7F6-3299-4931-BEE5-CBA3BF29C5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53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1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336" r="10513" b="-2512"/>
          <a:stretch/>
        </p:blipFill>
        <p:spPr>
          <a:xfrm>
            <a:off x="285750" y="571717"/>
            <a:ext cx="11582400" cy="64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10</a:t>
            </a:fld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2190750" y="740979"/>
            <a:ext cx="703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mbria" panose="02040503050406030204" pitchFamily="18" charset="0"/>
              </a:rPr>
              <a:t>545 Text Platform Utilization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4" y="2002221"/>
            <a:ext cx="7709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Free SMS platform</a:t>
            </a:r>
          </a:p>
          <a:p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23163"/>
              </p:ext>
            </p:extLst>
          </p:nvPr>
        </p:nvGraphicFramePr>
        <p:xfrm>
          <a:off x="1905873" y="3061525"/>
          <a:ext cx="83417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0856"/>
                <a:gridCol w="417085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latin typeface="Cambria" panose="02040503050406030204" pitchFamily="18" charset="0"/>
                        </a:rPr>
                        <a:t>Total</a:t>
                      </a:r>
                      <a:r>
                        <a:rPr lang="en-AU" sz="2800" baseline="0" dirty="0" smtClean="0">
                          <a:latin typeface="Cambria" panose="02040503050406030204" pitchFamily="18" charset="0"/>
                        </a:rPr>
                        <a:t> No. of SMS on Election Day</a:t>
                      </a:r>
                      <a:endParaRPr lang="en-A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latin typeface="Cambria" panose="02040503050406030204" pitchFamily="18" charset="0"/>
                        </a:rPr>
                        <a:t>Total No.</a:t>
                      </a:r>
                      <a:r>
                        <a:rPr lang="en-AU" sz="2800" baseline="0" dirty="0" smtClean="0">
                          <a:latin typeface="Cambria" panose="02040503050406030204" pitchFamily="18" charset="0"/>
                        </a:rPr>
                        <a:t> of SMS from 28</a:t>
                      </a:r>
                      <a:r>
                        <a:rPr lang="en-AU" sz="2800" baseline="30000" dirty="0" smtClean="0">
                          <a:latin typeface="Cambria" panose="02040503050406030204" pitchFamily="18" charset="0"/>
                        </a:rPr>
                        <a:t>th</a:t>
                      </a:r>
                      <a:r>
                        <a:rPr lang="en-AU" sz="2800" baseline="0" dirty="0" smtClean="0">
                          <a:latin typeface="Cambria" panose="02040503050406030204" pitchFamily="18" charset="0"/>
                        </a:rPr>
                        <a:t> June- 17</a:t>
                      </a:r>
                      <a:r>
                        <a:rPr lang="en-AU" sz="2800" baseline="30000" dirty="0" smtClean="0">
                          <a:latin typeface="Cambria" panose="02040503050406030204" pitchFamily="18" charset="0"/>
                        </a:rPr>
                        <a:t>th</a:t>
                      </a:r>
                      <a:r>
                        <a:rPr lang="en-AU" sz="2800" baseline="0" dirty="0" smtClean="0">
                          <a:latin typeface="Cambria" panose="02040503050406030204" pitchFamily="18" charset="0"/>
                        </a:rPr>
                        <a:t> Sept</a:t>
                      </a:r>
                      <a:endParaRPr lang="en-A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latin typeface="Cambria" panose="02040503050406030204" pitchFamily="18" charset="0"/>
                        </a:rPr>
                        <a:t>116,311</a:t>
                      </a:r>
                      <a:endParaRPr lang="en-A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latin typeface="Cambria" panose="02040503050406030204" pitchFamily="18" charset="0"/>
                        </a:rPr>
                        <a:t>701,180</a:t>
                      </a:r>
                      <a:endParaRPr lang="en-A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11</a:t>
            </a:fld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5234" y="3459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Positive Experiences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985" y="1367074"/>
            <a:ext cx="624180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hangingPunct="0"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Cambria" panose="02040503050406030204" pitchFamily="18" charset="0"/>
              </a:rPr>
              <a:t>Provided </a:t>
            </a:r>
            <a:r>
              <a:rPr lang="en-GB" sz="2600" dirty="0">
                <a:latin typeface="Cambria" panose="02040503050406030204" pitchFamily="18" charset="0"/>
              </a:rPr>
              <a:t>an interactive platform for voters and FEO</a:t>
            </a:r>
            <a:r>
              <a:rPr lang="en-GB" sz="2600" dirty="0" smtClean="0">
                <a:latin typeface="Cambria" panose="02040503050406030204" pitchFamily="18" charset="0"/>
              </a:rPr>
              <a:t>;</a:t>
            </a:r>
          </a:p>
          <a:p>
            <a:pPr hangingPunct="0"/>
            <a:endParaRPr lang="en-GB" sz="2600" dirty="0">
              <a:latin typeface="Cambria" panose="02040503050406030204" pitchFamily="18" charset="0"/>
            </a:endParaRPr>
          </a:p>
          <a:p>
            <a:pPr marL="457200" indent="-457200" hangingPunct="0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" panose="02040503050406030204" pitchFamily="18" charset="0"/>
              </a:rPr>
              <a:t>Voter queries were dealt with in a timely </a:t>
            </a:r>
            <a:r>
              <a:rPr lang="en-GB" sz="2600" dirty="0" smtClean="0">
                <a:latin typeface="Cambria" panose="02040503050406030204" pitchFamily="18" charset="0"/>
              </a:rPr>
              <a:t>manner</a:t>
            </a:r>
          </a:p>
          <a:p>
            <a:pPr hangingPunct="0"/>
            <a:endParaRPr lang="en-GB" sz="2600" dirty="0">
              <a:latin typeface="Cambria" panose="02040503050406030204" pitchFamily="18" charset="0"/>
            </a:endParaRPr>
          </a:p>
          <a:p>
            <a:pPr marL="457200" indent="-457200" hangingPunct="0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" panose="02040503050406030204" pitchFamily="18" charset="0"/>
              </a:rPr>
              <a:t>Free of charge and accessible service to voters</a:t>
            </a:r>
            <a:r>
              <a:rPr lang="en-GB" sz="2600" dirty="0" smtClean="0">
                <a:latin typeface="Cambria" panose="02040503050406030204" pitchFamily="18" charset="0"/>
              </a:rPr>
              <a:t>;</a:t>
            </a:r>
          </a:p>
          <a:p>
            <a:pPr hangingPunct="0"/>
            <a:endParaRPr lang="en-GB" sz="2600" dirty="0">
              <a:latin typeface="Cambria" panose="02040503050406030204" pitchFamily="18" charset="0"/>
            </a:endParaRPr>
          </a:p>
          <a:p>
            <a:pPr marL="457200" indent="-457200" hangingPunct="0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" panose="02040503050406030204" pitchFamily="18" charset="0"/>
              </a:rPr>
              <a:t>Voters could always access the information in their phones; </a:t>
            </a:r>
            <a:r>
              <a:rPr lang="en-GB" sz="2600" dirty="0" smtClean="0">
                <a:latin typeface="Cambria" panose="02040503050406030204" pitchFamily="18" charset="0"/>
              </a:rPr>
              <a:t>and</a:t>
            </a:r>
          </a:p>
          <a:p>
            <a:pPr hangingPunct="0"/>
            <a:endParaRPr lang="en-GB" sz="2600" dirty="0" smtClean="0">
              <a:latin typeface="Cambria" panose="02040503050406030204" pitchFamily="18" charset="0"/>
            </a:endParaRPr>
          </a:p>
          <a:p>
            <a:pPr marL="457200" indent="-457200" hangingPunct="0"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Cambria" panose="02040503050406030204" pitchFamily="18" charset="0"/>
              </a:rPr>
              <a:t>Had </a:t>
            </a:r>
            <a:r>
              <a:rPr lang="en-GB" sz="2600" dirty="0">
                <a:latin typeface="Cambria" panose="02040503050406030204" pitchFamily="18" charset="0"/>
              </a:rPr>
              <a:t>power of penetration.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25" y="1518248"/>
            <a:ext cx="3751828" cy="51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12</a:t>
            </a:fld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4114799" y="630620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mbria" panose="02040503050406030204" pitchFamily="18" charset="0"/>
              </a:rPr>
              <a:t>SWOT Analysis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02122"/>
              </p:ext>
            </p:extLst>
          </p:nvPr>
        </p:nvGraphicFramePr>
        <p:xfrm>
          <a:off x="781050" y="1385803"/>
          <a:ext cx="10706100" cy="597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8641"/>
                <a:gridCol w="4747459"/>
              </a:tblGrid>
              <a:tr h="246531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STRENGTHS</a:t>
                      </a:r>
                      <a:endParaRPr lang="en-US" sz="2000" b="1" u="sng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Used an existing platform that required little to no training.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Flexible platform</a:t>
                      </a:r>
                      <a:r>
                        <a:rPr lang="en-NZ" sz="20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allowed one person to check the details for multiple voters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0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 hr availability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0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Free of charge</a:t>
                      </a:r>
                      <a:endParaRPr lang="en-NZ" sz="20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AU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u="sng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WEAKNESSES</a:t>
                      </a:r>
                    </a:p>
                    <a:p>
                      <a:pPr marL="0" indent="0">
                        <a:buNone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Not available</a:t>
                      </a:r>
                      <a:r>
                        <a:rPr lang="en-NZ" sz="20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in areas without network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0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Susceptible downtime due to network failure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0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Data is hosted at network servers (low risk)</a:t>
                      </a:r>
                      <a:endParaRPr lang="en-NZ" sz="20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AU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006882">
                <a:tc>
                  <a:txBody>
                    <a:bodyPr/>
                    <a:lstStyle/>
                    <a:p>
                      <a:r>
                        <a:rPr lang="en-AU" sz="2000" b="1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OPPORTUNITIES</a:t>
                      </a:r>
                      <a:endParaRPr lang="en-AU" sz="2000" b="1" u="sng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AU" sz="2000" b="1" u="sng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Enhance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the platform for more services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Build internet based applications to access younger generation of users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Allow reporting mechanism directly on the platform to identify incorrect data</a:t>
                      </a:r>
                      <a:endParaRPr lang="en-AU" sz="2000" b="1" u="sng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en-AU" sz="20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endParaRPr lang="en-AU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THREATS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Data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is exposed due to hosting on external party servers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Information is available to any person who has the EVR Number- risk of being misused.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AU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8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13</a:t>
            </a:fld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1545" y="664913"/>
            <a:ext cx="1148442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Use of other Information and Communication Technology 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2302" y="1998785"/>
            <a:ext cx="10962914" cy="454414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mbria" panose="02040503050406030204" pitchFamily="18" charset="0"/>
              </a:rPr>
              <a:t>Social Media </a:t>
            </a:r>
          </a:p>
          <a:p>
            <a:pPr marL="0" indent="0">
              <a:buNone/>
            </a:pPr>
            <a:endParaRPr lang="en-US" sz="45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mbria" panose="02040503050406030204" pitchFamily="18" charset="0"/>
              </a:rPr>
              <a:t>YouTube</a:t>
            </a:r>
          </a:p>
          <a:p>
            <a:pPr marL="0" indent="0">
              <a:buNone/>
            </a:pPr>
            <a:endParaRPr lang="en-US" sz="45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mbria" panose="02040503050406030204" pitchFamily="18" charset="0"/>
              </a:rPr>
              <a:t>Radio and Television Advertisements</a:t>
            </a:r>
          </a:p>
          <a:p>
            <a:pPr marL="0" indent="0">
              <a:buNone/>
            </a:pPr>
            <a:endParaRPr lang="en-US" sz="45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mbria" panose="02040503050406030204" pitchFamily="18" charset="0"/>
              </a:rPr>
              <a:t>Talkback Shows</a:t>
            </a:r>
          </a:p>
          <a:p>
            <a:pPr marL="0" indent="0">
              <a:buNone/>
            </a:pPr>
            <a:endParaRPr lang="en-US" sz="45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mbria" panose="02040503050406030204" pitchFamily="18" charset="0"/>
              </a:rPr>
              <a:t>Live Outside Broadcasts</a:t>
            </a:r>
          </a:p>
          <a:p>
            <a:pPr marL="0" indent="0">
              <a:buNone/>
            </a:pPr>
            <a:endParaRPr lang="en-US" sz="45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mbria" panose="02040503050406030204" pitchFamily="18" charset="0"/>
              </a:rPr>
              <a:t>Everything under the sun </a:t>
            </a:r>
            <a:r>
              <a:rPr lang="en-US" sz="45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en-US" sz="4500" dirty="0">
              <a:latin typeface="Cambria" panose="020405030504060302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14</a:t>
            </a:fld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3392213" y="740979"/>
            <a:ext cx="6589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mbria" panose="02040503050406030204" pitchFamily="18" charset="0"/>
              </a:rPr>
              <a:t>General Election 2014 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86" y="1889383"/>
            <a:ext cx="1188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Conducted after a lapse of 8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8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Organised by the FEO for the 50 new member parliament under the 2013 constitution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8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>
                <a:latin typeface="Cambria" panose="02040503050406030204" pitchFamily="18" charset="0"/>
              </a:rPr>
              <a:t> L</a:t>
            </a:r>
            <a:r>
              <a:rPr lang="en-AU" sz="2800" dirty="0" smtClean="0">
                <a:latin typeface="Cambria" panose="02040503050406030204" pitchFamily="18" charset="0"/>
              </a:rPr>
              <a:t>owest number of invalid votes in Fiji History – 0.75%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8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Demonstrates the strength of the new electoral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8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84.6% Voter turnout on a voluntary voting system</a:t>
            </a:r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1872"/>
            <a:ext cx="10515600" cy="5797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b="1" dirty="0" smtClean="0">
                <a:latin typeface="Cambria" panose="02040503050406030204" pitchFamily="18" charset="0"/>
              </a:rPr>
              <a:t>VINAKA VAKALEVU</a:t>
            </a:r>
          </a:p>
          <a:p>
            <a:pPr marL="0" indent="0" algn="ctr">
              <a:buNone/>
            </a:pPr>
            <a:endParaRPr lang="en-AU" sz="40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15</a:t>
            </a:fld>
            <a:endParaRPr lang="en-NZ"/>
          </a:p>
        </p:txBody>
      </p:sp>
      <p:pic>
        <p:nvPicPr>
          <p:cNvPr id="1034" name="Picture 10" descr="http://islandsfiji.us/photo/fiji-vacation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86" y="1344769"/>
            <a:ext cx="7712014" cy="48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0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NZ" sz="3600" b="1" dirty="0" smtClean="0">
                <a:latin typeface="Cambria" pitchFamily="18" charset="0"/>
              </a:rPr>
              <a:t>Role </a:t>
            </a:r>
            <a:r>
              <a:rPr lang="en-NZ" sz="3600" b="1" dirty="0">
                <a:latin typeface="Cambria" pitchFamily="18" charset="0"/>
              </a:rPr>
              <a:t>of Information and Communication Technology for Voter Education and Feedback </a:t>
            </a:r>
            <a:r>
              <a:rPr lang="en-NZ" sz="3600" b="1" dirty="0" smtClean="0">
                <a:latin typeface="Cambria" pitchFamily="18" charset="0"/>
              </a:rPr>
              <a:t>  </a:t>
            </a:r>
            <a:endParaRPr lang="en-NZ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FEO’s 545 Text platform in the 2014 General Elections 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Case Study - Fiji</a:t>
            </a:r>
            <a:endParaRPr lang="en-NZ" sz="2800" b="1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b="1" smtClean="0">
                <a:solidFill>
                  <a:schemeClr val="bg1"/>
                </a:solidFill>
              </a:rPr>
              <a:t>2</a:t>
            </a:fld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350" y="5345410"/>
            <a:ext cx="71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Presented by 	: Mohammed Saneem, </a:t>
            </a:r>
            <a:r>
              <a:rPr lang="en-US" i="1" dirty="0" smtClean="0">
                <a:latin typeface="Cambria" panose="02040503050406030204" pitchFamily="18" charset="0"/>
              </a:rPr>
              <a:t>Supervisor of Elections</a:t>
            </a: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</a:t>
            </a:r>
            <a:endParaRPr lang="en-US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3</a:t>
            </a:fld>
            <a:endParaRPr lang="en-N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360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mbria" panose="02040503050406030204" pitchFamily="18" charset="0"/>
              </a:rPr>
              <a:t>Fiji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24" y="1945475"/>
            <a:ext cx="36000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0574" y="1640675"/>
            <a:ext cx="3898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Fiji is </a:t>
            </a:r>
            <a:r>
              <a:rPr lang="en-US" dirty="0" smtClean="0">
                <a:latin typeface="Cambria" panose="02040503050406030204" pitchFamily="18" charset="0"/>
              </a:rPr>
              <a:t>an island nation in Melanesia archipelago of more than 332 islands amounting to a total </a:t>
            </a:r>
            <a:r>
              <a:rPr lang="en-US" dirty="0">
                <a:latin typeface="Cambria" panose="02040503050406030204" pitchFamily="18" charset="0"/>
              </a:rPr>
              <a:t>land area of about </a:t>
            </a:r>
            <a:r>
              <a:rPr lang="en-US" dirty="0" smtClean="0">
                <a:latin typeface="Cambria" panose="02040503050406030204" pitchFamily="18" charset="0"/>
              </a:rPr>
              <a:t>18,376 square </a:t>
            </a:r>
            <a:r>
              <a:rPr lang="en-US" dirty="0" err="1" smtClean="0">
                <a:latin typeface="Cambria" panose="02040503050406030204" pitchFamily="18" charset="0"/>
              </a:rPr>
              <a:t>kilometres</a:t>
            </a:r>
            <a:r>
              <a:rPr lang="en-US" dirty="0" smtClean="0">
                <a:latin typeface="Cambria" panose="02040503050406030204" pitchFamily="18" charset="0"/>
              </a:rPr>
              <a:t> (7,095 </a:t>
            </a:r>
            <a:r>
              <a:rPr lang="en-US" dirty="0" err="1" smtClean="0">
                <a:latin typeface="Cambria" panose="02040503050406030204" pitchFamily="18" charset="0"/>
              </a:rPr>
              <a:t>sq</a:t>
            </a:r>
            <a:r>
              <a:rPr lang="en-US" dirty="0" smtClean="0">
                <a:latin typeface="Cambria" panose="02040503050406030204" pitchFamily="18" charset="0"/>
              </a:rPr>
              <a:t> mi).</a:t>
            </a:r>
            <a:r>
              <a:rPr lang="en-US" dirty="0">
                <a:latin typeface="Cambria" panose="02040503050406030204" pitchFamily="18" charset="0"/>
              </a:rPr>
              <a:t> 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Fiji consists of </a:t>
            </a:r>
            <a:r>
              <a:rPr lang="en-US" dirty="0">
                <a:latin typeface="Cambria" panose="02040503050406030204" pitchFamily="18" charset="0"/>
              </a:rPr>
              <a:t>two major islands, Viti </a:t>
            </a:r>
            <a:r>
              <a:rPr lang="en-US" dirty="0" err="1">
                <a:latin typeface="Cambria" panose="02040503050406030204" pitchFamily="18" charset="0"/>
              </a:rPr>
              <a:t>Levu</a:t>
            </a:r>
            <a:r>
              <a:rPr lang="en-US" dirty="0">
                <a:latin typeface="Cambria" panose="02040503050406030204" pitchFamily="18" charset="0"/>
              </a:rPr>
              <a:t> and Vanua </a:t>
            </a:r>
            <a:r>
              <a:rPr lang="en-US" dirty="0" err="1" smtClean="0">
                <a:latin typeface="Cambria" panose="02040503050406030204" pitchFamily="18" charset="0"/>
              </a:rPr>
              <a:t>Levu</a:t>
            </a:r>
            <a:r>
              <a:rPr lang="en-US" dirty="0" smtClean="0">
                <a:latin typeface="Cambria" panose="02040503050406030204" pitchFamily="18" charset="0"/>
              </a:rPr>
              <a:t>. </a:t>
            </a:r>
            <a:r>
              <a:rPr lang="en-AU" dirty="0" smtClean="0">
                <a:latin typeface="Cambria" panose="02040503050406030204" pitchFamily="18" charset="0"/>
              </a:rPr>
              <a:t>From </a:t>
            </a:r>
            <a:r>
              <a:rPr lang="en-AU" dirty="0">
                <a:latin typeface="Cambria" panose="02040503050406030204" pitchFamily="18" charset="0"/>
              </a:rPr>
              <a:t>a </a:t>
            </a:r>
            <a:r>
              <a:rPr lang="en-US" dirty="0">
                <a:latin typeface="Cambria" panose="02040503050406030204" pitchFamily="18" charset="0"/>
              </a:rPr>
              <a:t>population of almost </a:t>
            </a:r>
            <a:r>
              <a:rPr lang="en-US" dirty="0" smtClean="0">
                <a:latin typeface="Cambria" panose="02040503050406030204" pitchFamily="18" charset="0"/>
              </a:rPr>
              <a:t>850,000, </a:t>
            </a:r>
            <a:r>
              <a:rPr lang="en-AU" dirty="0" smtClean="0">
                <a:latin typeface="Cambria" panose="02040503050406030204" pitchFamily="18" charset="0"/>
              </a:rPr>
              <a:t>most </a:t>
            </a:r>
            <a:r>
              <a:rPr lang="en-AU" dirty="0">
                <a:latin typeface="Cambria" panose="02040503050406030204" pitchFamily="18" charset="0"/>
              </a:rPr>
              <a:t>people live on the largest island, </a:t>
            </a:r>
            <a:r>
              <a:rPr lang="en-AU" dirty="0" err="1">
                <a:latin typeface="Cambria" panose="02040503050406030204" pitchFamily="18" charset="0"/>
              </a:rPr>
              <a:t>Viti</a:t>
            </a:r>
            <a:r>
              <a:rPr lang="en-AU" dirty="0">
                <a:latin typeface="Cambria" panose="02040503050406030204" pitchFamily="18" charset="0"/>
              </a:rPr>
              <a:t> </a:t>
            </a:r>
            <a:r>
              <a:rPr lang="en-AU" dirty="0" err="1">
                <a:latin typeface="Cambria" panose="02040503050406030204" pitchFamily="18" charset="0"/>
              </a:rPr>
              <a:t>Levu</a:t>
            </a:r>
            <a:r>
              <a:rPr lang="en-AU" dirty="0">
                <a:latin typeface="Cambria" panose="02040503050406030204" pitchFamily="18" charset="0"/>
              </a:rPr>
              <a:t>, where the capital, Suva, is </a:t>
            </a:r>
            <a:r>
              <a:rPr lang="en-AU" dirty="0" smtClean="0">
                <a:latin typeface="Cambria" panose="02040503050406030204" pitchFamily="18" charset="0"/>
              </a:rPr>
              <a:t>located.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Source: </a:t>
            </a:r>
            <a:r>
              <a:rPr lang="en-US" dirty="0" smtClean="0">
                <a:latin typeface="Cambria" panose="02040503050406030204" pitchFamily="18" charset="0"/>
              </a:rPr>
              <a:t>National Geographic</a:t>
            </a:r>
          </a:p>
          <a:p>
            <a:r>
              <a:rPr lang="en-US" dirty="0">
                <a:latin typeface="Cambria" panose="02040503050406030204" pitchFamily="18" charset="0"/>
              </a:rPr>
              <a:t>http://travel.nationalgeographic.com/travel/countries/fiji-islands-facts/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              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4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10"/>
            <a:ext cx="12192000" cy="62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5</a:t>
            </a:fld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0" y="829335"/>
            <a:ext cx="673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latin typeface="Cambria" panose="02040503050406030204" pitchFamily="18" charset="0"/>
              </a:rPr>
              <a:t>Best Practice/Case Study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68" y="1759195"/>
            <a:ext cx="729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545 Text Platform for Voter Information</a:t>
            </a:r>
            <a:endParaRPr lang="en-AU" sz="2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68" y="2751600"/>
            <a:ext cx="624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mbria" panose="02040503050406030204" pitchFamily="18" charset="0"/>
              </a:rPr>
              <a:t>Period of Implementation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668" y="3580718"/>
            <a:ext cx="818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Text Service: 28</a:t>
            </a:r>
            <a:r>
              <a:rPr lang="en-AU" sz="2800" baseline="30000" dirty="0" smtClean="0">
                <a:latin typeface="Cambria" panose="02040503050406030204" pitchFamily="18" charset="0"/>
              </a:rPr>
              <a:t>th</a:t>
            </a:r>
            <a:r>
              <a:rPr lang="en-AU" sz="2800" dirty="0" smtClean="0">
                <a:latin typeface="Cambria" panose="02040503050406030204" pitchFamily="18" charset="0"/>
              </a:rPr>
              <a:t> June – 17</a:t>
            </a:r>
            <a:r>
              <a:rPr lang="en-AU" sz="2800" baseline="30000" dirty="0" smtClean="0">
                <a:latin typeface="Cambria" panose="02040503050406030204" pitchFamily="18" charset="0"/>
              </a:rPr>
              <a:t>th</a:t>
            </a:r>
            <a:r>
              <a:rPr lang="en-AU" sz="2800" dirty="0" smtClean="0">
                <a:latin typeface="Cambria" panose="02040503050406030204" pitchFamily="18" charset="0"/>
              </a:rPr>
              <a:t> September 2014</a:t>
            </a:r>
            <a:endParaRPr lang="en-AU" sz="28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68" y="4756799"/>
            <a:ext cx="7488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mbria" panose="02040503050406030204" pitchFamily="18" charset="0"/>
              </a:rPr>
              <a:t>Area Of Coverage 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530" y="5686659"/>
            <a:ext cx="819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Up to 97 % of the population</a:t>
            </a:r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484" y="442051"/>
            <a:ext cx="6716109" cy="1325563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latin typeface="Cambria" panose="02040503050406030204" pitchFamily="18" charset="0"/>
              </a:rPr>
              <a:t>Objectives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6</a:t>
            </a:fld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558337" y="1739193"/>
            <a:ext cx="996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Introduce the 545 Text Platform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337" y="2627121"/>
            <a:ext cx="977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mbria" panose="02040503050406030204" pitchFamily="18" charset="0"/>
              </a:rPr>
              <a:t>Explain its application</a:t>
            </a:r>
            <a:endParaRPr lang="en-AU" sz="28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37" y="3515049"/>
            <a:ext cx="1014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800" dirty="0" smtClean="0">
                <a:latin typeface="Cambria" panose="02040503050406030204" pitchFamily="18" charset="0"/>
              </a:rPr>
              <a:t>Discuss its effectiveness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58337" y="4374556"/>
            <a:ext cx="965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800" dirty="0" smtClean="0">
                <a:latin typeface="Cambria" panose="02040503050406030204" pitchFamily="18" charset="0"/>
              </a:rPr>
              <a:t>Explore ways to enhance the Platform</a:t>
            </a:r>
            <a:endParaRPr lang="en-A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7</a:t>
            </a:fld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3200400" y="718481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latin typeface="Cambria" panose="02040503050406030204" pitchFamily="18" charset="0"/>
              </a:rPr>
              <a:t>Background – </a:t>
            </a:r>
            <a:r>
              <a:rPr lang="en-AU" b="1" dirty="0" smtClean="0">
                <a:latin typeface="Cambria" panose="02040503050406030204" pitchFamily="18" charset="0"/>
              </a:rPr>
              <a:t>2014 General Election Unique features</a:t>
            </a:r>
            <a:endParaRPr lang="en-AU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20" y="1589248"/>
            <a:ext cx="1102797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mbria" panose="02040503050406030204" pitchFamily="18" charset="0"/>
              </a:rPr>
              <a:t>Electoral Laws finalized 28 March – Election 17 September</a:t>
            </a:r>
          </a:p>
          <a:p>
            <a:endParaRPr lang="en-US" sz="25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mbria" panose="02040503050406030204" pitchFamily="18" charset="0"/>
              </a:rPr>
              <a:t>One Day elections with </a:t>
            </a:r>
            <a:r>
              <a:rPr lang="en-US" sz="2500" dirty="0" err="1" smtClean="0">
                <a:latin typeface="Cambria" panose="02040503050406030204" pitchFamily="18" charset="0"/>
              </a:rPr>
              <a:t>prepoll</a:t>
            </a:r>
            <a:endParaRPr lang="en-US" sz="2500" dirty="0" smtClean="0">
              <a:latin typeface="Cambria" panose="02040503050406030204" pitchFamily="18" charset="0"/>
            </a:endParaRPr>
          </a:p>
          <a:p>
            <a:endParaRPr lang="en-US" sz="25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mbria" panose="02040503050406030204" pitchFamily="18" charset="0"/>
              </a:rPr>
              <a:t>Voters were assigned Polling Stations </a:t>
            </a:r>
          </a:p>
          <a:p>
            <a:endParaRPr lang="en-US" sz="25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mbria" panose="02040503050406030204" pitchFamily="18" charset="0"/>
              </a:rPr>
              <a:t>Not permitted to vote except where assigned</a:t>
            </a:r>
          </a:p>
          <a:p>
            <a:endParaRPr lang="en-US" sz="25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mbria" panose="02040503050406030204" pitchFamily="18" charset="0"/>
              </a:rPr>
              <a:t>Polling Stations to have maximum of 500 voters (multiple stations in a venue)</a:t>
            </a:r>
          </a:p>
          <a:p>
            <a:endParaRPr lang="en-US" sz="25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mbria" panose="02040503050406030204" pitchFamily="18" charset="0"/>
              </a:rPr>
              <a:t>Voters needed to know where they were assigned</a:t>
            </a:r>
          </a:p>
          <a:p>
            <a:endParaRPr lang="en-US" sz="25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mbria" panose="02040503050406030204" pitchFamily="18" charset="0"/>
              </a:rPr>
              <a:t>2014 statistics – over 1.4m mobile phones in use</a:t>
            </a:r>
          </a:p>
          <a:p>
            <a:endParaRPr lang="en-US" sz="25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8</a:t>
            </a:fld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954924" y="835572"/>
            <a:ext cx="85449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latin typeface="Cambria" panose="02040503050406030204" pitchFamily="18" charset="0"/>
              </a:rPr>
              <a:t>Population Vs Mobile Users in Fiji </a:t>
            </a:r>
            <a:r>
              <a:rPr lang="en-AU" b="1" dirty="0" smtClean="0">
                <a:latin typeface="Cambria" panose="02040503050406030204" pitchFamily="18" charset="0"/>
              </a:rPr>
              <a:t>2014 Data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6966" y="2603782"/>
            <a:ext cx="654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Population of 869,458</a:t>
            </a:r>
            <a:endParaRPr lang="en-AU" sz="2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966" y="3351827"/>
            <a:ext cx="6416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Vodafone (leading mobile operators) – over 600,000 active subscribers</a:t>
            </a:r>
            <a:endParaRPr lang="en-AU" sz="28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6966" y="4684379"/>
            <a:ext cx="6385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>
                <a:latin typeface="Cambria" panose="02040503050406030204" pitchFamily="18" charset="0"/>
              </a:rPr>
              <a:t> </a:t>
            </a:r>
            <a:r>
              <a:rPr lang="en-AU" sz="2800" dirty="0" err="1" smtClean="0">
                <a:latin typeface="Cambria" panose="02040503050406030204" pitchFamily="18" charset="0"/>
              </a:rPr>
              <a:t>Digicel</a:t>
            </a:r>
            <a:r>
              <a:rPr lang="en-AU" sz="2800" dirty="0" smtClean="0">
                <a:latin typeface="Cambria" panose="02040503050406030204" pitchFamily="18" charset="0"/>
              </a:rPr>
              <a:t> (2</a:t>
            </a:r>
            <a:r>
              <a:rPr lang="en-AU" sz="2800" baseline="30000" dirty="0" smtClean="0">
                <a:latin typeface="Cambria" panose="02040503050406030204" pitchFamily="18" charset="0"/>
              </a:rPr>
              <a:t>nd</a:t>
            </a:r>
            <a:r>
              <a:rPr lang="en-AU" sz="2800" dirty="0" smtClean="0">
                <a:latin typeface="Cambria" panose="02040503050406030204" pitchFamily="18" charset="0"/>
              </a:rPr>
              <a:t> largest mobile operator) – over 160,000 active subscribers</a:t>
            </a:r>
            <a:endParaRPr lang="en-AU" sz="2800" dirty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321"/>
            <a:ext cx="4324350" cy="3314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130606" y="2708321"/>
            <a:ext cx="2932386" cy="140955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30606" y="4138454"/>
            <a:ext cx="2932386" cy="171844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C7F6-3299-4931-BEE5-CBA3BF29C534}" type="slidenum">
              <a:rPr lang="en-NZ" smtClean="0"/>
              <a:t>9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349" cy="70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484</Words>
  <Application>Microsoft Office PowerPoint</Application>
  <PresentationFormat>Widescreen</PresentationFormat>
  <Paragraphs>122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Role of Information and Communication Technology for Voter Education and Feedback   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Positive Experiences</vt:lpstr>
      <vt:lpstr>PowerPoint Presentation</vt:lpstr>
      <vt:lpstr>Use of other Information and Communication Technology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Litia Sema</dc:creator>
  <cp:lastModifiedBy>SOE</cp:lastModifiedBy>
  <cp:revision>145</cp:revision>
  <cp:lastPrinted>2016-10-11T23:38:16Z</cp:lastPrinted>
  <dcterms:created xsi:type="dcterms:W3CDTF">2016-07-03T21:12:24Z</dcterms:created>
  <dcterms:modified xsi:type="dcterms:W3CDTF">2016-10-19T16:19:44Z</dcterms:modified>
</cp:coreProperties>
</file>