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0" r:id="rId3"/>
    <p:sldId id="391" r:id="rId4"/>
    <p:sldId id="314" r:id="rId5"/>
    <p:sldId id="317" r:id="rId6"/>
    <p:sldId id="344" r:id="rId7"/>
    <p:sldId id="347" r:id="rId8"/>
    <p:sldId id="352" r:id="rId9"/>
    <p:sldId id="364" r:id="rId10"/>
    <p:sldId id="343" r:id="rId11"/>
    <p:sldId id="322" r:id="rId12"/>
    <p:sldId id="270" r:id="rId13"/>
    <p:sldId id="269" r:id="rId14"/>
    <p:sldId id="271" r:id="rId15"/>
    <p:sldId id="375" r:id="rId16"/>
    <p:sldId id="324" r:id="rId17"/>
    <p:sldId id="376" r:id="rId18"/>
    <p:sldId id="325" r:id="rId19"/>
    <p:sldId id="327" r:id="rId20"/>
    <p:sldId id="285" r:id="rId21"/>
    <p:sldId id="283" r:id="rId22"/>
    <p:sldId id="293" r:id="rId23"/>
    <p:sldId id="286" r:id="rId24"/>
    <p:sldId id="289" r:id="rId25"/>
    <p:sldId id="290" r:id="rId26"/>
    <p:sldId id="291" r:id="rId27"/>
    <p:sldId id="292" r:id="rId28"/>
    <p:sldId id="287" r:id="rId29"/>
    <p:sldId id="331" r:id="rId30"/>
    <p:sldId id="377" r:id="rId31"/>
    <p:sldId id="357" r:id="rId32"/>
    <p:sldId id="312" r:id="rId33"/>
    <p:sldId id="365" r:id="rId34"/>
    <p:sldId id="366" r:id="rId35"/>
    <p:sldId id="378" r:id="rId36"/>
    <p:sldId id="379" r:id="rId37"/>
    <p:sldId id="389" r:id="rId38"/>
    <p:sldId id="383" r:id="rId39"/>
    <p:sldId id="380" r:id="rId40"/>
    <p:sldId id="33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6FBB-0111-48D9-B8D2-3AFB87B1838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2AA4-E852-4A56-80F5-5F4D21A1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FADE-B64B-4FD1-AD7C-A3C2E726DCB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C21D-4845-4703-B90B-252309B28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0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9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67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1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24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0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1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1399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7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5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55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1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0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780714"/>
            <a:ext cx="9928860" cy="33496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Role of Information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and Communication Technology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for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Voter Education &amp;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582" y="5558440"/>
            <a:ext cx="10261454" cy="103776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Rajesh Lakhani</a:t>
            </a:r>
          </a:p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Chief Electoral Officer</a:t>
            </a:r>
          </a:p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Tamil Nadu India </a:t>
            </a:r>
          </a:p>
        </p:txBody>
      </p:sp>
    </p:spTree>
    <p:extLst>
      <p:ext uri="{BB962C8B-B14F-4D97-AF65-F5344CB8AC3E}">
        <p14:creationId xmlns:p14="http://schemas.microsoft.com/office/powerpoint/2010/main" val="417649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05" y="39350"/>
            <a:ext cx="10492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YOUR POLLING STATION - GOOGLE MAP AND SMS SERVICES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0037" y="1517306"/>
            <a:ext cx="7984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portal to get information about the polling station.</a:t>
            </a:r>
          </a:p>
          <a:p>
            <a:pPr marL="365125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first time in India, Interactive Google Map services provided in the Mobile App to get the geographical location of the polling station.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 facility also provided to get polling station details.</a:t>
            </a:r>
          </a:p>
        </p:txBody>
      </p:sp>
      <p:pic>
        <p:nvPicPr>
          <p:cNvPr id="7" name="Picture 6" descr="C:\Users\Godleads\Desktop\VOTE PHOTOS\images\it_app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7266" y="1623158"/>
            <a:ext cx="2400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109" y="3460173"/>
            <a:ext cx="1866553" cy="33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6800" y="3460173"/>
            <a:ext cx="1823900" cy="337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1384" y="3493320"/>
            <a:ext cx="1943650" cy="334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70418" y="2939322"/>
            <a:ext cx="30127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65760" algn="just">
              <a:lnSpc>
                <a:spcPct val="150000"/>
              </a:lnSpc>
            </a:pPr>
            <a:r>
              <a:rPr lang="en-US" sz="2000" b="1" dirty="0"/>
              <a:t>Google Map Service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57349" y="2955243"/>
            <a:ext cx="175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65760" algn="just">
              <a:lnSpc>
                <a:spcPct val="150000"/>
              </a:lnSpc>
            </a:pPr>
            <a:r>
              <a:rPr lang="en-US" sz="2000" b="1" dirty="0"/>
              <a:t>SMS Service</a:t>
            </a:r>
          </a:p>
        </p:txBody>
      </p:sp>
    </p:spTree>
    <p:extLst>
      <p:ext uri="{BB962C8B-B14F-4D97-AF65-F5344CB8AC3E}">
        <p14:creationId xmlns:p14="http://schemas.microsoft.com/office/powerpoint/2010/main" val="23954955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141" y="91440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 SERVICES- Engaging Voters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5940" y="820615"/>
            <a:ext cx="9121139" cy="198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 algn="just" defTabSz="584200">
              <a:lnSpc>
                <a:spcPct val="150000"/>
              </a:lnSpc>
              <a:buSzPct val="75000"/>
              <a:buFont typeface="Wingdings" pitchFamily="2" charset="2"/>
              <a:buChar char="ü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 based service for E Voter List, Queue status checking, Poll monitoring and marking people as disabled were launched.</a:t>
            </a:r>
          </a:p>
          <a:p>
            <a:pPr marL="292100" lvl="0" indent="-292100" algn="just">
              <a:lnSpc>
                <a:spcPct val="150000"/>
              </a:lnSpc>
              <a:buSzPct val="75000"/>
              <a:buFont typeface="Wingdings" pitchFamily="2" charset="2"/>
              <a:buChar char="ü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 were sent to all 2 crores registered electors informing and involving them in poll process from nomination to poll day. The list of contesting candidates based on their AC was also sent through SMS. 6 crores SMS were sent.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pic>
        <p:nvPicPr>
          <p:cNvPr id="5" name="Picture 4" descr="C:\Users\Godleads\Desktop\Aqua Super_20160525_1315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70" y="3329473"/>
            <a:ext cx="2002972" cy="3416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C:\Users\Godleads\Desktop\Aqua Super_20160525_1338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839" y="3288916"/>
            <a:ext cx="2027729" cy="3447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C:\Users\Godleads\Desktop\Aqua Super_20160525_1338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3090" y="3303431"/>
            <a:ext cx="1973280" cy="3360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01013" y="2875257"/>
            <a:ext cx="2598057" cy="50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Mark People</a:t>
            </a:r>
            <a:r>
              <a:rPr kumimoji="0" lang="en-US" sz="2000" b="1" i="0" u="none" strike="noStrike" kern="1200" cap="none" spc="-5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as Disabled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8" descr="C:\Users\Godleads\Desktop\IMG-20160526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815" y="3346969"/>
            <a:ext cx="2014869" cy="3403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03083" y="2868003"/>
            <a:ext cx="2598057" cy="50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50" dirty="0">
                <a:solidFill>
                  <a:srgbClr val="404040"/>
                </a:solidFill>
                <a:latin typeface="+mn-lt"/>
                <a:ea typeface="+mj-ea"/>
                <a:cs typeface="+mj-cs"/>
              </a:rPr>
              <a:t>Awareness SMS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10" descr="C:\Users\Godleads\Desktop\Screenshot_20160526-11322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5520" y="3332458"/>
            <a:ext cx="1991274" cy="340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01234" y="2868044"/>
            <a:ext cx="1423533" cy="50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50" dirty="0">
                <a:solidFill>
                  <a:srgbClr val="404040"/>
                </a:solidFill>
                <a:latin typeface="+mn-lt"/>
                <a:ea typeface="+mj-ea"/>
                <a:cs typeface="+mj-cs"/>
              </a:rPr>
              <a:t>E Voter List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54245" y="2759191"/>
            <a:ext cx="3069795" cy="50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Poll</a:t>
            </a:r>
            <a:r>
              <a:rPr kumimoji="0" lang="en-US" sz="2000" b="1" i="0" u="none" strike="noStrike" kern="1200" cap="none" spc="-5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Monitoring – Mobile app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91940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187" y="284636"/>
            <a:ext cx="10775950" cy="661988"/>
          </a:xfrm>
          <a:ln w="12700">
            <a:miter lim="400000"/>
          </a:ln>
        </p:spPr>
        <p:txBody>
          <a:bodyPr vert="horz" lIns="35719" tIns="35719" rIns="35719" bIns="35719" rtlCol="0" anchor="ctr">
            <a:no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ENROLLMENT FACILITATION CENTER WITH WIFI CONNECTIVITY</a:t>
            </a:r>
          </a:p>
        </p:txBody>
      </p:sp>
      <p:pic>
        <p:nvPicPr>
          <p:cNvPr id="10" name="Picture 2" descr="C:\Users\Godleads\Desktop\photos\FACILITATION CENTER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456" y="1673076"/>
            <a:ext cx="4045673" cy="2042272"/>
          </a:xfrm>
          <a:prstGeom prst="rect">
            <a:avLst/>
          </a:prstGeom>
          <a:noFill/>
        </p:spPr>
      </p:pic>
      <p:pic>
        <p:nvPicPr>
          <p:cNvPr id="11" name="Picture 3" descr="C:\Users\Godleads\Desktop\photos\FACILITATION CENTER\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7280" y="1635256"/>
            <a:ext cx="2874308" cy="2136822"/>
          </a:xfrm>
          <a:prstGeom prst="rect">
            <a:avLst/>
          </a:prstGeom>
          <a:noFill/>
        </p:spPr>
      </p:pic>
      <p:pic>
        <p:nvPicPr>
          <p:cNvPr id="12" name="Picture 4" descr="C:\Users\Godleads\Desktop\photos\FACILITATION CENTER\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0365" y="3998998"/>
            <a:ext cx="7166993" cy="236470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6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7916" y="311879"/>
            <a:ext cx="10048875" cy="661987"/>
          </a:xfrm>
          <a:ln w="12700">
            <a:miter lim="400000"/>
          </a:ln>
        </p:spPr>
        <p:txBody>
          <a:bodyPr vert="horz" lIns="35719" tIns="35719" rIns="35719" bIns="35719" rtlCol="0" anchor="ctr">
            <a:no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FACILITATION CENTERS WITH WIFI CONNECTIVITY</a:t>
            </a:r>
          </a:p>
        </p:txBody>
      </p:sp>
      <p:pic>
        <p:nvPicPr>
          <p:cNvPr id="7" name="Picture 5" descr="C:\Users\Godleads\Desktop\photos\FACILITATION CENTER\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310" y="1727600"/>
            <a:ext cx="3185272" cy="2003657"/>
          </a:xfrm>
          <a:prstGeom prst="rect">
            <a:avLst/>
          </a:prstGeom>
          <a:noFill/>
        </p:spPr>
      </p:pic>
      <p:pic>
        <p:nvPicPr>
          <p:cNvPr id="8" name="Picture 6" descr="C:\Users\Godleads\Desktop\photos\FACILITATION CENTER\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848" y="1726815"/>
            <a:ext cx="3621679" cy="1985543"/>
          </a:xfrm>
          <a:prstGeom prst="rect">
            <a:avLst/>
          </a:prstGeom>
          <a:noFill/>
        </p:spPr>
      </p:pic>
      <p:pic>
        <p:nvPicPr>
          <p:cNvPr id="9" name="Picture 2" descr="C:\Users\Godleads\Desktop\photos\FACILITATION CENTER\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345" y="4033816"/>
            <a:ext cx="5953605" cy="230701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0688" y="39350"/>
            <a:ext cx="9183756" cy="1212980"/>
          </a:xfrm>
          <a:ln w="12700">
            <a:miter lim="400000"/>
          </a:ln>
        </p:spPr>
        <p:txBody>
          <a:bodyPr vert="horz" lIns="35719" tIns="35719" rIns="35719" bIns="35719" rtlCol="0" anchor="ctr">
            <a:noAutofit/>
          </a:bodyPr>
          <a:lstStyle/>
          <a:p>
            <a:pPr algn="l" hangingPunct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Publicity Vans- Cinema Theatres</a:t>
            </a:r>
            <a:b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 Content up-linking</a:t>
            </a:r>
          </a:p>
        </p:txBody>
      </p:sp>
      <p:pic>
        <p:nvPicPr>
          <p:cNvPr id="13" name="Picture 5" descr="C:\Users\Godleads\Desktop\photos\DIGITAL PUBLICITY VANS\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365" y="1414559"/>
            <a:ext cx="9621078" cy="454462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Whats</a:t>
            </a:r>
            <a:r>
              <a:rPr lang="en-IN" dirty="0"/>
              <a:t> App- Messaging application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1702" y="1905000"/>
            <a:ext cx="5135255" cy="3857990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2589212" y="1905000"/>
            <a:ext cx="4313864" cy="4006222"/>
          </a:xfrm>
        </p:spPr>
        <p:txBody>
          <a:bodyPr>
            <a:normAutofit/>
          </a:bodyPr>
          <a:lstStyle/>
          <a:p>
            <a:r>
              <a:rPr lang="en-IN" sz="2000" dirty="0"/>
              <a:t>MAXIMUM REACH</a:t>
            </a:r>
          </a:p>
          <a:p>
            <a:r>
              <a:rPr lang="en-IN" sz="2000" dirty="0"/>
              <a:t>First post 			 250</a:t>
            </a:r>
          </a:p>
          <a:p>
            <a:r>
              <a:rPr lang="en-IN" sz="2000" dirty="0"/>
              <a:t>First forward – 		 62 </a:t>
            </a:r>
            <a:r>
              <a:rPr lang="en-IN" sz="1200" dirty="0"/>
              <a:t>Thousand</a:t>
            </a:r>
          </a:p>
          <a:p>
            <a:r>
              <a:rPr lang="en-IN" sz="2000" dirty="0"/>
              <a:t>Second Forward 	</a:t>
            </a:r>
            <a:r>
              <a:rPr lang="en-IN" sz="2000" dirty="0">
                <a:solidFill>
                  <a:srgbClr val="FF0000"/>
                </a:solidFill>
              </a:rPr>
              <a:t>15.6 Million</a:t>
            </a:r>
          </a:p>
          <a:p>
            <a:r>
              <a:rPr lang="en-IN" sz="2000" dirty="0">
                <a:solidFill>
                  <a:srgbClr val="FF0000"/>
                </a:solidFill>
              </a:rPr>
              <a:t>Third Forward      	 3.9 Billion</a:t>
            </a:r>
          </a:p>
        </p:txBody>
      </p:sp>
    </p:spTree>
    <p:extLst>
      <p:ext uri="{BB962C8B-B14F-4D97-AF65-F5344CB8AC3E}">
        <p14:creationId xmlns:p14="http://schemas.microsoft.com/office/powerpoint/2010/main" val="198617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26138" y="1900960"/>
            <a:ext cx="6265862" cy="19634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IN VOTER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Social Media – Every One wants to speak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018" y="2155546"/>
            <a:ext cx="7901608" cy="3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54827" y="152238"/>
            <a:ext cx="8511036" cy="9719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SOCIAL MEDIA IN VOTER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9043" y="1124232"/>
            <a:ext cx="979998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Universality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interactive and broad based public outreach platform.</a:t>
            </a:r>
          </a:p>
          <a:p>
            <a:pPr lvl="1" algn="just"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Feedback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 holders engagement  in a two way communication.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Impartiality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Transparency leading to credibility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Image result for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8" y="5102356"/>
            <a:ext cx="3871695" cy="13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59" y="5102356"/>
            <a:ext cx="2616653" cy="13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48" y="5102356"/>
            <a:ext cx="2434457" cy="13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9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54530" y="217805"/>
            <a:ext cx="8663939" cy="8451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USER’S GENDER </a:t>
            </a: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AGE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3" b="59305"/>
          <a:stretch/>
        </p:blipFill>
        <p:spPr>
          <a:xfrm>
            <a:off x="856692" y="1768772"/>
            <a:ext cx="5163229" cy="24765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8" b="48707"/>
          <a:stretch/>
        </p:blipFill>
        <p:spPr>
          <a:xfrm>
            <a:off x="6286499" y="1544934"/>
            <a:ext cx="5785473" cy="2924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5221" y="4786708"/>
            <a:ext cx="7385236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22.2 million – Twitter users in India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to grow by 16.5 per cent in 2018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8" y="4786708"/>
            <a:ext cx="2446620" cy="13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71" y="810706"/>
            <a:ext cx="8263702" cy="50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4858" y="138603"/>
            <a:ext cx="5555793" cy="64446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 fontScale="77500" lnSpcReduction="20000"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LIVE TWITTER CHAT- PERISCOPE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6366" y="1830318"/>
            <a:ext cx="3718362" cy="490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5698" y="1830318"/>
            <a:ext cx="3391093" cy="491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1670" y="882321"/>
            <a:ext cx="905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 Live tweet sessions and Facebook Live video chats with the CEO to dispel myths, and address any doubts the public may have with the electoral process.</a:t>
            </a:r>
          </a:p>
        </p:txBody>
      </p:sp>
    </p:spTree>
    <p:extLst>
      <p:ext uri="{BB962C8B-B14F-4D97-AF65-F5344CB8AC3E}">
        <p14:creationId xmlns:p14="http://schemas.microsoft.com/office/powerpoint/2010/main" val="18931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6639" y="232093"/>
            <a:ext cx="7362334" cy="923925"/>
          </a:xfrm>
          <a:ln w="12700">
            <a:miter lim="400000"/>
          </a:ln>
        </p:spPr>
        <p:txBody>
          <a:bodyPr vert="horz" lIns="35719" tIns="35719" rIns="35719" bIns="35719" rtlCol="0" anchor="t"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 LIVE- Press Conference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310" y="1700220"/>
            <a:ext cx="5125263" cy="424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74743" y="129613"/>
            <a:ext cx="3879877" cy="971994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MEMES TO VOTE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379" y="1416472"/>
            <a:ext cx="3438728" cy="23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540" y="1423169"/>
            <a:ext cx="3435391" cy="234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6955" y="3911203"/>
            <a:ext cx="1573857" cy="2196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8289" y="3897809"/>
            <a:ext cx="1553766" cy="2196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6092" y="3914552"/>
            <a:ext cx="1567160" cy="219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7244" y="3904506"/>
            <a:ext cx="1547068" cy="2183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26296" y="200448"/>
            <a:ext cx="6925817" cy="64446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 fontScale="70000" lnSpcReduction="20000"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Content Is Most Important-ELECTION QUIZ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296" y="1395876"/>
            <a:ext cx="3461875" cy="48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396" y="1428103"/>
            <a:ext cx="3447099" cy="47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71899" y="123556"/>
            <a:ext cx="10044892" cy="92347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REMINDERS AND NEWS FEEDS ON PROMOTION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310" y="1524217"/>
            <a:ext cx="3920008" cy="43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7669530" y="2580587"/>
            <a:ext cx="3348990" cy="162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Reminders sent on Facebook and Twitter to all residents of the state 1 day before the elections.</a:t>
            </a:r>
          </a:p>
        </p:txBody>
      </p:sp>
    </p:spTree>
    <p:extLst>
      <p:ext uri="{BB962C8B-B14F-4D97-AF65-F5344CB8AC3E}">
        <p14:creationId xmlns:p14="http://schemas.microsoft.com/office/powerpoint/2010/main" val="163060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24358" y="198873"/>
            <a:ext cx="4687133" cy="70544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/>
          </a:bodyPr>
          <a:lstStyle/>
          <a:p>
            <a:pPr defTabSz="410751">
              <a:defRPr/>
            </a:pPr>
            <a:r>
              <a:rPr lang="en-US" sz="3200" kern="0" dirty="0">
                <a:solidFill>
                  <a:srgbClr val="253D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FACEBOOK REMINDER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35555" r="18959" b="13333"/>
          <a:stretch/>
        </p:blipFill>
        <p:spPr>
          <a:xfrm>
            <a:off x="3183076" y="1414559"/>
            <a:ext cx="7181490" cy="4375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1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356733" y="299213"/>
            <a:ext cx="5553077" cy="92347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TWITTER E-CARDS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733" y="1419531"/>
            <a:ext cx="3887961" cy="49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54727" y="39350"/>
            <a:ext cx="8863447" cy="92347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LIVE UPDATES FROM POLLING STATION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902" y="1840674"/>
            <a:ext cx="3540956" cy="363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056" y="1889345"/>
            <a:ext cx="2410278" cy="36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227565" y="500746"/>
            <a:ext cx="7804547" cy="64446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NO VOTE FOR VOTE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0514" y="1702780"/>
            <a:ext cx="5179892" cy="422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3881" y="203566"/>
            <a:ext cx="4836425" cy="64446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rm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ETHICAL VOTING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770502" y="1183170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Leveraging celebrities  </a:t>
            </a:r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 Videos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"/>
          <a:stretch/>
        </p:blipFill>
        <p:spPr>
          <a:xfrm>
            <a:off x="1704472" y="1693075"/>
            <a:ext cx="4279900" cy="234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7"/>
          <a:stretch/>
        </p:blipFill>
        <p:spPr>
          <a:xfrm>
            <a:off x="2710312" y="3721925"/>
            <a:ext cx="3927139" cy="19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656" y="35064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AND INTERNET PENETRATION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55" y="1108594"/>
            <a:ext cx="8441236" cy="49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403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02" y="580756"/>
            <a:ext cx="7804547" cy="644465"/>
          </a:xfrm>
          <a:ln w="12700">
            <a:miter lim="400000"/>
          </a:ln>
        </p:spPr>
        <p:txBody>
          <a:bodyPr vert="horz" lIns="35719" tIns="35719" rIns="35719" bIns="35719" rtlCol="0" anchor="t">
            <a:normAutofit/>
          </a:bodyPr>
          <a:lstStyle/>
          <a:p>
            <a:pPr algn="l"/>
            <a:r>
              <a:rPr lang="en-US" sz="2953" dirty="0">
                <a:solidFill>
                  <a:srgbClr val="253D40"/>
                </a:solidFill>
                <a:latin typeface="Montserrat" pitchFamily="50" charset="0"/>
              </a:rPr>
              <a:t>CITIZEN 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50" y="304800"/>
            <a:ext cx="1092712" cy="10927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045633" y="1201056"/>
            <a:ext cx="7728645" cy="26789"/>
          </a:xfrm>
          <a:prstGeom prst="line">
            <a:avLst/>
          </a:prstGeom>
          <a:noFill/>
          <a:ln w="25400" cap="flat">
            <a:solidFill>
              <a:srgbClr val="2AA3C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651" y="1564882"/>
            <a:ext cx="2571750" cy="39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5841" y="1575413"/>
            <a:ext cx="2401917" cy="39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6730" y="1568104"/>
            <a:ext cx="2550479" cy="39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715922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473" y="142179"/>
            <a:ext cx="9245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UTTAR PRADESH – E PUBLICATION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3" y="1801735"/>
            <a:ext cx="11310473" cy="45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634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251710" y="1017815"/>
            <a:ext cx="8946723" cy="43822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Youth Corner – providing variety of information like hosting winning entries from Young Voter festival, creations for social media interventions, contact details of BLOs, Campus Ambassadors and Nodal Officers</a:t>
            </a:r>
            <a:endParaRPr lang="en-US" altLang="en-US" sz="1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caller tunes created for Elections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IN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Dedicated YouTube channel and Digital Library for access to audio-visual creatives on elections and voting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710" y="39350"/>
            <a:ext cx="8293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Initiative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810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410" y="913115"/>
            <a:ext cx="93788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fine tuned mobile app and web application  to monitor poll-related posts on various platforms such as Facebook, Twitter and other social media channels.</a:t>
            </a:r>
          </a:p>
          <a:p>
            <a:pPr marL="685800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Monitors texts, images, audios and videos on all social media platforms.</a:t>
            </a:r>
          </a:p>
          <a:p>
            <a:pPr marL="685800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social listening-cum-analyzing software that senses sentiments also.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21204" r="5510" b="21987"/>
          <a:stretch/>
        </p:blipFill>
        <p:spPr>
          <a:xfrm>
            <a:off x="1588843" y="3612187"/>
            <a:ext cx="10024037" cy="3039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0141" y="91440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ELECTION WATCH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8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500" y="799210"/>
            <a:ext cx="9626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dashboard provided to see the incoming feeds/complaints/enquiries on a real-time basis.</a:t>
            </a:r>
          </a:p>
          <a:p>
            <a:pPr marL="685800" lvl="0" indent="-3651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complaints were automatically registered with PGRS to ensure immediate action and qualitative disposal.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pic>
        <p:nvPicPr>
          <p:cNvPr id="5" name="Picture 4" descr="C:\Users\sr220376\Desktop\Election\pulse dashboard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8" y="2743650"/>
            <a:ext cx="4217336" cy="392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8514"/>
          <a:stretch/>
        </p:blipFill>
        <p:spPr>
          <a:xfrm>
            <a:off x="6934080" y="2474527"/>
            <a:ext cx="3882711" cy="4383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377" y="39350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PULSE – SOCIAL MEDIA LISTENING SOLUTION</a:t>
            </a:r>
          </a:p>
        </p:txBody>
      </p:sp>
    </p:spTree>
    <p:extLst>
      <p:ext uri="{BB962C8B-B14F-4D97-AF65-F5344CB8AC3E}">
        <p14:creationId xmlns:p14="http://schemas.microsoft.com/office/powerpoint/2010/main" val="435519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585" y="586937"/>
            <a:ext cx="7773113" cy="662200"/>
          </a:xfrm>
          <a:ln w="12700">
            <a:miter lim="400000"/>
          </a:ln>
        </p:spPr>
        <p:txBody>
          <a:bodyPr vert="horz" lIns="35719" tIns="35719" rIns="35719" bIns="35719" rtlCol="0" anchor="ctr">
            <a:normAutofit/>
          </a:bodyPr>
          <a:lstStyle/>
          <a:p>
            <a:pPr algn="l" hangingPunct="0"/>
            <a:r>
              <a:rPr lang="en-US" sz="3023" dirty="0">
                <a:solidFill>
                  <a:srgbClr val="253D40"/>
                </a:solidFill>
                <a:latin typeface="Montserrat" pitchFamily="50" charset="0"/>
              </a:rPr>
              <a:t>QUEUE MANAGEMENT SYSTEM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41595" y="1286293"/>
            <a:ext cx="7728645" cy="26789"/>
          </a:xfrm>
          <a:prstGeom prst="line">
            <a:avLst/>
          </a:prstGeom>
          <a:noFill/>
          <a:ln w="25400" cap="flat">
            <a:solidFill>
              <a:srgbClr val="2AA3C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88" y="304800"/>
            <a:ext cx="1092712" cy="1092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8841" y="1652336"/>
            <a:ext cx="7312796" cy="1390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719" indent="-256719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6" dirty="0"/>
              <a:t>Online service was provided to the public to know the current queue status at the polling station. </a:t>
            </a:r>
          </a:p>
          <a:p>
            <a:pPr marL="256719" indent="-256719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6" dirty="0"/>
              <a:t>SMS Facility – SMS Q&lt;EPIC NUMBER&gt; to 1950 to know the queue status through SMS.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29" y="3003723"/>
            <a:ext cx="4250315" cy="3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8874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585" y="586937"/>
            <a:ext cx="7773113" cy="662200"/>
          </a:xfrm>
          <a:ln w="12700">
            <a:miter lim="400000"/>
          </a:ln>
        </p:spPr>
        <p:txBody>
          <a:bodyPr vert="horz" lIns="35719" tIns="35719" rIns="35719" bIns="35719" rtlCol="0" anchor="ctr">
            <a:normAutofit/>
          </a:bodyPr>
          <a:lstStyle/>
          <a:p>
            <a:pPr algn="l" hangingPunct="0"/>
            <a:r>
              <a:rPr lang="en-US" sz="3023" dirty="0">
                <a:solidFill>
                  <a:srgbClr val="253D40"/>
                </a:solidFill>
                <a:latin typeface="Montserrat" pitchFamily="50" charset="0"/>
              </a:rPr>
              <a:t>WHEELCHAIR BOOKING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41595" y="1286293"/>
            <a:ext cx="7728645" cy="26789"/>
          </a:xfrm>
          <a:prstGeom prst="line">
            <a:avLst/>
          </a:prstGeom>
          <a:noFill/>
          <a:ln w="25400" cap="flat">
            <a:solidFill>
              <a:srgbClr val="2AA3C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88" y="304800"/>
            <a:ext cx="1092712" cy="1092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5630" y="1464813"/>
            <a:ext cx="4794624" cy="366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57" indent="-256719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6" dirty="0"/>
              <a:t>Online facilitation provided through both web and  mobile applications to book a wheel chair for a person with disability or old aged people to get accessible polling stations and required support. </a:t>
            </a:r>
          </a:p>
          <a:p>
            <a:pPr marL="321457" indent="-256719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6" dirty="0"/>
              <a:t>Wheelchair and required people’s help were provided at polling stations to the disabled people. </a:t>
            </a:r>
          </a:p>
          <a:p>
            <a:pPr marL="321457" indent="-256719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6" dirty="0"/>
              <a:t>12,000 wheel chairs were arranged by the DEOs. This marks the highest in any elections across India.</a:t>
            </a:r>
          </a:p>
        </p:txBody>
      </p: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903" y="4219277"/>
            <a:ext cx="4246066" cy="199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085" y="1553765"/>
            <a:ext cx="2484149" cy="45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data:image/jpeg;base64,/9j/4AAQSkZJRgABAQAAAQABAAD/2wCEAAkGBxMSEhUSExMWFhUXFxgXGBgYFxgYHRsXHRgXHhgYHRkaHSggHx0nGx0XITEiJSkrLi4uGCAzODMtNygtLisBCgoKDg0OGhAQGy8lICUwLS0tLy8tLS0tLS0tLS0tLS0tLS0tLS0tLS0tLS0tLS0tLS0tLS0tLS0tLS0tLS0tLf/AABEIAKgBLAMBIgACEQEDEQH/xAAcAAABBQEBAQAAAAAAAAAAAAAFAAMEBgcBAgj/xABDEAACAQIEAwYDBgIHCAMBAAABAhEAAwQSITEFQVEGEyJhcYEykbEHFEJiocFS8BUjcoKS0eEkQ1OissLi8TNUc5T/xAAZAQACAwEAAAAAAAAAAAAAAAACAwABBAX/xAArEQACAgIBAwMDAwUAAAAAAAAAAQIRAyESBDFBEyJRMmGRBaGxQnHB0fD/2gAMAwEAAhEDEQA/AJatTivUYGvYagCJStTgaoqtTgarISM9dz0xnroaoQfD10XKYzVE4tjRZs3LhJAVZ038v1qEJOOxaIA7sFUTJJ9KE2+1OHJjNzAk7GazvGY9r8PdY5J8I118z+3706jqQMttyDpIUsP1/Y0Nko1cPIkc67mqjcC4hcs3O7Cu6HdSCCp55QfPcfrVzz0SdlUPZq5mprNXM9WQfDUppjNXrNUIOzSzUzmpZqsofzVwtTOakWqEHs1cDU0GroNQg5mryWrwWrwzVCHtn29f2NJnodxTHd0uaC2uw9DueVV252ovqZNhcvv9Z/aq5JF0XLNXM1CuD8Zt4lSVkMsZlO4nb1G+tT5ou5Q8Grgams1czVCD2auZqaDVyasofz13PTGalmqFkjNSzVHzUi8CTVEJGavJfzob2c4RjOKTctxZw0kLcaTmAMaJoWnzIA86L4j7J7xOmNt++H/86W8sUEoMH5q9BqZBr1NWQfDV7DUwDXsGoQeDV0NTIalnqFDytQ3tJbz4W8sT4CY9CD+1TA9LOKhDMrFjLaDsCttjAZlIU+jbGNfStT7C4XDW8HnvNaCsxKsWHiEAQI3O+1D+znB1S0DfYHKGthDJlQ+W0+mxCgCD66c5+NxOEa8inDW8xyi5dCKrQNocQf11GnSMk5pvia4Y6Vpk3i3FsC1vwXPGGMZlKbGGnMByPvQ/PU/F4O2iXSLKhpgXc6HMmZAqBAWbKFHOIJaB4jIrNT8H0ic31D2evPeRrTRem7viUr1BFOFA5uMXLt1rVhHfLGZlWQPI8wd942pzDcI4jicxw1m4hDalyLaCPw+ImflRP7NMZ3Fm/daEGYZmOwKqAZPUH60fHb6wJb70CoPiy23kz0HP2FZJZnyaofHDasq/C8ZcbPavobd60ctxDHsdNCCOY0qfnqRx+6Lt5cSqsouWspzrlaUaRK+auI8h51BzVoxy5RsTNU6Hs1dzUxmpBqYCP5q5npnNXM9Qg8XryWqN96X+JfmKdsOM6ztmWfSRNSyF1bh+Ct2x3iYZmGpN1l1PmT9PSql2pWwbD20w6qTBzosfIjketC+0fBVtJnL5rj37jDRNLZhVlAmUeM7kb6b61C4Hd7rMveFjrIIhR6f+hXOfzZ0VjVUR+zuHW20fiKn5AirDmpi/hTbuEnLl/wB2coDFYGYkxMZiQNSDHIgiu5624ncTDljxlQ9mryWpvPXM1NAHc1LNTWauFqhQ9mrmaq1xvtA1psqjUbk/zpVdHaS4W8TtB3gn9KDl8F0aPmpFtDQHhPG1YJbZszx8URO8T58qMZqJOyF2wPF8WbRtYSymWwttQxV4ygAFUDhFdgOjZfOjGBx+JuIGOFYH85t229cq3GH61WcV2odBZFu/bRcim6psu5IOmjKwC7MBPTfSo1z7RLRJm24gxDQp9wNK57Zs4gGaU03NMY3HJaXNcYKPr5ADU1tMpODV6zVWl7XWCYi5HWBH/VI9xRDC8ZtXCoVtxz+nrUKCwalmpkNSzVZB0Gvdu2W2E06htIuYnOfPb5D96abiOssYWNByolD5B5BK3gXXCNdOuZyo/KF2B9TmNVLi1hg4USWaIAmTO0RWidheL2zhsUl0Stsm4V3m2V2A5nMp92FVzsfxW1cx6ubBVDoCzSbTkwq7QTMiR1+eaWH32jTDPUaZAwdnIhQWgj5jm8eYkrIIgACZ5j3r0W60KTiGdST8TEuPVjJqXZ4oR8UEeetaIwSVIRKbk7ZIL0geXtTT3QdQInlXbOKNs5gYOuunpIn61HooK8SsratMWLlrhzOE0M7A5fhZlAEmNSG8orfBuG4W53q38R4mEIMyhi8hoA105TES0DY1MRe/W7btNmvBcwAIOaDDp1zwSwH5G61TH4iyCA2XKTBG8mJg/v8A61kWJpvZr9WLj22aO7p3FoKQcsqGzMzH+LNmEgjwiD0+UXPWaW+N3g2jtqZ1JMk/WrdwvH3TpdQ7xmjSn4/aqYib5O0Hc1dzUxmroemix7NWf9rePNcc2kMIpI0/ER18h0q9BqyTGgh3B3DMPeTNUyHlrjTRPhnGL6MMjsDppuD7GhKUV4FaPf2yBJzDTy5/pQvSLSt0WfHXTctWrjqveMXJJUg6sTq2s76TsIrzg8Wy+p/masLYHDOf9pfuVK3O6aYJZVkBQAc2uUQBz01qZ2V4Ph7GH/pC+63EVO9WPhHRYO9zN4YP4tAJ1pDxN6XY1rOkt9ybxOwqpaUD+tyF3EQYaCM3PNuY3gjrQoNQe1xK9iGa82bNddizwcqmNRm2AUQB5AVarWKwvdzd0gfGTB9Z/wA61QgoxpGOU3J2wbmrhaouK4hYLFMPcLsQcgI3PIAjQ6+lULjWKvd4UuXCWUwcp0B5jTT1jTSo3RDRhcB5g16S4gIztlWQCfLn+k1leFxjIdCw8wf2q6dj+Ld9dFm9qRqpiQ2mgPUa6zynpQuWi0rYD7VBmxTgHMS2gXXTkBHlVeu2yNwR6gir3j8OjXWZiZMgnffmBVb7QYZpFyN5n1n+flSsc06Q7Jiq2DsJiGVgQdQQR6zpWtWLTvoisx6KpY/oKoPYPgSYq+e+JFm2AzgGC5Pw2weQJBk9AYgwa+geEusKFjKIGUQB8qk83B0u5WPC5K/BneNs37an+ryMfh721pInYOPWqjj72Id5ukltvwjTkIGlfQvEmtMhtsqlWEMp1BHQg1lnbnABcUzLauOLii5KLIEkgic3UH2I9aS5Jy0tjEmlvsRGuACSYFULtbjO8ukhwVACiDP9o/P6VYe1lu41g5BIBlgCZK+g3HMjynlWfsZFajMzqOQZFE8Jis72x8JkLppOvShE0Y4Vwy531rMhAzKx9AZ9tqkmkSKbejRbBYCCcxGmbaRyPuIPvXnE3oUnyohi8SrWUAtquUxI+I7k+oJ+RA60D4k5FskctT6dY5wYoccuSTDyQ4tojYTiMs1s7xI13HI/r+lSs8wpP8/z9KqDYordU6QDAImIPTyJ9xRzE4icrqY/zp6YgtfZW2rXLttlzB7LjLMTEfQS392on2bFVweItXVGbuLrLm3z927DQjQgH3kdKZ7L8SCYvD3Pwlwp/sv4Gn2Y1D+8nObijL31vM4H4bg8NxPTMwYdVuAUD+ou9DJtldKVy6ArTyBFP3cSkBWuBNCxJAMxsACQJJ6kbUI4zcQWsttyWZgCWKjn0BIH+M+1HasgYvYzu7D3N8sAk7FiRA89T8hNVS92junfLIAAIkGNZ1nmZMbeVSePgjDqCDIIObkZkESOcQfnVdaw2QXI8JMfL9qCXcKN0HLPaKDmAK3VnJcQ5WDcjI31/egl3EEwOQrzassdQpI6x+9ctWizBRuTFCQ9Bq07gXGpRHEDMAGHVto+dV6x2WtxHjkBTmkQxM5oEaRt8t5qwYPDC0gAGijTf0nQ7wTSZzi2qNePFKN2S3vhvENAfr/P1rzmofgMSGBC/CGb21iPkAfepOatJjQ+GrOe1djJirmkBoce41/5s1aAGpvGdm/vSd5lzFCVgGDsp577+vzqpaQUVbozzhOC7x4OwBJjoBV3wnDEQ27qDKQIgAQREA6fOd9am8O4MlkHw5WOhkQR869YLh1+6xSxbL5dTqqga9WIEnpvoelZZT5djZCCgtk3tZwwnC2sWIEd7bRCJ3UCV5hgwZR/+Yg61FbE3sLg8PaLMWa1Atkh0ABAzm2wZSCcwAAE5WMkEVa+3eGdFs2kR2t2LKjvFRiuY6M5YCAwjQ8i87iqbx/FxdYWpPdqtiyFkE5VyALGviaTp/FWhLkZFLi7DPAO317DWxZuYZUtCQAlsWxMkk5YykEmdAN69N9qdkMUXD2dfJRry2G81nnFeGYkW2uNMIAWJuKzbxJXMT56jYVW5g6aUCx+bDlkXhGucV7V2MQbOWxbR0YsSqAMYQgLKjXUzqQPDJrNMbw66brAKSSS2sTEzJ1ol2Mxf9a6tqSmYNzGU/CPI5gf7o6CD7FddNToY3jn9dKuc6l2GYsKnDuZ9irL22yuIO+4Oh8xpUvs/jO7xNppgZwCeit4WI8wpJHnRzjfCTdGdBMaAHfKNqALgHWWZWAXcx8vmaikpLYqcHCQZ++Zm1Y6nQHeipuqqFnMADWq5wrDl2N1iAq7mRMkGAq7kn5AD0B8cXxbXWjZQdB59ar0vwF62vuWrgHE8tst3SnvGlYYjwjww2kSCDp+Y9KstjtMm1os/UKjEqdJGYeHy3HOqh2WxqJh3tEMXLZgdCsRAEE+H8WvnVlwWMY+ExG40A+lJyqKfY14bcVsPYftI4jvEyKYGpDsTzEAx7gk+VWGwLtxQyd2q8u8BZj56bDlHl51VfA+QOuaDp5HXXzPSrTYx1pVA762mmzuin1gkc5+VY57dxQ1pJbMz4jYNy06CZZSBBI15becaVnfEMI9hzauIUYcmEGORrbOz4t4ey+NcAspYWwdYhdXjmdT8q6/BBxG0t021CE5gzLBZubKkAZZnxaTWt9XFTcUu3c5vptqzEOG4bvLiiJE6+lXvChg5ciZ5Tu2nijlt/MVcE7EqvMbfCGIB16cvao2L7OlAQufPMqGGjrA0DDTMNTBiRyB0IPqIzlV0NhcF2BbYmVAiIJO/WP8qFcYxToo7v4id+gj/Wp7qV0IIPmIqFjMUEjQEtKqSGYA+YXUj0rZjSSSQmcnJtsqnELJUF2YltD4tGB39KIWL0gp8qH8TtsWOa7aJP8AAxb2hQSPQxXMK+it5CmCgnh7pEjbmP59damvxYMhUIqCZ0idySZAkzod9I250GxF+BPTWp+H7O4y5bN21YdrbkZW0AIjcAmY132q2SiN97JJbr9OX8+dR8S5fKF3Lfz9RXjFK1s5GBDQDB6EA1H7o3GAAMKNSPP3+mtUSg9eR1tiyiC6IbMQQxmSTp5T1OunqxwHAsVNu5bPdnMysdCp0BEe36edDr3EWUKisBl2KDJpAgRAM7zO9WLsNwfFY+6wVxbsrHfXYnfZQswbh9o3PIEJptaG4pKLtln7MYTvMQgCA208b6aCJyyeUsB+vSa5xvs4LVwsdZJhoGvr+bqKvuGwiWUFq0uVATz1JIjMzaEsY/LuNQBpHx2EzSNDoDBjUfIACI1Mb8wIqvR9tXsb63uutFFOHygEVKxeGvIhZ7LqikZm5LsdTPh5fFFe8RwM3bkIXVFJOXaDmhSWnxKupC/iMCTrPvtP2gxWFY9yi5Iyi45JDLvlyyJA18oNAsFK5MKWdv6SucKdIcKwMswB0GiMfFAJiW8zvud6kZqA2OKk3C2S2pbfKuVZ6gDQUTw+LDErqGG4NOtGVJomBq0zhvCO6w1tCsPlzOdPibUg9SNF9qonZbDC7ibatqqku3ouse7Qv96tOu3cx/zmrLSK/wASwuniUOvyI9CNfaqzxbgpdLhw5NwqyEAFEKZtCjS3i08U+ALpvJFaHeVcpnp1H1MD5mg3DLNm09wWy10XIJU7231kMTETocvxb6RFDNRauQyEpJ6KbgePXsI62H8LKWYsGDKTOXcaSII9h5VY7WPw98g3sPhnIObM1pJkc80TPnQvtB2GxBz3bRtlSJCsSGEAbsRB59KzBcfisM7JcJBGuUwR/dI3FZ3DluLGKVfWjZ8VwLBYoFThUcfluXEPzDVQe33YHC4JFvW8Uyl2Ciy6i4QSCT/WKRAAHNSdtdaEYHtzcSZBB6g1F4/xxMXbyliHU5lzTqYIiTpqD9KuCnF77FT9NrQP4Xc7m7mDKwKspgkeEx1HWPlRTDcRR3AmSdv5PlVTzVNXBXAi3SpVGZlR9szJlL5fTMutOlFSFQyuOjRcHJApjiHHMJaS5auIuILDKUUgQepua5SCAdJMgaDeqTiOK33XK1w5YiBpPrGp+lQJikxw7tjsnUWqSJ1xWBVljKAQRPUbmN+XyqKtwat7D0rytwivF86aaeVaDKTuGY1VuDMYU6Ext0PzirinFkVQEYMsaHXQepJrOxRbs7w67iby2LKy7HTkAPxMx5KBqT9SYpWTHyH4szh4L52Pw2J4nie5subdu2JvXRuitIhZ/GwkDpBPKt14VwHD4e2LVq0gUdQCWPNmY6sx6mg/YLsz/R+GWwpUkkvcuEHNcc7mJ8IAgASTA1gzVkl+qn2I/c1IxUVSBnOU3bMU4rhe9xFrCIStqyADB1YsYDEf2sz+3pV2xN3KAogKAAAOQGwoDwPh4VxcnNKkzuZBPP8AvN+lEbzEk1xLfY1pLwdF3Walylxcl0BlPmJBGxHOQaGPfy76eux9692MajbEH0INWW0QuJ9jrlzK1q8rQCpN3wGJkRlBnc9PTXSj9ouC4hLbhrLrlMEsrhd4jOsCDyg6+9acmM10JMfIVI/pZgYDEk7+Q961YuqcEo0Kni5OzEsHw8FdWUcgqooExBZsqyTvpNROIcLNjzQiQ0RrzBHLqPfpW249bFzxXLFpmP48gDa/nHi/Wh2M4Dw68uRrBA0JCXHWSOpkkwST8q1x62D7piXgkio/Zr2VS6Ri8Uo7oGLStBDETLsp0gRAnfUxoDWlcRxtu4MtuYGmm3sdqqXE7tmwLVi2cllAcudpiY3PMyT86mjjNlFCF5JGgRGafMRtsd6XlzTb9qNWHBHjbZN41wO1jsFctwBcAJRzGj/hJjlyPl1rJWdcMO5WQ85WPMmYM9K061x021IjMp1B+Qj9RWRcfxavjL5W2g/rmhgX+Gd8uaJO5O0kwIrRgm5QTZm6jHxkAyjPcyqCzM2UDmWJgAepr6M7J8NXBYS3hwoEAM7AjxXWIDOY/NlUdAo6a4V2NeMfhtAZuga9SCB766edfQIIkrGwHtBBj5g0+KFIckEjz2G/LaBry20mm7u8bka6Qff+Enz1501ZxUEW23ErMwDOo8wCJOn8Mac3S4MmdJ6RrtovPUekR1oyEC+wtknTbr+IEGQeZjPt+1Y12u4y9/ENm0VSQq9B19603tpYDC0TdZMskqpALAwAZjQAiIGsOx6VnuN7PBruYsSsCSSSS0+u1Zskl6mzRDHJ49eWV373UjD46HD9P5iudpMGtpkCqFOWGAM6g6cyJjp5UMsEswUaliFA8yYFGqasRKLi+LNt7CYMZbl/mT3S+gCO3zPdx79asQxBmdY/n3+o8+VVbsVeYYPITBz5x+U5bYP6rv5dNRZLd/OrMAJHxAaGesfOnRWiI8dpeOtYwzNbMXHZLVsn8LO0Z455VzNH5a5wbHWkVFWSqgDrJ3JJ5kmSTzqLx/hyYrDkbOjC4h6MsxP5dTPz5VUeHYzFZu6t3CevgCFSAx06gRvpWbqINtGnp2t2atjeKqwmIBHTyr527R4pWvOAMyiY5Rp5VpvDmxFyQ5uC4p8TXXhCPJVEen13IqWP4EEXE3HHgJIzLIKlyuUxPwhmzEdFjnS4akTLG46M/NPrw+8wzLauEdQjEfOKIdncIrOHdZH4Vnc9T6GrauKKwsZdCdCZG/M1ptGVJsz5rBVoYFTzBBB+Rq+cRwLX8Bw9Us3UFq1eeSJFwu4zMkLr4hm8REKRE1FxeMtu6C8neBHVoO8AglZG6kaFdiNoMVcex95MNcW3ct21w91XZ2dnZAjElApIK5YVB4onNO+hsozDF8LZJAklSQ3hgTAJCzqxE6gDn01oU61qn2jWlNx2w5bSGFxRoFZVDAGBlMm2oYcnbU5jGVXhBIkSN9efP9aoh1dqct66GmLRpxTrVFDUcjyrVvsEsjvcVdjxLbtop6Z2ckfNFP8AdrLsQNZ6itW+w0lFxTEaXO7Vf7SC6SP+YfOoWjdbDbegNOzUHh9yUT+yPoKmZqposyHsTfPdXBOqssSZABDHTprNGiarPYF/FeX8qN8iR/3VaiI3rj9Uqys2YvpGGKn8BPrrUD7h4y0ak/p/M0W8TflH61xCJjpp8tD+s1mfYcnQA4hZNt8xxGRSJFtVDMYgGM2iydZgjeq7c4/fDHLlAJ2gkx0mf9aL9vgVe0wMSrLp5FT+/wClVA3T1NdHp8TnBN0A8uOFpp2EMV2ovEEALuCAQzDbYwwO0H+Zode7VXypzOFG0AAD+fWh15jJ1oNihmkdTzJNbY4YRXYxzyuTtGjWLli7bt2wXF3xG45YiScu0HYRGkGjuHwGFa3bRGU3EBLZSSw8TSDBmPf9JrLOC8TW0yKqOzZoADSSSYgLHXYA1feHYp/FF+EBMhBbMsDB2SdCDqTSMkGt2bcGSMlVEvjWKthdfBaAM5eYAke5POsqtPndnOmZi0epmB9K13s3ZXGYnu3TPaVW7yRoVIKhfUk/IN0oXxb7IMTbZmw1xb1uZVdFuRJ8JzMFJAjWRPQUzp4cY7EdXPlKkZ72fXLj8MJiMTa18u8Wf0r6DtmUZiT4paPpWJYTCGxxHDrdV7dxb1sFHtlSZYAbnY7SNK2+2TlylgCUzfT9orVEzIHcYfIO8JAKlSp/KzCQRzInb1rxhLhIUAnxDNJ1yz1PWCT7+VC+1R8WGU7MwZt5IQa7GBoVHzo1gbtsjRpLDM5II0A0UemtM8FAjtTcJssVEBCCQeQ1H1Iqif0oX8G81feK8bw1lO7xC5+9Bd0CqwyAyoIYgDUDXr/ZMUdLmCxN+3btJ91BYBrrOSmx0yzC65YPU69az5cXKVo0Ys/BcWRMdwHv1BBAIp/Bdj2wtpsRe8NwsosA6MRr3hC7jQgz+U9a0Did7CcJtB4z3SYQfidhuRPwqNJYDnzJAOXcZ4vexd7vr7S2ygfCi9FHIee550yGFxW2Ly5IyftRcuy9wd2VPOY9QZo0t24pm3AMRLEEEdDBmP50qr9mrkq3kQfYj/Q1csFbLwFGaeQEn5b0+HYWOYPEgmPhPTkRVNvcQvWL5RXi4jMqkqbhZT+KNd1jXpV0xXZpmINxzbAMwIzeUHl+vpVZ7dWR3sImdlsK2vxOAzZySI1AKkbaT7Lz41NKhuLJxYmxUmA52lg6FZbmVBAgeQ2oF26u3Uw2YAd3cc2yfzBZg+on/Ca8YHiDXsqBQkcgAprTuxWGtXbSW2Fu6rtcNxGyuAoRQFZdRqCjwf4xWSGO2OzZPaYHcum2yxsFUD5CfmZqb/SbMonSPp0ox9rPA1wfEHRECWnVLlpRsFjKyjpDq+nQiqaWPtTaMlk+5eLEeWorVOB9mFvcNtXQ/d337xCS4ylQzEL3bKyszNaspEAwgI+GDkODXMwA3rROzGPbF5sBbuXEQjMe7yhoV0A1efxONokf2TnuyV5Inbt3NiwvdqUCqpUZC6KgMytrKEBOh0ynKoUworPLjlokDQQIUDTXeBqddzJ210rQu0fZi4zkG8SneC2pNkasbgVTIYAEsQMyqJGpmqBirQV2UNmCsygxEgEgGPPeoQjqYNWXslwuziWbOWlQDA061WyKuv2epCXGjUsBPkB/qaVmbUG0OwRUppMIdseF2xgvCFXuXDLAGoYhXWevwn+5Uz7KsaQhtgwReQwToRcs3FmOZBX9fOhXbvEHuMvIuo99WJ/5ak/ZAVGLuZpIW0rZQVWSrr4pbSVn/mocN8NhZ6WTRv3DW0jp9KnGhdrIRmtuCv5d/c7/AEqUL/WniGZH9nKDvbzH4RbAPuwP/aauLW5M1Uvs9WFvnrkHyzT/ANVXO6pnSuJ1crys2YtRGslQTozep/X/AFmimSKHYhYaes/odPqaTVxYaewH24w+bDBx+B1J9D4fqV+VZ450rW8Thu+tXLX8aso9SDB9jBrIzXR/T53ja+BHURqREuUT7K9i7uPYtPd2FMNcImT/AAovMxudAJ57GHbwz3Llu1aUM9xwgBMCTznkBufIGt14FwpcJYt4dNQq6t/Exhmb3MxXQ7mZIAcM4DhcAMlm2ucRmutLXGJ6tAgR+FYGvnWe8IwDpiGwqyQ5LW2aRKGWzGRO0g+amth4zgfDnHxA68+g/SF/WhPD+Dh7ggDQEyRqJMGD0PMc99NZY4RlEOMnB6CfZLh1qzZC2dZ1dju1zZiROkch0jeZNhBioHDsCtkELPiOY689h5Tyqaf59KBpXon9yo8Rv/e8Y+Dx3D5sIpaziZOhlcuW6AMjMdIDAgjWRrUvN4iqgh5gmJJ6qDlMCZOg9+VFcRiYgaFmkAHURAkkdANffzoJj0Nq4GHwMJgbqfxZT75gJ5tyWKuOiqA3GcCc9pCy2y10FDObUBiToBpGmo1JFT+I3xatlroUACS6wJXqB1O0U5xR1e0bqlJtg3Ac0BcoOYS2xykzzk61mPaXjty6uVQ/cgiWgwWg5QTsNNQpOu/SDsoCcb4k2Ius+xc7D8KjQKPIa/XnT/DOHWO8V75/qbSlyg3uEbWxt8TQN+cmINQsHb1nmWC+0gCnsRdkyTImBruevSijStsEd4hjWxFw3LmmgVVElUQfDbWSTAqLlA1P+dRL+KJMKfUjp0HrTd1Z+Ix5bn3/APVSygvwzjxw91WAkDRl3zLzEfQ9a3LsebeXNbuAk6grDTbMaczvvEEaTXzgyxzIHmcv6Vp32Y8Qcp3TKxhmylPiUKqj4d2gHlJ1IhgYFd3RaZq2OQFgp1mGHmP9DA03zLzqq9suAC9bZ+aakdUgBx/hzUevG4bYuKRcynNmHOP4hyI3JG8QQNIn2Lq3UDAaETB89YNMqkVZmuA4G6Koa2CJhbnTcEE/xDUecelXbsNgRbLkRA02jxNBYecKLajyUDlTdhgngOsMY5z+EH3UA+pNO2sVkGVCVGp0PUyT13oJSjult9wqk6vsiv8A2wcDtYxrQFxUvWwdWDAFWiFLAEAggnX+I1lWP7B4u0Mzocv8Q8Sx1zKSAPWK2xuGK5JkydZBmZ30Mj33pzD2LtjVBmTmgMD1A1yn0maVxTCbS8GBY3A/drYEy77noo6eZJ+tBW1rQ/tSSxdZcVY8AY9zetsMvd3lkwQJHiUnVZHgMkGs7dSNxE7dD6HY+1Ak13Kk0+ws2ubnMzznrPXzrk0jXDUKFV27HeHDz1Zj+sftVIJrRMJZ7rCrOyoJPnEsfqaRnekjT0q9zfwV/tji83d25ndz9F/7qO/ZKitjLwKyfu7kXJ+CLluTHOSVH8mKHjcSblxnPM6eg2HyrVfsr4Fb+73sdckk3Pu6iYASbZdvPxFR5ZD1psVxjQmUuU7NC4Li0zECA2zRs3QgUeVA2p9Nqqt/hXdmUo5g8Z4BmBB6UwGSKJ9nB0udA2v+Ef5VazxBQToapn2f3YS8J1ldPIjf9KsDbn+eVcbqIr1GaoPQTGLVhOtVO/20wrYgYVBcNwO6k5QFDLmzCSZOxiBRwHT6elYtiMQLPFLrtoq4q7P9k3HBOnkaLBiUlJfYqcqaNrwj6msx7S2O7xV5B/GSPINDgewYVK7T9sb2GvBbJRkZA0kNMkt0YcoNRB2ivXYuP/RpLAf/ACMM+wgNmMyBp7U7o+nlBcr7lZ5qTo52ULffsOV+IXMw9gxI9xI962jCtlhl+CYIJMqToI3/ABQNCZkbc8ew/HLqMGX+ilYbEOqkehBkVPTtXjP+Nw3Xf/aP/KugtCDX8PqNQNTXLMAkIAAOfU/5b1lSdrsd/wDY4b//AFx/30P4r9o+Mw7KpfCuSJ/qbrXFjaCVaJ8ulXyLNtttpv71172UST1NZz2I4te4kjPevPbS0FGW03d5ncuxYt8RCrlQCeRJqd2s4ebdi4+GvXTcRZUXMSzKzEgQUuNkIAnfyjUVRAwmJD33IIGUDYgRmJmGj8g67ioHarGqlk3ySWQhgokqEGj+IwCxXNzkmBFZQ/GuKhsh7ud/9xH+LNH61F4hxHiFxGS4FKEa5RamBr+Ek8qnMun8BE9sbt2+l14yowIt/ggfCCPxR1PtFWHjnaqxi8PdQgq724CnUZlOa1B8jIkgaRWUm4SYFS8OCSF1kmABv7VbiptWDHI4hVeH3ygZbN0psWVGZeYPiUETP61Hx2AvjLmsXUU7M9t0EdAWAB9q0C328+7u1vumTIcpTSFAEKiidMqgCOoM6mqn2o7S3saQ7QFUHIomIMTz+Lb5VE5uTVaLlGKjd7AjjJpIXyALH3IqNdC/nHkxIHzNca/cGzQPSo12+T+ImmNij2qrmAYhQSATvAJ1J6wNYFaF2SxSW7oOHxHfMHN3PkNvxn4lIJO45/m8qoXBrjLdDpcW2ygkM2QjUQRD6EwTVmw2PuvcXNiUuuP/AI4FtdTuvg3mB8qBS9yDUdWfQeFxVu6FuLobiBumYbMD+ZToRuKGM/3fP/CAWXzBkj3mR7ChPZ/Hh8NmUZkfxDebd4fENNQGg7bEHfNXO1fEYwhLg94zCCTqAJMQNN45fSmvIoOn5J6batEOxjc5npofX+TRAFTB/EPOqlw3ExbB3Jk+5Jojhr53pYZZcPiYojYxQ51VlxcamvN3HPB7lWuNGyRMe/SroFk3tpwjD4uy9okozZWLKo3U+GTHqJ3g1iuPwWGw9x7TXbwZTBDIpU8wYAIIIgitSHEb4BXEWipiVX+L0I0ms+7a3rRvK9yywcrBBABlSd58iKrIqjYMabp6KpcKEmJXUxzEaxI3HLrTbWiNSNOoMj50Ru42zysAe4+fw0ycUski2FnkCNum1J5P4GcF8/yQHq38H4tLAXPFbIhkJ0IIgjykVXPvEbKP0/yp3D8Ta38Kr7yfoRQTTkHjkoeRninDjZuXFElFaA3VTqh91IrTPsn42hsvw29K96wu2mMiScnhB2+JBHUtWcY3jD3LbW2VIYqZAIIKkxuTyJEeY6VOt4zSQIFq1aTzkKzMdPzE/pRbrYKUeWmfQ9zELbTLc+JdJmJjaqzxTiN0P4BAInaNdapn2dcUxWPxNx8Rfe4ttBox6zE9dtzWkXMVbSA85o105yRVu6AszLhHarD4csQ4JYAGUuRpMaKABudutEB2+tMYUqT/APncHr8RrLKewh8Q96XHpYZMi5N7/wC+BzzOK0kafd7c6SDB2EWwY/xEiqxibuDuu925buM7sWYyRLEyT4XAFC7tsqYNeK60P0rBHs3+RD6mT8L8BPF38K5Um0xCqFAMnQDT8fpXgXcKP9xPmVX9yaHVwkdacv0/CvD/ACwX1E/t+EE/vmG/+qp9rY/7DSHErQ2wyj0K/tboSbo6j5iuo4OgMnoNaJdFgX9P7v8A2V6+T5/ZBleNgGe4X0zR+oH7Uxi+0dwHS3agk794fpcFRkwN1vhtXG9Lbn6CoHErbKcrKysDqrAqRpOoOo0g0rqOlwxxtxWwo58jfcKJ2svAAd3ZIBJEq538+8n9aV7tfiDoEsr6W5/6y1V8Uo9a5PFfBo5y+Qo3aLEn/eAelu0PoleW7R4r/jH2VB9FoblPQ/KvJQ9D8qlIFyl8s94rF3Lr5nYs206T+lOWMbdtOLiOVdZAYbjSJBOxjmNRyqKUboa9LMGaNMUx5cRrrz35+/nSN+Ph+tRSDSANHYI7M7mB11iemlNV7ANeSKhDzXQxGoMEagjrSVDSZDQFl54H2kvqik325nu1WRuZZtAACTPPep2O4095GBOYLBH6g6ek1WsDZPdLJgleXTkPlFTeG2gqsCwUzMnQQAYn/mq/Rp8h3re3iWDhmIBVZMaT70aW6Bz1qp8JvAiRsCQI20Om/KiN3EEDzowCwLY70EFssecUBbiRR2VHkgxmBHQc136TQnGXncQW0GkRv60Lwl/u3K8jt69KIFsvP9Ls8LdvvbYQVcQVMcnU6A/m+dVvtpwa81oYoB2RSxuMSCFLMoBUg/CTvBMSPOCXDTaYS6FiNSRr/wChR7AYezfBtjwAqQyMPCyHfYb+e+1E1aoX2dmMzXQwrWOzH2XKCt3FMpUGe7XUGNg7T81A96s3aHs/gLii09i2pA0NtVR12iCo/QyPKkKDY1tIwEtXJojxbDfd71yy4XMjR6jdWGuxUg+9D7jSdgNOVAW1Q3cqZbuHKyjZgN+sCSPefaOlQnqciHII6bn0okgLo0r7EsGAuKc6+K0nsA5/er2+E18S5j18uUa7Vl/YftaeHYW4RZNx7l4gHMFUZbab6E8/r0qJj+3/ABF7jMLwtgmQi27ZCjoC6k/M1GrJZWzgrf8AxGPon+ZriWEBBDMT5gdPWlSoMDfqR35X8mzIo8Ho2bg/D8Bdw9m49i2XNpCxdMxJyiWJgjU69fKnEs8Ptl+8wFjKIyEWrZJ3BEEeU+9dpUeTq8ltJ+WZo4l3IA4lhw0WuG4ZmBk5bC/DoI8Kbzz28q4/Gri+L7haCxMCxECCSZ56K5mBtNKlUjkm1bbJKCRMPabE2yT9xtqqzJMSBIXcR+IgTHXoacs/aE8j/ZV3kgXQCE5wSFBbyrtKqnKS8guh299pOnhwrEzHivW1HzEneOXyrJ+1/Emv4y7fKhWcpKiHAi2i7wZ2pUqPDJyU7+P8opPaBIuXOSn/AAf+Nez33JX/AMMftXKVJpGtJvyeGS90ufP/AFpl7dwbk+7D/OlSokBJEd1PUf4hTa6UqVFETI5lpZaVKjAPVNtSpVGQVuvTr6/p+xNKlQFjtviFxYg7daf/AKWJEMgPoY/SlSo+TohYuyt3OCQNA23sKNYq6ACSZ9KVKogvAEvXpO0nkN6g4nDHc78qVKjrQBJ4fjmQyDBFXjhXF2dCLjWwSN4UFV5sT+kedKlVxZUgtZ7QBbTP3ijxXPCzboXbL4TqdOlVnj/acXbhZQwkAQJ2Ec/UUqVSTrsSKvuVri2KZ1cnmsfE/IdO6j5ty5VVW3HpSpUhjGeLlF8MJtofL96VKrQLOKNZr3eXWa5SpiQDP//Z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en-IN" sz="1266"/>
          </a:p>
        </p:txBody>
      </p:sp>
    </p:spTree>
    <p:extLst>
      <p:ext uri="{BB962C8B-B14F-4D97-AF65-F5344CB8AC3E}">
        <p14:creationId xmlns:p14="http://schemas.microsoft.com/office/powerpoint/2010/main" val="307963789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360 degree Grievance redressal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0565"/>
            <a:ext cx="8915400" cy="4370657"/>
          </a:xfrm>
        </p:spPr>
        <p:txBody>
          <a:bodyPr/>
          <a:lstStyle/>
          <a:p>
            <a:r>
              <a:rPr lang="en-IN" sz="2400" dirty="0"/>
              <a:t>Unification of all complaint channels</a:t>
            </a:r>
          </a:p>
          <a:p>
            <a:pPr lvl="1"/>
            <a:r>
              <a:rPr lang="en-IN" sz="2400" dirty="0"/>
              <a:t>Web, E mail, Mobile, messaging applications</a:t>
            </a:r>
          </a:p>
          <a:p>
            <a:r>
              <a:rPr lang="en-IN" sz="2400" dirty="0"/>
              <a:t>Using mobile technology and back end  mapping for instantaneous communication to grievance redressing officer</a:t>
            </a:r>
          </a:p>
          <a:p>
            <a:r>
              <a:rPr lang="en-IN" sz="2400" dirty="0"/>
              <a:t>Online tracking and feedback  by complainant</a:t>
            </a:r>
          </a:p>
          <a:p>
            <a:r>
              <a:rPr lang="en-IN" sz="2400" dirty="0"/>
              <a:t>Transparency – Details available for every one to peruse</a:t>
            </a:r>
          </a:p>
          <a:p>
            <a:r>
              <a:rPr lang="en-IN" sz="2400" dirty="0"/>
              <a:t>Automatic escalation to next higher officer in case of delay</a:t>
            </a:r>
          </a:p>
          <a:p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243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79333" y="346335"/>
            <a:ext cx="7804547" cy="92347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t">
            <a:noAutofit/>
          </a:bodyPr>
          <a:lstStyle/>
          <a:p>
            <a:pPr defTabSz="410751">
              <a:defRPr/>
            </a:pPr>
            <a:r>
              <a:rPr lang="en-US" sz="3200" kern="0" dirty="0">
                <a:latin typeface="Verdana" pitchFamily="34" charset="0"/>
                <a:ea typeface="Verdana" pitchFamily="34" charset="0"/>
                <a:cs typeface="Verdana" pitchFamily="34" charset="0"/>
                <a:sym typeface="Helvetica Light"/>
              </a:rPr>
              <a:t>ELECTION RESULTS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137" y="1857922"/>
            <a:ext cx="2972992" cy="40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0896" y="1880289"/>
            <a:ext cx="2487045" cy="37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ICT for Convenience and Engagement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dirty="0"/>
              <a:t>Pl scan this QR code and Give us your feed Back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8722" y="20149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213" y="142179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IN VOTER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1790" y="1414559"/>
            <a:ext cx="8515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trust and confidence of voters in electoral processes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Enhanced Voter Interaction -  a two way communication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 consultation with all stakeholders of electoral process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transparency, credibility and accessibility over the entire period of elections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5943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439245" y="2110750"/>
            <a:ext cx="7595755" cy="14823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algn="just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93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463" y="48310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Trust and Confidence of elector-Registration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9348" y="983974"/>
            <a:ext cx="9496337" cy="638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Computerisation of electoral roll- 1 Billion electors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in 1999</a:t>
            </a:r>
          </a:p>
          <a:p>
            <a:pPr marL="1200150" lvl="2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Ease of management for EMBs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servers to cloud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 wide unified Database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Voter facilities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NVSP launched – year 2013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IN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IN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649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723" y="110434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Simplified Search of voter list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44436" y="3093749"/>
            <a:ext cx="6068289" cy="260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marR="0" lvl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by EPIC</a:t>
            </a:r>
          </a:p>
          <a:p>
            <a:pPr marL="457200" marR="0" lvl="0" indent="-365125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Facility provided to electors to search their details in Voter’s List using their EPIC number or Name.</a:t>
            </a:r>
          </a:p>
          <a:p>
            <a:pPr marL="457200" marR="0" lvl="0" indent="-365125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EPIC number is provided, the details of the EPIC will be automatically fetched from the electoral database.</a:t>
            </a:r>
          </a:p>
          <a:p>
            <a:pPr marL="457200" marR="0" lvl="0" indent="-36512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8503" y="1622872"/>
            <a:ext cx="2335892" cy="43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26808" y="1549641"/>
            <a:ext cx="778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5125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Modified online search facility provided in both Web and Mobile applications to search by EPIC number and name / district.</a:t>
            </a:r>
          </a:p>
        </p:txBody>
      </p:sp>
    </p:spTree>
    <p:extLst>
      <p:ext uri="{BB962C8B-B14F-4D97-AF65-F5344CB8AC3E}">
        <p14:creationId xmlns:p14="http://schemas.microsoft.com/office/powerpoint/2010/main" val="201796688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05" y="39350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Simplification of Online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19600" y="1414559"/>
            <a:ext cx="8697191" cy="553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0" indent="-365125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simplified, easy to use mobile app and web application to deal with the following</a:t>
            </a:r>
          </a:p>
          <a:p>
            <a:pPr marL="1332000" lvl="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Name Inclusion, Correction, Change of address and Display picture</a:t>
            </a:r>
          </a:p>
          <a:p>
            <a:pPr marL="1332000" lvl="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Simplified to 3 minutes from 30 minutes</a:t>
            </a:r>
          </a:p>
          <a:p>
            <a:pPr marL="1332000" lvl="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 the progress of application</a:t>
            </a:r>
          </a:p>
          <a:p>
            <a:pPr marL="1332000" lvl="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 end improvement ERO Net and BLO net</a:t>
            </a:r>
          </a:p>
          <a:p>
            <a:pPr marL="685800" lvl="0" indent="-365125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Eliminated the filling up of paper based electoral forms.</a:t>
            </a:r>
          </a:p>
          <a:p>
            <a:pPr marL="685800" lvl="0" indent="-365125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forms usage is 100% in Province of Kerala</a:t>
            </a:r>
          </a:p>
        </p:txBody>
      </p:sp>
    </p:spTree>
    <p:extLst>
      <p:ext uri="{BB962C8B-B14F-4D97-AF65-F5344CB8AC3E}">
        <p14:creationId xmlns:p14="http://schemas.microsoft.com/office/powerpoint/2010/main" val="7163288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656" y="129574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Your Display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1927" y="1690647"/>
            <a:ext cx="9112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Web and Mobile app, the recent photograph of the applicant can be  uploaded online.</a:t>
            </a:r>
          </a:p>
        </p:txBody>
      </p:sp>
      <p:pic>
        <p:nvPicPr>
          <p:cNvPr id="7170" name="Picture 2" descr="Image result for old and new voter 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534661"/>
            <a:ext cx="691763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264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250" y="26745"/>
            <a:ext cx="1049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5910" y="1265969"/>
            <a:ext cx="6846570" cy="406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mobile app was launched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platforms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android, apple and windows.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 offers 15 services to the electors and other stakeholders</a:t>
            </a:r>
          </a:p>
          <a:p>
            <a:pPr marL="731520" lvl="5" indent="-32004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Voter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include public, political parties, candidates as well as officers and on the day of poll, even the polling personnel.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applications are developed with plug and play platform that are convenient to re-use and compatible for other states also</a:t>
            </a: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91" y="39350"/>
            <a:ext cx="1375209" cy="13752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1338705"/>
            <a:ext cx="2754630" cy="49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6531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1028</TotalTime>
  <Words>962</Words>
  <Application>Microsoft Office PowerPoint</Application>
  <PresentationFormat>Widescreen</PresentationFormat>
  <Paragraphs>124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Century Gothic</vt:lpstr>
      <vt:lpstr>Helvetica Light</vt:lpstr>
      <vt:lpstr>Montserrat</vt:lpstr>
      <vt:lpstr>Verdana</vt:lpstr>
      <vt:lpstr>Wingdings</vt:lpstr>
      <vt:lpstr>Wingdings 3</vt:lpstr>
      <vt:lpstr>Wisp</vt:lpstr>
      <vt:lpstr>Role of Information  and Communication Technology  for  Voter Education &amp;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FACILITATION CENTER WITH WIFI CONNECTIVITY</vt:lpstr>
      <vt:lpstr>MOBILE FACILITATION CENTERS WITH WIFI CONNECTIVITY</vt:lpstr>
      <vt:lpstr>Digital Publicity Vans- Cinema Theatres  Direct Content up-linking</vt:lpstr>
      <vt:lpstr>Whats App- Messaging application</vt:lpstr>
      <vt:lpstr>SOCIAL MEDIA IN VOTER EDUCATION</vt:lpstr>
      <vt:lpstr>Social Media – Every One wants to speak</vt:lpstr>
      <vt:lpstr>PowerPoint Presentation</vt:lpstr>
      <vt:lpstr>PowerPoint Presentation</vt:lpstr>
      <vt:lpstr>PowerPoint Presentation</vt:lpstr>
      <vt:lpstr>FACEBOOK LIVE- Press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 PARTICIPATION</vt:lpstr>
      <vt:lpstr>PowerPoint Presentation</vt:lpstr>
      <vt:lpstr>PowerPoint Presentation</vt:lpstr>
      <vt:lpstr>PowerPoint Presentation</vt:lpstr>
      <vt:lpstr>PowerPoint Presentation</vt:lpstr>
      <vt:lpstr>QUEUE MANAGEMENT SYSTEM</vt:lpstr>
      <vt:lpstr>WHEELCHAIR BOOKING</vt:lpstr>
      <vt:lpstr>360 degree Grievance redressal system</vt:lpstr>
      <vt:lpstr>PowerPoint Presentation</vt:lpstr>
      <vt:lpstr>ICT for Convenience and 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</dc:creator>
  <cp:lastModifiedBy>Rajesh Lakhani</cp:lastModifiedBy>
  <cp:revision>158</cp:revision>
  <dcterms:created xsi:type="dcterms:W3CDTF">2016-10-13T04:15:40Z</dcterms:created>
  <dcterms:modified xsi:type="dcterms:W3CDTF">2016-10-20T03:15:22Z</dcterms:modified>
</cp:coreProperties>
</file>