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4" r:id="rId9"/>
    <p:sldId id="263"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BBC09B25-E5CE-4562-A01F-ED36C2268B92}" type="datetimeFigureOut">
              <a:rPr lang="en-ZA" smtClean="0"/>
              <a:t>2016-10-19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4276346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C09B25-E5CE-4562-A01F-ED36C2268B92}" type="datetimeFigureOut">
              <a:rPr lang="en-ZA" smtClean="0"/>
              <a:t>2016-10-19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894672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C09B25-E5CE-4562-A01F-ED36C2268B92}" type="datetimeFigureOut">
              <a:rPr lang="en-ZA" smtClean="0"/>
              <a:t>2016-10-19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315770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C09B25-E5CE-4562-A01F-ED36C2268B92}" type="datetimeFigureOut">
              <a:rPr lang="en-ZA" smtClean="0"/>
              <a:t>2016-10-19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3216778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C09B25-E5CE-4562-A01F-ED36C2268B92}" type="datetimeFigureOut">
              <a:rPr lang="en-ZA" smtClean="0"/>
              <a:t>2016-10-19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254265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BBC09B25-E5CE-4562-A01F-ED36C2268B92}" type="datetimeFigureOut">
              <a:rPr lang="en-ZA" smtClean="0"/>
              <a:t>2016-10-19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3934416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BBC09B25-E5CE-4562-A01F-ED36C2268B92}" type="datetimeFigureOut">
              <a:rPr lang="en-ZA" smtClean="0"/>
              <a:t>2016-10-19</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23503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BBC09B25-E5CE-4562-A01F-ED36C2268B92}" type="datetimeFigureOut">
              <a:rPr lang="en-ZA" smtClean="0"/>
              <a:t>2016-10-19</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514583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09B25-E5CE-4562-A01F-ED36C2268B92}" type="datetimeFigureOut">
              <a:rPr lang="en-ZA" smtClean="0"/>
              <a:t>2016-10-19</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179234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09B25-E5CE-4562-A01F-ED36C2268B92}" type="datetimeFigureOut">
              <a:rPr lang="en-ZA" smtClean="0"/>
              <a:t>2016-10-19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408474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09B25-E5CE-4562-A01F-ED36C2268B92}" type="datetimeFigureOut">
              <a:rPr lang="en-ZA" smtClean="0"/>
              <a:t>2016-10-19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9A58D82-2463-4964-B308-B0E85429DB0F}" type="slidenum">
              <a:rPr lang="en-ZA" smtClean="0"/>
              <a:t>‹#›</a:t>
            </a:fld>
            <a:endParaRPr lang="en-ZA"/>
          </a:p>
        </p:txBody>
      </p:sp>
    </p:spTree>
    <p:extLst>
      <p:ext uri="{BB962C8B-B14F-4D97-AF65-F5344CB8AC3E}">
        <p14:creationId xmlns:p14="http://schemas.microsoft.com/office/powerpoint/2010/main" val="598942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09B25-E5CE-4562-A01F-ED36C2268B92}" type="datetimeFigureOut">
              <a:rPr lang="en-ZA" smtClean="0"/>
              <a:t>2016-10-19</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A58D82-2463-4964-B308-B0E85429DB0F}" type="slidenum">
              <a:rPr lang="en-ZA" smtClean="0"/>
              <a:t>‹#›</a:t>
            </a:fld>
            <a:endParaRPr lang="en-ZA"/>
          </a:p>
        </p:txBody>
      </p:sp>
    </p:spTree>
    <p:extLst>
      <p:ext uri="{BB962C8B-B14F-4D97-AF65-F5344CB8AC3E}">
        <p14:creationId xmlns:p14="http://schemas.microsoft.com/office/powerpoint/2010/main" val="405005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ZA" dirty="0" smtClean="0"/>
              <a:t>ENHANCEMENT OF PARTICIPATION BY SPECIAL CATEGORIES OF VOTERS</a:t>
            </a:r>
            <a:endParaRPr lang="en-ZA" dirty="0"/>
          </a:p>
        </p:txBody>
      </p:sp>
      <p:sp>
        <p:nvSpPr>
          <p:cNvPr id="3" name="Subtitle 2"/>
          <p:cNvSpPr>
            <a:spLocks noGrp="1"/>
          </p:cNvSpPr>
          <p:nvPr>
            <p:ph type="subTitle" idx="1"/>
          </p:nvPr>
        </p:nvSpPr>
        <p:spPr/>
        <p:txBody>
          <a:bodyPr>
            <a:normAutofit/>
          </a:bodyPr>
          <a:lstStyle/>
          <a:p>
            <a:endParaRPr lang="en-ZA" dirty="0" smtClean="0"/>
          </a:p>
          <a:p>
            <a:endParaRPr lang="en-ZA" dirty="0"/>
          </a:p>
        </p:txBody>
      </p:sp>
    </p:spTree>
    <p:extLst>
      <p:ext uri="{BB962C8B-B14F-4D97-AF65-F5344CB8AC3E}">
        <p14:creationId xmlns:p14="http://schemas.microsoft.com/office/powerpoint/2010/main" val="742361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Diplomatic mission personnel and overseas citizens</a:t>
            </a:r>
            <a:endParaRPr lang="en-ZA" dirty="0"/>
          </a:p>
        </p:txBody>
      </p:sp>
      <p:sp>
        <p:nvSpPr>
          <p:cNvPr id="3" name="Content Placeholder 2"/>
          <p:cNvSpPr>
            <a:spLocks noGrp="1"/>
          </p:cNvSpPr>
          <p:nvPr>
            <p:ph idx="1"/>
          </p:nvPr>
        </p:nvSpPr>
        <p:spPr/>
        <p:txBody>
          <a:bodyPr/>
          <a:lstStyle/>
          <a:p>
            <a:r>
              <a:rPr lang="en-ZA" dirty="0" smtClean="0"/>
              <a:t>The Commission has done nothing so far.</a:t>
            </a:r>
          </a:p>
          <a:p>
            <a:r>
              <a:rPr lang="en-ZA" dirty="0" smtClean="0"/>
              <a:t>The Ambassadors are given self guiding manuals </a:t>
            </a:r>
          </a:p>
          <a:p>
            <a:r>
              <a:rPr lang="en-ZA" dirty="0" smtClean="0"/>
              <a:t>Citizens outside the country have not been given any education or training whatsoever. We have not yet looked into such. But at the moment political parties are mobilising each other towards pushing the Commission into finding means of enabling voters outside Lesotho to vote at Embassies</a:t>
            </a:r>
            <a:endParaRPr lang="en-ZA" dirty="0"/>
          </a:p>
        </p:txBody>
      </p:sp>
    </p:spTree>
    <p:extLst>
      <p:ext uri="{BB962C8B-B14F-4D97-AF65-F5344CB8AC3E}">
        <p14:creationId xmlns:p14="http://schemas.microsoft.com/office/powerpoint/2010/main" val="3058134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Challenges</a:t>
            </a:r>
            <a:endParaRPr lang="en-ZA" dirty="0"/>
          </a:p>
        </p:txBody>
      </p:sp>
      <p:sp>
        <p:nvSpPr>
          <p:cNvPr id="3" name="Content Placeholder 2"/>
          <p:cNvSpPr>
            <a:spLocks noGrp="1"/>
          </p:cNvSpPr>
          <p:nvPr>
            <p:ph idx="1"/>
          </p:nvPr>
        </p:nvSpPr>
        <p:spPr/>
        <p:txBody>
          <a:bodyPr>
            <a:normAutofit lnSpcReduction="10000"/>
          </a:bodyPr>
          <a:lstStyle/>
          <a:p>
            <a:r>
              <a:rPr lang="en-ZA" dirty="0" smtClean="0"/>
              <a:t>Cost of training programmes is very high</a:t>
            </a:r>
          </a:p>
          <a:p>
            <a:r>
              <a:rPr lang="en-ZA" dirty="0" smtClean="0"/>
              <a:t>Lesotho voter education is not continuous, its done only when there is going to be elections (3-6 months); there is no financial support for voter education in the non-election period</a:t>
            </a:r>
          </a:p>
          <a:p>
            <a:r>
              <a:rPr lang="en-ZA" dirty="0" smtClean="0"/>
              <a:t>Civic education has not been in place. The Commission in now making preparations to come up with a comprehensive programme of Civic education.</a:t>
            </a:r>
          </a:p>
          <a:p>
            <a:r>
              <a:rPr lang="en-ZA" dirty="0" smtClean="0"/>
              <a:t>No studies undertaken; election related research, evaluation programmes </a:t>
            </a:r>
          </a:p>
          <a:p>
            <a:r>
              <a:rPr lang="en-ZA" dirty="0" smtClean="0"/>
              <a:t> no institutionalised strategy  nor policy</a:t>
            </a:r>
          </a:p>
          <a:p>
            <a:endParaRPr lang="en-ZA" dirty="0"/>
          </a:p>
        </p:txBody>
      </p:sp>
    </p:spTree>
    <p:extLst>
      <p:ext uri="{BB962C8B-B14F-4D97-AF65-F5344CB8AC3E}">
        <p14:creationId xmlns:p14="http://schemas.microsoft.com/office/powerpoint/2010/main" val="1206655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a:t>
            </a:r>
            <a:endParaRPr lang="en-ZA" dirty="0"/>
          </a:p>
        </p:txBody>
      </p:sp>
      <p:sp>
        <p:nvSpPr>
          <p:cNvPr id="3" name="Content Placeholder 2"/>
          <p:cNvSpPr>
            <a:spLocks noGrp="1"/>
          </p:cNvSpPr>
          <p:nvPr>
            <p:ph idx="1"/>
          </p:nvPr>
        </p:nvSpPr>
        <p:spPr/>
        <p:txBody>
          <a:bodyPr/>
          <a:lstStyle/>
          <a:p>
            <a:r>
              <a:rPr lang="en-ZA" dirty="0" smtClean="0"/>
              <a:t>The Commission has realised a need to embark on civic education inclusive of voter education. Challenge will be funds to do that if government is not ready to cater for  continuous programmes</a:t>
            </a:r>
          </a:p>
          <a:p>
            <a:r>
              <a:rPr lang="en-ZA" dirty="0" smtClean="0"/>
              <a:t>Civic and voter education policy draft is already in place, it is pending discussion by stakeholders</a:t>
            </a:r>
          </a:p>
          <a:p>
            <a:r>
              <a:rPr lang="en-ZA" dirty="0" smtClean="0"/>
              <a:t>Commission has realised a need for intensive training for security personnel across the period of 5 years or beyond</a:t>
            </a:r>
          </a:p>
          <a:p>
            <a:pPr marL="0" indent="0">
              <a:buNone/>
            </a:pPr>
            <a:r>
              <a:rPr lang="en-ZA" dirty="0" smtClean="0"/>
              <a:t>All these will depend on availability </a:t>
            </a:r>
            <a:r>
              <a:rPr lang="en-ZA" smtClean="0"/>
              <a:t>of funds </a:t>
            </a:r>
            <a:endParaRPr lang="en-ZA" dirty="0" smtClean="0"/>
          </a:p>
          <a:p>
            <a:endParaRPr lang="en-ZA" dirty="0"/>
          </a:p>
        </p:txBody>
      </p:sp>
    </p:spTree>
    <p:extLst>
      <p:ext uri="{BB962C8B-B14F-4D97-AF65-F5344CB8AC3E}">
        <p14:creationId xmlns:p14="http://schemas.microsoft.com/office/powerpoint/2010/main" val="2609574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pPr marL="0" indent="0">
              <a:buNone/>
            </a:pPr>
            <a:r>
              <a:rPr lang="en-ZA" sz="3200" dirty="0" smtClean="0"/>
              <a:t>The Independent Electoral Commission of Lesotho</a:t>
            </a:r>
          </a:p>
          <a:p>
            <a:pPr lvl="1"/>
            <a:r>
              <a:rPr lang="en-ZA" sz="3200" dirty="0" smtClean="0"/>
              <a:t>Established in 1997 under the Constitution of Lesotho (2</a:t>
            </a:r>
            <a:r>
              <a:rPr lang="en-ZA" sz="3200" baseline="30000" dirty="0" smtClean="0"/>
              <a:t>nd</a:t>
            </a:r>
            <a:r>
              <a:rPr lang="en-ZA" sz="3200" dirty="0" smtClean="0"/>
              <a:t> amendment to the Constitution</a:t>
            </a:r>
          </a:p>
          <a:p>
            <a:pPr marL="457200" lvl="1" indent="0">
              <a:buNone/>
            </a:pPr>
            <a:endParaRPr lang="en-ZA" sz="3200" dirty="0" smtClean="0"/>
          </a:p>
          <a:p>
            <a:pPr lvl="1"/>
            <a:r>
              <a:rPr lang="en-ZA" sz="3200" dirty="0" smtClean="0"/>
              <a:t>Mandated to manage overall electoral process. i.e. </a:t>
            </a:r>
          </a:p>
          <a:p>
            <a:pPr marL="457200" lvl="1" indent="0">
              <a:buNone/>
            </a:pPr>
            <a:r>
              <a:rPr lang="en-ZA" sz="3200" dirty="0" smtClean="0"/>
              <a:t>	That involves constituency delimitation, voter 	registration, nomination of candidates, voting, conduct 	of civic and voter education, establishment of liaison 	committees and announcement of results</a:t>
            </a:r>
          </a:p>
          <a:p>
            <a:endParaRPr lang="en-ZA" dirty="0"/>
          </a:p>
        </p:txBody>
      </p:sp>
    </p:spTree>
    <p:extLst>
      <p:ext uri="{BB962C8B-B14F-4D97-AF65-F5344CB8AC3E}">
        <p14:creationId xmlns:p14="http://schemas.microsoft.com/office/powerpoint/2010/main" val="3734613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r>
              <a:rPr lang="en-ZA" dirty="0" smtClean="0"/>
              <a:t>During the period between 1993 and 2007 there was a lot of dissatisfaction on the electoral process, election results, voters did not have confidence in the Office of Chief Electoral Officer that was running elections in 1993 and the Independent Electoral Commission from 1997 to 2007. </a:t>
            </a:r>
          </a:p>
          <a:p>
            <a:r>
              <a:rPr lang="en-ZA" dirty="0" smtClean="0"/>
              <a:t>Lesotho has been popularly known of post election conflict resulting from election results</a:t>
            </a:r>
            <a:endParaRPr lang="en-ZA" dirty="0"/>
          </a:p>
        </p:txBody>
      </p:sp>
    </p:spTree>
    <p:extLst>
      <p:ext uri="{BB962C8B-B14F-4D97-AF65-F5344CB8AC3E}">
        <p14:creationId xmlns:p14="http://schemas.microsoft.com/office/powerpoint/2010/main" val="75196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Civic and voter education by the IEC</a:t>
            </a:r>
            <a:endParaRPr lang="en-ZA" dirty="0"/>
          </a:p>
        </p:txBody>
      </p:sp>
      <p:sp>
        <p:nvSpPr>
          <p:cNvPr id="3" name="Content Placeholder 2"/>
          <p:cNvSpPr>
            <a:spLocks noGrp="1"/>
          </p:cNvSpPr>
          <p:nvPr>
            <p:ph idx="1"/>
          </p:nvPr>
        </p:nvSpPr>
        <p:spPr/>
        <p:txBody>
          <a:bodyPr/>
          <a:lstStyle/>
          <a:p>
            <a:pPr marL="0" indent="0">
              <a:buNone/>
            </a:pPr>
            <a:r>
              <a:rPr lang="en-ZA" dirty="0" smtClean="0"/>
              <a:t>The Constitution mandates IEC to enhance knowledge of sound democratic processes</a:t>
            </a:r>
          </a:p>
          <a:p>
            <a:pPr marL="0" indent="0">
              <a:buNone/>
            </a:pPr>
            <a:endParaRPr lang="en-ZA" dirty="0"/>
          </a:p>
          <a:p>
            <a:pPr marL="0" indent="0">
              <a:buNone/>
            </a:pPr>
            <a:r>
              <a:rPr lang="en-ZA" dirty="0" smtClean="0"/>
              <a:t>The National Assembly Electoral Act, 2011 obliges the Commission to promote  knowledge of sound electoral processes and practices</a:t>
            </a:r>
          </a:p>
          <a:p>
            <a:pPr marL="0" indent="0">
              <a:buNone/>
            </a:pPr>
            <a:r>
              <a:rPr lang="en-ZA" dirty="0" smtClean="0"/>
              <a:t>i.e. Civic and Voter education</a:t>
            </a:r>
          </a:p>
          <a:p>
            <a:endParaRPr lang="en-ZA" dirty="0"/>
          </a:p>
        </p:txBody>
      </p:sp>
    </p:spTree>
    <p:extLst>
      <p:ext uri="{BB962C8B-B14F-4D97-AF65-F5344CB8AC3E}">
        <p14:creationId xmlns:p14="http://schemas.microsoft.com/office/powerpoint/2010/main" val="8180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a:bodyPr>
          <a:lstStyle/>
          <a:p>
            <a:r>
              <a:rPr lang="en-ZA" dirty="0" smtClean="0"/>
              <a:t>In 2001, after 1998 electoral riots, the Commission realised a need for massive voter education</a:t>
            </a:r>
          </a:p>
          <a:p>
            <a:r>
              <a:rPr lang="en-ZA" dirty="0" smtClean="0"/>
              <a:t>Engaged 298 temporary Voter Educators (VEs)</a:t>
            </a:r>
          </a:p>
          <a:p>
            <a:r>
              <a:rPr lang="en-ZA" dirty="0" smtClean="0"/>
              <a:t>Provision of voter education by temporary VEs has been practised from 2001 to date</a:t>
            </a:r>
          </a:p>
          <a:p>
            <a:r>
              <a:rPr lang="en-ZA" dirty="0" smtClean="0"/>
              <a:t>This was an overall voter education across the  general voter population without any classification</a:t>
            </a:r>
          </a:p>
        </p:txBody>
      </p:sp>
    </p:spTree>
    <p:extLst>
      <p:ext uri="{BB962C8B-B14F-4D97-AF65-F5344CB8AC3E}">
        <p14:creationId xmlns:p14="http://schemas.microsoft.com/office/powerpoint/2010/main" val="364078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normAutofit/>
          </a:bodyPr>
          <a:lstStyle/>
          <a:p>
            <a:r>
              <a:rPr lang="en-ZA" dirty="0" smtClean="0"/>
              <a:t>In order for the Commission to build its image, gain back lost confidence, and promote participation in the electoral process, the Commission decided to enhance its efforts of voter education through the following:</a:t>
            </a:r>
          </a:p>
          <a:p>
            <a:pPr lvl="1"/>
            <a:r>
              <a:rPr lang="en-ZA" dirty="0" smtClean="0"/>
              <a:t>Engagement of Civil Society Organisations in the provision of voter education in a manner; gave them financial support</a:t>
            </a:r>
          </a:p>
          <a:p>
            <a:pPr lvl="1"/>
            <a:r>
              <a:rPr lang="en-ZA" dirty="0" smtClean="0"/>
              <a:t>Political parties’ educators to build the confidence of voters on the process</a:t>
            </a:r>
          </a:p>
          <a:p>
            <a:pPr lvl="1"/>
            <a:r>
              <a:rPr lang="en-ZA" dirty="0" smtClean="0"/>
              <a:t>Training of key stakeholders such as political parties, Lesotho Defence Force Lesotho Mounted Police and Invisible Security (National Security Services Personnel, faith-based organisations, people with disabilities, women groups and youth</a:t>
            </a:r>
          </a:p>
        </p:txBody>
      </p:sp>
    </p:spTree>
    <p:extLst>
      <p:ext uri="{BB962C8B-B14F-4D97-AF65-F5344CB8AC3E}">
        <p14:creationId xmlns:p14="http://schemas.microsoft.com/office/powerpoint/2010/main" val="965246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r>
              <a:rPr lang="en-ZA" dirty="0" smtClean="0"/>
              <a:t>More than 20 workshops were conducted for all the security personnel. These resulted into a slight increase of turnout, huge difference in terms of involvement of security personnel in matters relating to electoral violence, high level of understanding as to safeguarding elections.</a:t>
            </a:r>
          </a:p>
          <a:p>
            <a:r>
              <a:rPr lang="en-ZA" dirty="0" smtClean="0"/>
              <a:t>There is no longer tension between police and military on who should guard ballot boxes after before and after elections, as it used to be</a:t>
            </a:r>
          </a:p>
          <a:p>
            <a:r>
              <a:rPr lang="en-ZA" dirty="0" smtClean="0"/>
              <a:t>In inaccessible voting stations where military helicopters were used to airlift ballot papers, voting personnel and police</a:t>
            </a:r>
          </a:p>
          <a:p>
            <a:endParaRPr lang="en-ZA" dirty="0"/>
          </a:p>
        </p:txBody>
      </p:sp>
    </p:spTree>
    <p:extLst>
      <p:ext uri="{BB962C8B-B14F-4D97-AF65-F5344CB8AC3E}">
        <p14:creationId xmlns:p14="http://schemas.microsoft.com/office/powerpoint/2010/main" val="104553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ZA"/>
          </a:p>
        </p:txBody>
      </p:sp>
      <p:sp>
        <p:nvSpPr>
          <p:cNvPr id="3" name="Content Placeholder 2"/>
          <p:cNvSpPr>
            <a:spLocks noGrp="1"/>
          </p:cNvSpPr>
          <p:nvPr>
            <p:ph idx="1"/>
          </p:nvPr>
        </p:nvSpPr>
        <p:spPr/>
        <p:txBody>
          <a:bodyPr/>
          <a:lstStyle/>
          <a:p>
            <a:r>
              <a:rPr lang="en-ZA" dirty="0" smtClean="0"/>
              <a:t>The number of voters who actually cast their vote in the police service and Defence has increased</a:t>
            </a:r>
          </a:p>
          <a:p>
            <a:r>
              <a:rPr lang="en-ZA" dirty="0" smtClean="0"/>
              <a:t>There is trust and cooperation between voting staff and the security personnel. The Air wing LDF personnel used to clash with IEC on transportation of election results together with police. </a:t>
            </a:r>
            <a:endParaRPr lang="en-ZA" dirty="0"/>
          </a:p>
        </p:txBody>
      </p:sp>
    </p:spTree>
    <p:extLst>
      <p:ext uri="{BB962C8B-B14F-4D97-AF65-F5344CB8AC3E}">
        <p14:creationId xmlns:p14="http://schemas.microsoft.com/office/powerpoint/2010/main" val="3926712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Polling Personnel</a:t>
            </a:r>
            <a:endParaRPr lang="en-ZA" dirty="0"/>
          </a:p>
        </p:txBody>
      </p:sp>
      <p:sp>
        <p:nvSpPr>
          <p:cNvPr id="3" name="Content Placeholder 2"/>
          <p:cNvSpPr>
            <a:spLocks noGrp="1"/>
          </p:cNvSpPr>
          <p:nvPr>
            <p:ph idx="1"/>
          </p:nvPr>
        </p:nvSpPr>
        <p:spPr/>
        <p:txBody>
          <a:bodyPr/>
          <a:lstStyle/>
          <a:p>
            <a:r>
              <a:rPr lang="en-ZA" dirty="0" smtClean="0"/>
              <a:t>Training of Polling staff improved </a:t>
            </a:r>
          </a:p>
          <a:p>
            <a:r>
              <a:rPr lang="en-ZA" dirty="0" smtClean="0"/>
              <a:t>Duration is 3 to 5 days</a:t>
            </a:r>
          </a:p>
          <a:p>
            <a:r>
              <a:rPr lang="en-ZA" dirty="0" smtClean="0"/>
              <a:t>Minimal errors in conduct of poll, rejected ballots and complaints by political parties</a:t>
            </a:r>
          </a:p>
          <a:p>
            <a:r>
              <a:rPr lang="en-ZA" dirty="0" smtClean="0"/>
              <a:t>Petitions relating to elections have also decreased</a:t>
            </a:r>
          </a:p>
          <a:p>
            <a:endParaRPr lang="en-ZA" dirty="0"/>
          </a:p>
        </p:txBody>
      </p:sp>
    </p:spTree>
    <p:extLst>
      <p:ext uri="{BB962C8B-B14F-4D97-AF65-F5344CB8AC3E}">
        <p14:creationId xmlns:p14="http://schemas.microsoft.com/office/powerpoint/2010/main" val="171074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701</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ENHANCEMENT OF PARTICIPATION BY SPECIAL CATEGORIES OF VOTERS</vt:lpstr>
      <vt:lpstr>PowerPoint Presentation</vt:lpstr>
      <vt:lpstr>PowerPoint Presentation</vt:lpstr>
      <vt:lpstr>Civic and voter education by the IEC</vt:lpstr>
      <vt:lpstr>PowerPoint Presentation</vt:lpstr>
      <vt:lpstr>PowerPoint Presentation</vt:lpstr>
      <vt:lpstr>PowerPoint Presentation</vt:lpstr>
      <vt:lpstr>PowerPoint Presentation</vt:lpstr>
      <vt:lpstr>Polling Personnel</vt:lpstr>
      <vt:lpstr>Diplomatic mission personnel and overseas citizens</vt:lpstr>
      <vt:lpstr>Challenges</vt:lpstr>
      <vt:lpstr>Conclusion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ENHANCEMENT OF PARTICIPATION BY SPECIAL CATEGORIES OF VOTERS</dc:title>
  <dc:creator>user9</dc:creator>
  <cp:lastModifiedBy>user9</cp:lastModifiedBy>
  <cp:revision>13</cp:revision>
  <dcterms:created xsi:type="dcterms:W3CDTF">2016-10-19T14:39:09Z</dcterms:created>
  <dcterms:modified xsi:type="dcterms:W3CDTF">2016-10-19T15:54:42Z</dcterms:modified>
</cp:coreProperties>
</file>