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6" r:id="rId3"/>
    <p:sldId id="265" r:id="rId4"/>
    <p:sldId id="285" r:id="rId5"/>
    <p:sldId id="267" r:id="rId6"/>
    <p:sldId id="268" r:id="rId7"/>
    <p:sldId id="270" r:id="rId8"/>
    <p:sldId id="289" r:id="rId9"/>
    <p:sldId id="287" r:id="rId10"/>
    <p:sldId id="284" r:id="rId11"/>
    <p:sldId id="274" r:id="rId12"/>
    <p:sldId id="275" r:id="rId13"/>
    <p:sldId id="276" r:id="rId14"/>
    <p:sldId id="290" r:id="rId15"/>
    <p:sldId id="277" r:id="rId16"/>
    <p:sldId id="278" r:id="rId17"/>
    <p:sldId id="288" r:id="rId18"/>
    <p:sldId id="286" r:id="rId19"/>
    <p:sldId id="279" r:id="rId20"/>
    <p:sldId id="280" r:id="rId21"/>
    <p:sldId id="281" r:id="rId22"/>
    <p:sldId id="283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101"/>
    <a:srgbClr val="911313"/>
    <a:srgbClr val="2970FF"/>
    <a:srgbClr val="FE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49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F7B0E-43BC-4C63-9889-F705F528162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5A8E-7075-418F-A9DA-031E316589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4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5D678-1074-41AB-B290-9A714E44F31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577" indent="-228577" eaLnBrk="1" hangingPunct="1"/>
            <a:endParaRPr lang="en-US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6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5D678-1074-41AB-B290-9A714E44F319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577" indent="-228577" eaLnBrk="1" hangingPunct="1"/>
            <a:endParaRPr lang="en-US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6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5D678-1074-41AB-B290-9A714E44F31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577" indent="-228577" eaLnBrk="1" hangingPunct="1"/>
            <a:endParaRPr lang="en-US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5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0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5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1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9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2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FF05-BD56-4B38-8B97-C6EBB01BF3F5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D965-1B88-452E-BE57-A2AE4849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vap.gov/citizen-voter/overvie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United_States_Department_of_Defen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hicks@eac.gov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avainfo@eac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mccormick@eac.gov" TargetMode="External"/><Relationship Id="rId5" Type="http://schemas.openxmlformats.org/officeDocument/2006/relationships/hyperlink" Target="mailto:mmasterson@eac.gov" TargetMode="External"/><Relationship Id="rId4" Type="http://schemas.openxmlformats.org/officeDocument/2006/relationships/hyperlink" Target="mailto:thicks@eac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AutoShape 2" descr="Image result for iacreot conference 2015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iacreot conference 2015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9945" y="4140680"/>
            <a:ext cx="8452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 Bold" pitchFamily="34" charset="0"/>
                <a:cs typeface="Arial Bold" pitchFamily="34" charset="0"/>
              </a:rPr>
              <a:t>The Honorable Thomas Hicks, Chairman</a:t>
            </a:r>
          </a:p>
        </p:txBody>
      </p:sp>
      <p:pic>
        <p:nvPicPr>
          <p:cNvPr id="17" name="Picture 16" descr="banner.jpg"/>
          <p:cNvPicPr>
            <a:picLocks noChangeAspect="1"/>
          </p:cNvPicPr>
          <p:nvPr/>
        </p:nvPicPr>
        <p:blipFill>
          <a:blip r:embed="rId2" cstate="print"/>
          <a:srcRect l="811" t="8982" r="2500" b="8623"/>
          <a:stretch>
            <a:fillRect/>
          </a:stretch>
        </p:blipFill>
        <p:spPr>
          <a:xfrm>
            <a:off x="0" y="210065"/>
            <a:ext cx="12192000" cy="1771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12324" y="2173216"/>
            <a:ext cx="8204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itchFamily="34" charset="0"/>
                <a:cs typeface="Arial Bold" pitchFamily="34" charset="0"/>
              </a:rPr>
              <a:t>The U.S. Election Assistance Commission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 pitchFamily="34" charset="0"/>
              <a:cs typeface="Arial Bold" pitchFamily="34" charset="0"/>
            </a:endParaRPr>
          </a:p>
        </p:txBody>
      </p:sp>
      <p:pic>
        <p:nvPicPr>
          <p:cNvPr id="20" name="Picture 19" descr="http://ecisveep.nic.in/IC/images/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25" y="4839129"/>
            <a:ext cx="1152094" cy="1946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5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10</a:t>
            </a:fld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Military &amp;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Overseas Voters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8358" y="1368819"/>
            <a:ext cx="76373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D10101"/>
                </a:solidFill>
              </a:rPr>
              <a:t>More Resources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400" dirty="0" smtClean="0"/>
              <a:t>Federal Post Card Application FPCA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Federal Write-In Absentee Ballot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Partnerships between state and local election officials and </a:t>
            </a:r>
            <a:r>
              <a:rPr lang="en-US" sz="2400" dirty="0" smtClean="0"/>
              <a:t>   local military </a:t>
            </a:r>
            <a:r>
              <a:rPr lang="en-US" sz="2400" dirty="0" smtClean="0"/>
              <a:t>installations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https://www.fvap.gov/citizen-voter/overview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11</a:t>
            </a:fld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825" y="1045456"/>
            <a:ext cx="1931136" cy="1422942"/>
          </a:xfrm>
          <a:prstGeom prst="rect">
            <a:avLst/>
          </a:prstGeom>
        </p:spPr>
      </p:pic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39" y="1403327"/>
            <a:ext cx="2180124" cy="962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08" y="2782438"/>
            <a:ext cx="2985842" cy="16208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64" y="4407982"/>
            <a:ext cx="2974821" cy="799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9" y="1215218"/>
            <a:ext cx="2103597" cy="17039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50" y="3393829"/>
            <a:ext cx="2105682" cy="908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28" y="4515505"/>
            <a:ext cx="2833297" cy="7128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07" y="3221201"/>
            <a:ext cx="2143698" cy="84578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72" y="2388425"/>
            <a:ext cx="2053218" cy="93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66" y="4302079"/>
            <a:ext cx="2569071" cy="8078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2" y="2470747"/>
            <a:ext cx="1783343" cy="5614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31759" y="1258139"/>
            <a:ext cx="1391247" cy="1198135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Working Together for American Voters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1" y="2681514"/>
            <a:ext cx="1873068" cy="18730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089" y="2081348"/>
            <a:ext cx="1612039" cy="16120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0" b="23685"/>
          <a:stretch>
            <a:fillRect/>
          </a:stretch>
        </p:blipFill>
        <p:spPr>
          <a:xfrm>
            <a:off x="9431634" y="1332421"/>
            <a:ext cx="2537460" cy="7402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0" y="3765640"/>
            <a:ext cx="1560630" cy="156063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9097" y="1227895"/>
            <a:ext cx="818605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D10101"/>
                </a:solidFill>
              </a:rPr>
              <a:t>Voter Communication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Use plain language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Make effective user-friendly ballot return envelopes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Communicate to voters when the ballot application is accepted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Provide information to voters about what is on the ballot</a:t>
            </a:r>
          </a:p>
          <a:p>
            <a:r>
              <a:rPr lang="en-US" sz="2200" b="1" dirty="0" smtClean="0">
                <a:solidFill>
                  <a:srgbClr val="D10101"/>
                </a:solidFill>
              </a:rPr>
              <a:t>Federal Post Card application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Treat the FCPA as a permanent request for voter registration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Establish a default validity period for the FPCA mail ballot request</a:t>
            </a:r>
          </a:p>
          <a:p>
            <a:r>
              <a:rPr lang="en-US" sz="2200" b="1" dirty="0" smtClean="0">
                <a:solidFill>
                  <a:srgbClr val="D10101"/>
                </a:solidFill>
              </a:rPr>
              <a:t>Online Voter Registration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States that provide online voter registration should incorporate online registration for overseas and military voters</a:t>
            </a:r>
          </a:p>
          <a:p>
            <a:r>
              <a:rPr lang="en-US" sz="2200" b="1" dirty="0" smtClean="0">
                <a:solidFill>
                  <a:srgbClr val="D10101"/>
                </a:solidFill>
              </a:rPr>
              <a:t>Improved Engagement with U.S. Military Community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Establish partnerships between state and local election officials and local military installations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Working Together – Policy Working Group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1" y="2681514"/>
            <a:ext cx="1873068" cy="18730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089" y="2081348"/>
            <a:ext cx="1612039" cy="16120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0" b="23685"/>
          <a:stretch>
            <a:fillRect/>
          </a:stretch>
        </p:blipFill>
        <p:spPr>
          <a:xfrm>
            <a:off x="9431634" y="1332421"/>
            <a:ext cx="2537460" cy="7402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0" y="3765640"/>
            <a:ext cx="1560630" cy="156063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9098" y="1254022"/>
            <a:ext cx="772095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D10101"/>
                </a:solidFill>
              </a:rPr>
              <a:t>What is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</a:t>
            </a:r>
            <a:r>
              <a:rPr lang="en-US" dirty="0"/>
              <a:t>3.2 million initiative to improve the return rate of overseas absentee </a:t>
            </a:r>
            <a:r>
              <a:rPr lang="en-US" dirty="0" smtClean="0"/>
              <a:t>ballots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Partnering </a:t>
            </a:r>
            <a:r>
              <a:rPr lang="en-US" dirty="0"/>
              <a:t>with FVAP and working within two working groups on best practices and successful programs. </a:t>
            </a:r>
            <a:endParaRPr lang="en-US" sz="2600" b="1" dirty="0" smtClean="0">
              <a:solidFill>
                <a:srgbClr val="D10101"/>
              </a:solidFill>
            </a:endParaRPr>
          </a:p>
          <a:p>
            <a:endParaRPr lang="en-US" sz="2000" dirty="0" smtClean="0"/>
          </a:p>
          <a:p>
            <a:r>
              <a:rPr lang="en-US" sz="2600" b="1" dirty="0" smtClean="0">
                <a:solidFill>
                  <a:srgbClr val="D10101"/>
                </a:solidFill>
              </a:rPr>
              <a:t>Who is on it?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State, local and Federal government </a:t>
            </a:r>
            <a:r>
              <a:rPr lang="en-US" sz="2000" dirty="0" smtClean="0"/>
              <a:t>officials 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r>
              <a:rPr lang="en-US" sz="2600" b="1" dirty="0" smtClean="0">
                <a:solidFill>
                  <a:srgbClr val="D10101"/>
                </a:solidFill>
              </a:rPr>
              <a:t>What are its 2016 Goals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Clarify language and Instructions for 2016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Develop Roadmap for the Future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Understand the role of data standardization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Look to transactional election data for voter success metrics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Working Together – EAVS Section B Working Group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5" y="1396270"/>
            <a:ext cx="1612039" cy="16120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8" y="3219444"/>
            <a:ext cx="1560630" cy="156063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Election Administration Voting Survey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061" y="1070746"/>
            <a:ext cx="8332618" cy="54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Users\mlistes\AppData\Local\Microsoft\Windows\Temporary Internet Files\Content.IE5\OA05NAKI\1024px-Meeting_room,_table_and_paper_board[1].jpg"/>
          <p:cNvPicPr>
            <a:picLocks noChangeAspect="1" noChangeArrowheads="1"/>
          </p:cNvPicPr>
          <p:nvPr/>
        </p:nvPicPr>
        <p:blipFill>
          <a:blip r:embed="rId2" cstate="print"/>
          <a:srcRect t="9738" b="58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02890" y="1226362"/>
            <a:ext cx="85988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911313"/>
                </a:solidFill>
                <a:effectLst>
                  <a:outerShdw blurRad="38100" dist="88900" dir="2700000" algn="tl">
                    <a:srgbClr val="000000">
                      <a:alpha val="43137"/>
                    </a:srgbClr>
                  </a:outerShdw>
                </a:effectLst>
                <a:latin typeface="Arial Bold" pitchFamily="34" charset="0"/>
                <a:cs typeface="Arial Bold" pitchFamily="34" charset="0"/>
              </a:rPr>
              <a:t>#BEREADY16</a:t>
            </a:r>
            <a:endParaRPr lang="en-US" sz="10000" dirty="0">
              <a:solidFill>
                <a:srgbClr val="911313"/>
              </a:solidFill>
              <a:effectLst>
                <a:outerShdw blurRad="38100" dist="88900" dir="2700000" algn="tl">
                  <a:srgbClr val="000000">
                    <a:alpha val="43137"/>
                  </a:srgbClr>
                </a:outerShdw>
              </a:effectLst>
              <a:latin typeface="Arial Bold" pitchFamily="34" charset="0"/>
              <a:cs typeface="Arial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2250" y="4598893"/>
            <a:ext cx="1968650" cy="196865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911313"/>
                </a:solidFill>
              </a:rPr>
              <a:t>Preparing for Election Day</a:t>
            </a:r>
            <a:endParaRPr lang="en-US" sz="2400" b="1" dirty="0">
              <a:solidFill>
                <a:srgbClr val="91131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63907" y="3352799"/>
            <a:ext cx="1968650" cy="196865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911313"/>
                </a:solidFill>
              </a:rPr>
              <a:t>Election Security Preparedness</a:t>
            </a:r>
            <a:endParaRPr lang="en-US" sz="2400" b="1" dirty="0">
              <a:solidFill>
                <a:srgbClr val="91131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67838" y="4645508"/>
            <a:ext cx="1968650" cy="196865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911313"/>
                </a:solidFill>
              </a:rPr>
              <a:t>Managing Election Technology</a:t>
            </a:r>
            <a:endParaRPr lang="en-US" sz="2400" b="1" dirty="0">
              <a:solidFill>
                <a:srgbClr val="911313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04041" y="3410172"/>
            <a:ext cx="1968650" cy="196865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911313"/>
                </a:solidFill>
              </a:rPr>
              <a:t>Accessibility</a:t>
            </a:r>
            <a:endParaRPr lang="en-US" sz="2400" b="1" dirty="0">
              <a:solidFill>
                <a:srgbClr val="91131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86455" y="4616821"/>
            <a:ext cx="1968650" cy="196865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911313"/>
                </a:solidFill>
              </a:rPr>
              <a:t>Election Official &amp; Voter Toolkit</a:t>
            </a:r>
            <a:endParaRPr lang="en-US" sz="2400" b="1" dirty="0">
              <a:solidFill>
                <a:srgbClr val="9113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#BEREADY16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data visualiz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277" y="1376980"/>
            <a:ext cx="3418292" cy="3003488"/>
          </a:xfrm>
          <a:prstGeom prst="rect">
            <a:avLst/>
          </a:prstGeom>
        </p:spPr>
      </p:pic>
      <p:pic>
        <p:nvPicPr>
          <p:cNvPr id="22" name="Picture 21" descr="45before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6843" y="1260465"/>
            <a:ext cx="4294270" cy="3225474"/>
          </a:xfrm>
          <a:prstGeom prst="rect">
            <a:avLst/>
          </a:prstGeom>
        </p:spPr>
      </p:pic>
      <p:pic>
        <p:nvPicPr>
          <p:cNvPr id="24" name="Picture 23" descr="toolk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6113" y="1345877"/>
            <a:ext cx="3991087" cy="36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201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contactus@eac.gov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#BEREADY16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45b45.T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01177" y="1343708"/>
            <a:ext cx="7334621" cy="3733095"/>
          </a:xfrm>
          <a:prstGeom prst="rect">
            <a:avLst/>
          </a:prstGeom>
          <a:ln w="127000" cap="flat">
            <a:solidFill>
              <a:srgbClr val="911313">
                <a:alpha val="34000"/>
              </a:srgbClr>
            </a:solidFill>
            <a:miter lim="800000"/>
          </a:ln>
          <a:effectLst>
            <a:outerShdw blurRad="508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1187" y="1989574"/>
            <a:ext cx="3697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+mj-lt"/>
              </a:rPr>
              <a:t>Interview with Matt </a:t>
            </a:r>
            <a:r>
              <a:rPr lang="en-US" sz="3000" b="1" dirty="0" err="1" smtClean="0">
                <a:latin typeface="+mj-lt"/>
              </a:rPr>
              <a:t>Boehmer</a:t>
            </a:r>
            <a:r>
              <a:rPr lang="en-US" sz="3000" b="1" dirty="0" smtClean="0">
                <a:latin typeface="+mj-lt"/>
              </a:rPr>
              <a:t>, Director FVAP, on election readiness</a:t>
            </a:r>
            <a:endParaRPr lang="en-US" sz="3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32433" y="2977661"/>
            <a:ext cx="130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</a:rPr>
              <a:t>Click to Play</a:t>
            </a:r>
            <a:endParaRPr lang="en-US" u="sng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496" y="142881"/>
            <a:ext cx="5346551" cy="515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banner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0"/>
          <p:cNvSpPr txBox="1">
            <a:spLocks/>
          </p:cNvSpPr>
          <p:nvPr/>
        </p:nvSpPr>
        <p:spPr>
          <a:xfrm>
            <a:off x="496390" y="247422"/>
            <a:ext cx="10857411" cy="837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Quick Tips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&amp; Guides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169" y="1254022"/>
            <a:ext cx="60109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D10101"/>
                </a:solidFill>
              </a:rPr>
              <a:t>	Quick Tips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Guides to aid in the election process</a:t>
            </a:r>
          </a:p>
          <a:p>
            <a:endParaRPr lang="en-US" sz="2000" dirty="0" smtClean="0"/>
          </a:p>
          <a:p>
            <a:pPr algn="ctr"/>
            <a:endParaRPr lang="en-US" sz="2600" b="1" dirty="0" smtClean="0">
              <a:solidFill>
                <a:srgbClr val="D1010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9" y="2016976"/>
            <a:ext cx="6114361" cy="3279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076791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09423" y="253687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FVAP.GOV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age28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59113" y="149400"/>
            <a:ext cx="6402878" cy="505397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0" name="Straight Connector 19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6439" y="1605800"/>
            <a:ext cx="40652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Federal agency assigned within the </a:t>
            </a:r>
            <a:r>
              <a:rPr lang="en-US" sz="2200" dirty="0">
                <a:hlinkClick r:id="rId4" tooltip="United States Department of Defense"/>
              </a:rPr>
              <a:t>Department of Defense</a:t>
            </a:r>
            <a:r>
              <a:rPr lang="en-US" sz="2200" dirty="0"/>
              <a:t> (</a:t>
            </a:r>
            <a:r>
              <a:rPr lang="en-US" sz="2200" dirty="0" smtClean="0"/>
              <a:t>DoD) to </a:t>
            </a:r>
            <a:r>
              <a:rPr lang="en-US" sz="2200" dirty="0" smtClean="0"/>
              <a:t>assist </a:t>
            </a:r>
            <a:r>
              <a:rPr lang="en-US" sz="2200" dirty="0"/>
              <a:t>and </a:t>
            </a:r>
            <a:r>
              <a:rPr lang="en-US" sz="2200" dirty="0" smtClean="0"/>
              <a:t>educate voter on their right to vote.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Anywhere in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beyond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6454" y="6492875"/>
            <a:ext cx="306859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461185" y="1278929"/>
            <a:ext cx="7772400" cy="4133335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HAVA </a:t>
            </a:r>
            <a:r>
              <a:rPr lang="en-US" sz="2200" dirty="0"/>
              <a:t>enacted by the United States Congress to make sweeping reforms to the nation's voting process.</a:t>
            </a:r>
          </a:p>
          <a:p>
            <a:pPr eaLnBrk="1" hangingPunct="1"/>
            <a:r>
              <a:rPr lang="en-US" sz="2200" dirty="0"/>
              <a:t>HAVA addresses improvements to voting systems and voter access that were identified following the contested 2000 presidential election.</a:t>
            </a:r>
          </a:p>
          <a:p>
            <a:pPr eaLnBrk="1" hangingPunct="1"/>
            <a:r>
              <a:rPr lang="en-US" sz="2200" dirty="0"/>
              <a:t>HAVA creates new mandatory minimum standards for states to follow in several key areas of election administration. </a:t>
            </a:r>
          </a:p>
          <a:p>
            <a:pPr eaLnBrk="1" hangingPunct="1"/>
            <a:r>
              <a:rPr lang="en-US" sz="2200" dirty="0"/>
              <a:t>HAVA Provides Funding to Help States</a:t>
            </a:r>
          </a:p>
          <a:p>
            <a:pPr lvl="1" eaLnBrk="1" hangingPunct="1"/>
            <a:r>
              <a:rPr lang="en-US" sz="2200" dirty="0"/>
              <a:t>Meet The New </a:t>
            </a:r>
            <a:r>
              <a:rPr lang="en-US" sz="2200" dirty="0" smtClean="0"/>
              <a:t>Standards</a:t>
            </a:r>
            <a:endParaRPr lang="en-US" sz="2200" dirty="0"/>
          </a:p>
          <a:p>
            <a:pPr lvl="1" eaLnBrk="1" hangingPunct="1"/>
            <a:r>
              <a:rPr lang="en-US" sz="2200" dirty="0"/>
              <a:t>Replace Voting </a:t>
            </a:r>
            <a:r>
              <a:rPr lang="en-US" sz="2200" dirty="0" smtClean="0"/>
              <a:t>Systems</a:t>
            </a:r>
            <a:endParaRPr lang="en-US" sz="2200" dirty="0"/>
          </a:p>
          <a:p>
            <a:pPr lvl="1" eaLnBrk="1" hangingPunct="1"/>
            <a:r>
              <a:rPr lang="en-US" sz="2200" dirty="0"/>
              <a:t>Improve Election </a:t>
            </a:r>
            <a:r>
              <a:rPr lang="en-US" sz="2200" dirty="0" smtClean="0"/>
              <a:t>Administration</a:t>
            </a:r>
            <a:endParaRPr lang="en-US" dirty="0"/>
          </a:p>
          <a:p>
            <a:pPr rtl="0" eaLnBrk="1" latinLnBrk="0" hangingPunct="1"/>
            <a:endParaRPr lang="en-US" sz="2400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1487630" cy="1325563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>
                <a:solidFill>
                  <a:srgbClr val="911313"/>
                </a:solidFill>
                <a:cs typeface="Arial Bold" pitchFamily="34" charset="0"/>
              </a:rPr>
              <a:t>EAC’s Chartering Legislation - Help America Vote Act (HAVA)</a:t>
            </a:r>
            <a:endParaRPr lang="en-US" sz="3600" dirty="0">
              <a:solidFill>
                <a:srgbClr val="911313"/>
              </a:solidFill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FVAP.GOV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  <p:sp>
        <p:nvSpPr>
          <p:cNvPr id="14" name="Shape 99"/>
          <p:cNvSpPr txBox="1">
            <a:spLocks/>
          </p:cNvSpPr>
          <p:nvPr/>
        </p:nvSpPr>
        <p:spPr>
          <a:xfrm>
            <a:off x="1975185" y="1361517"/>
            <a:ext cx="7886701" cy="3262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defTabSz="859536">
              <a:defRPr sz="2350"/>
            </a:lvl1pPr>
          </a:lstStyle>
          <a:p>
            <a:pPr marL="0" marR="0" lvl="0" indent="0" algn="l" defTabSz="8595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48" y="1602981"/>
            <a:ext cx="5896703" cy="3205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Pictur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5463" y="1495303"/>
            <a:ext cx="6025376" cy="3299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103855"/>
            <a:ext cx="10515600" cy="1325563"/>
          </a:xfrm>
        </p:spPr>
        <p:txBody>
          <a:bodyPr/>
          <a:lstStyle/>
          <a:p>
            <a:pPr lvl="0"/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15" name="Shape 100"/>
          <p:cNvSpPr/>
          <p:nvPr/>
        </p:nvSpPr>
        <p:spPr>
          <a:xfrm>
            <a:off x="2098519" y="1949641"/>
            <a:ext cx="8148853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171450" lvl="1" indent="-17145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1875" dirty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2">
              <a:buClr>
                <a:srgbClr val="358EC4"/>
              </a:buClr>
              <a:buSzPct val="80000"/>
              <a:defRPr sz="1800"/>
            </a:pPr>
            <a:endParaRPr sz="15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Twitter_Logo_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4055" y="1416424"/>
            <a:ext cx="2112085" cy="2112085"/>
          </a:xfrm>
          <a:prstGeom prst="rect">
            <a:avLst/>
          </a:prstGeom>
        </p:spPr>
      </p:pic>
      <p:pic>
        <p:nvPicPr>
          <p:cNvPr id="2050" name="Picture 2" descr="http://www.hdicon.com/wp-content/uploads/2011/07/Facebook_icon_2011.png"/>
          <p:cNvPicPr>
            <a:picLocks noChangeAspect="1" noChangeArrowheads="1"/>
          </p:cNvPicPr>
          <p:nvPr/>
        </p:nvPicPr>
        <p:blipFill>
          <a:blip r:embed="rId4" cstate="print"/>
          <a:srcRect l="12203" t="9857" r="13416" b="14019"/>
          <a:stretch>
            <a:fillRect/>
          </a:stretch>
        </p:blipFill>
        <p:spPr bwMode="auto">
          <a:xfrm>
            <a:off x="3818981" y="1773018"/>
            <a:ext cx="1463020" cy="1497310"/>
          </a:xfrm>
          <a:prstGeom prst="rect">
            <a:avLst/>
          </a:prstGeom>
          <a:noFill/>
        </p:spPr>
      </p:pic>
      <p:pic>
        <p:nvPicPr>
          <p:cNvPr id="2051" name="Picture 3" descr="C:\Users\mlistes\AppData\Local\Microsoft\Windows\Temporary Internet Files\Content.IE5\CB4CFIFB\Email_Shiny_Icon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099" y="1785769"/>
            <a:ext cx="1446903" cy="144690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078082" y="3345630"/>
            <a:ext cx="19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BeReady@eac.gov</a:t>
            </a:r>
          </a:p>
          <a:p>
            <a:pPr algn="ctr"/>
            <a:r>
              <a:rPr lang="en-US" dirty="0" smtClean="0"/>
              <a:t>listen@eac.gov</a:t>
            </a:r>
          </a:p>
        </p:txBody>
      </p:sp>
      <p:pic>
        <p:nvPicPr>
          <p:cNvPr id="2052" name="Picture 4" descr="C:\Users\mlistes\Downloads\YouTube-logo-full_col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4769" y="1463037"/>
            <a:ext cx="3365901" cy="209443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269409" y="3324114"/>
            <a:ext cx="198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EACgov</a:t>
            </a:r>
            <a:endParaRPr lang="en-US" dirty="0" smtClean="0"/>
          </a:p>
          <a:p>
            <a:r>
              <a:rPr lang="en-US" dirty="0" smtClean="0"/>
              <a:t>@Redandblue2024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154277" y="3324116"/>
            <a:ext cx="3157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YouTube Channel:</a:t>
            </a:r>
          </a:p>
          <a:p>
            <a:pPr algn="ctr"/>
            <a:r>
              <a:rPr lang="en-US" dirty="0" smtClean="0"/>
              <a:t>Election Assistance Commission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68945" y="3336665"/>
            <a:ext cx="238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Facebook.com/eacgov1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24574" y="4324575"/>
            <a:ext cx="3065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www.eac.gov</a:t>
            </a: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AutoShape 2" descr="Image result for iacreot conference 2015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iacreot conference 2015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banner.jpg"/>
          <p:cNvPicPr>
            <a:picLocks noChangeAspect="1"/>
          </p:cNvPicPr>
          <p:nvPr/>
        </p:nvPicPr>
        <p:blipFill>
          <a:blip r:embed="rId2" cstate="print"/>
          <a:srcRect l="811" t="8982" r="2500" b="8623"/>
          <a:stretch>
            <a:fillRect/>
          </a:stretch>
        </p:blipFill>
        <p:spPr>
          <a:xfrm>
            <a:off x="0" y="210065"/>
            <a:ext cx="12192000" cy="1771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12817" y="2571249"/>
            <a:ext cx="5997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itchFamily="34" charset="0"/>
                <a:cs typeface="Arial Bold" pitchFamily="34" charset="0"/>
              </a:rPr>
              <a:t>Questions?</a:t>
            </a:r>
            <a:endParaRPr lang="en-US" sz="8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 pitchFamily="34" charset="0"/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AutoShape 2" descr="Image result for iacreot conference 2015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iacreot conference 2015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banner.jpg"/>
          <p:cNvPicPr>
            <a:picLocks noChangeAspect="1"/>
          </p:cNvPicPr>
          <p:nvPr/>
        </p:nvPicPr>
        <p:blipFill>
          <a:blip r:embed="rId2" cstate="print"/>
          <a:srcRect l="811" t="8982" r="2500" b="8623"/>
          <a:stretch>
            <a:fillRect/>
          </a:stretch>
        </p:blipFill>
        <p:spPr>
          <a:xfrm>
            <a:off x="0" y="210065"/>
            <a:ext cx="12192000" cy="1771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12324" y="2173216"/>
            <a:ext cx="820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itchFamily="34" charset="0"/>
                <a:cs typeface="Arial Bold" pitchFamily="34" charset="0"/>
              </a:rPr>
              <a:t>Contact Us: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 pitchFamily="34" charset="0"/>
              <a:cs typeface="Arial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5336" y="3216536"/>
            <a:ext cx="30189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Thomas Hicks</a:t>
            </a:r>
          </a:p>
          <a:p>
            <a:pPr algn="ctr"/>
            <a:r>
              <a:rPr lang="en-US" sz="2400" dirty="0" smtClean="0"/>
              <a:t>Chairman</a:t>
            </a:r>
          </a:p>
          <a:p>
            <a:pPr algn="ctr"/>
            <a:r>
              <a:rPr lang="en-US" sz="2400" dirty="0" smtClean="0"/>
              <a:t>Phone: (301)563-3971</a:t>
            </a:r>
          </a:p>
          <a:p>
            <a:pPr algn="ctr"/>
            <a:r>
              <a:rPr lang="en-US" sz="2400" dirty="0" smtClean="0"/>
              <a:t>Email: </a:t>
            </a:r>
            <a:r>
              <a:rPr lang="en-US" sz="2400" dirty="0" smtClean="0">
                <a:hlinkClick r:id="rId3"/>
              </a:rPr>
              <a:t>Thicks@eac.gov</a:t>
            </a:r>
            <a:endParaRPr lang="en-US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118783" y="4928795"/>
            <a:ext cx="56271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U.S. Election Assistance Commission</a:t>
            </a:r>
            <a:endParaRPr lang="en-US" sz="2800" dirty="0" smtClean="0"/>
          </a:p>
          <a:p>
            <a:pPr algn="ctr"/>
            <a:r>
              <a:rPr lang="en-US" sz="2400" dirty="0" smtClean="0"/>
              <a:t>Phone: 1-877-747-1471</a:t>
            </a:r>
          </a:p>
          <a:p>
            <a:pPr algn="ctr"/>
            <a:r>
              <a:rPr lang="en-US" sz="2400" dirty="0" smtClean="0"/>
              <a:t>Email: </a:t>
            </a:r>
            <a:r>
              <a:rPr lang="en-US" sz="2400" dirty="0" smtClean="0">
                <a:hlinkClick r:id="rId4"/>
              </a:rPr>
              <a:t>havainfo@eac.gov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075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F960B2-197B-48C7-8A30-C54F34B7BA94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1506" name="Slide Number Placeholder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7EE59D6-F3C9-4E98-A4EE-A0ABAB9EB0F9}" type="slidenum">
              <a:rPr lang="en-US" sz="1400"/>
              <a:pPr algn="r"/>
              <a:t>3</a:t>
            </a:fld>
            <a:endParaRPr lang="en-US" sz="140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3239" y="1451313"/>
            <a:ext cx="8163697" cy="4093478"/>
          </a:xfrm>
        </p:spPr>
        <p:txBody>
          <a:bodyPr>
            <a:noAutofit/>
          </a:bodyPr>
          <a:lstStyle/>
          <a:p>
            <a:r>
              <a:rPr lang="en-US" sz="2600" dirty="0"/>
              <a:t> </a:t>
            </a:r>
            <a:r>
              <a:rPr lang="en-US" sz="2600" dirty="0" smtClean="0"/>
              <a:t>Established </a:t>
            </a:r>
            <a:r>
              <a:rPr lang="en-US" sz="2600" dirty="0"/>
              <a:t>by the Help America Vote Act (HAVA)</a:t>
            </a:r>
          </a:p>
          <a:p>
            <a:pPr lvl="1" eaLnBrk="1" hangingPunct="1"/>
            <a:r>
              <a:rPr lang="en-US" sz="2200" dirty="0" smtClean="0"/>
              <a:t>Signed into </a:t>
            </a:r>
            <a:r>
              <a:rPr lang="en-US" sz="2200" dirty="0"/>
              <a:t>law by President George W. Bush, Oct. 29, </a:t>
            </a:r>
            <a:r>
              <a:rPr lang="en-US" sz="2200" dirty="0" smtClean="0"/>
              <a:t>2002</a:t>
            </a:r>
          </a:p>
          <a:p>
            <a:pPr lvl="1" eaLnBrk="1" hangingPunct="1"/>
            <a:r>
              <a:rPr lang="en-US" sz="2200" dirty="0" smtClean="0"/>
              <a:t>EAC opened its doors on April 5, 2004</a:t>
            </a:r>
            <a:endParaRPr lang="en-US" sz="2200" dirty="0"/>
          </a:p>
          <a:p>
            <a:r>
              <a:rPr lang="en-US" sz="2600" dirty="0" smtClean="0"/>
              <a:t>Independent, Bipartisan Commission</a:t>
            </a:r>
          </a:p>
          <a:p>
            <a:r>
              <a:rPr lang="en-US" sz="2600" dirty="0" smtClean="0"/>
              <a:t>Consists of Four commissioners</a:t>
            </a:r>
          </a:p>
          <a:p>
            <a:pPr lvl="1"/>
            <a:r>
              <a:rPr lang="en-US" sz="2200" dirty="0" smtClean="0"/>
              <a:t>Two commissioners from each political party</a:t>
            </a:r>
          </a:p>
          <a:p>
            <a:pPr lvl="1"/>
            <a:r>
              <a:rPr lang="en-US" sz="2200" dirty="0" smtClean="0"/>
              <a:t>Presidential appointees that are approved by the senate</a:t>
            </a:r>
          </a:p>
          <a:p>
            <a:pPr lvl="1"/>
            <a:r>
              <a:rPr lang="en-US" sz="2200" dirty="0" smtClean="0"/>
              <a:t>First </a:t>
            </a:r>
            <a:r>
              <a:rPr lang="en-US" sz="2200" dirty="0"/>
              <a:t>four commissioners sworn into office on Dec. 13, </a:t>
            </a:r>
            <a:r>
              <a:rPr lang="en-US" sz="2200" dirty="0" smtClean="0"/>
              <a:t>2003</a:t>
            </a:r>
            <a:endParaRPr lang="en-US" sz="2200" dirty="0"/>
          </a:p>
        </p:txBody>
      </p:sp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U.S.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Election Assistance Commission (EAC)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F960B2-197B-48C7-8A30-C54F34B7BA9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1506" name="Slide Number Placeholder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7EE59D6-F3C9-4E98-A4EE-A0ABAB9EB0F9}" type="slidenum">
              <a:rPr lang="en-US" sz="1400"/>
              <a:pPr algn="r"/>
              <a:t>4</a:t>
            </a:fld>
            <a:endParaRPr lang="en-US" sz="1400"/>
          </a:p>
        </p:txBody>
      </p:sp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U.S.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Election Assistance Commission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3052" y="1258645"/>
            <a:ext cx="9666044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10101"/>
                </a:solidFill>
              </a:rPr>
              <a:t>Leadership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Nominated by the President and Confirmed by the U.S. Senate 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Current Commissioners sworn into office Jan 13, 2015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Thomas Hicks, Chairman		-	</a:t>
            </a:r>
            <a:r>
              <a:rPr lang="en-US" sz="2600" dirty="0" smtClean="0">
                <a:hlinkClick r:id="rId4"/>
              </a:rPr>
              <a:t>thicks@eac.gov</a:t>
            </a:r>
            <a:endParaRPr lang="en-US" sz="2600" dirty="0" smtClean="0"/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Matthew Masterson, Vice-Chairman	-	</a:t>
            </a:r>
            <a:r>
              <a:rPr lang="en-US" sz="2600" dirty="0" smtClean="0">
                <a:hlinkClick r:id="rId5"/>
              </a:rPr>
              <a:t>mmasterson@eac.gov</a:t>
            </a:r>
            <a:endParaRPr lang="en-US" sz="2600" dirty="0" smtClean="0"/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Christy McCormick			-	</a:t>
            </a:r>
            <a:r>
              <a:rPr lang="en-US" sz="2600" dirty="0" smtClean="0">
                <a:hlinkClick r:id="rId6"/>
              </a:rPr>
              <a:t>cmccormick@eac.gov</a:t>
            </a:r>
            <a:endParaRPr lang="en-US" sz="2200" dirty="0" smtClean="0"/>
          </a:p>
          <a:p>
            <a:endParaRPr lang="en-US" sz="2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43500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0"/>
          <p:cNvSpPr>
            <a:spLocks noGrp="1"/>
          </p:cNvSpPr>
          <p:nvPr>
            <p:ph type="title"/>
          </p:nvPr>
        </p:nvSpPr>
        <p:spPr>
          <a:xfrm>
            <a:off x="496389" y="103855"/>
            <a:ext cx="10857411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911313"/>
                </a:solidFill>
                <a:cs typeface="Arial Bold" pitchFamily="34" charset="0"/>
              </a:rPr>
              <a:t>Help America Vote Act</a:t>
            </a:r>
            <a:endParaRPr lang="en-US" sz="4000" dirty="0">
              <a:solidFill>
                <a:srgbClr val="911313"/>
              </a:solidFill>
              <a:cs typeface="Arial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7438" y="1356987"/>
            <a:ext cx="81860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D10101"/>
                </a:solidFill>
              </a:rPr>
              <a:t>New Programs and Procedures under HAVA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Provisional Voting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Voting Information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Updated and Upgraded Voting Equipment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Statewide Voter Registration Databases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Voter Identification Procedures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Administrative Complaint Procedures</a:t>
            </a:r>
          </a:p>
        </p:txBody>
      </p:sp>
    </p:spTree>
    <p:extLst>
      <p:ext uri="{BB962C8B-B14F-4D97-AF65-F5344CB8AC3E}">
        <p14:creationId xmlns:p14="http://schemas.microsoft.com/office/powerpoint/2010/main" val="17658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nner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0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01167" y="6492875"/>
            <a:ext cx="290384" cy="365125"/>
          </a:xfrm>
          <a:noFill/>
        </p:spPr>
        <p:txBody>
          <a:bodyPr/>
          <a:lstStyle/>
          <a:p>
            <a:fld id="{61F960B2-197B-48C7-8A30-C54F34B7BA94}" type="slidenum">
              <a:rPr lang="en-US" smtClean="0"/>
              <a:pPr/>
              <a:t>6</a:t>
            </a:fld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HAVA &amp; EAC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2889" y="1344705"/>
            <a:ext cx="923415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D10101"/>
                </a:solidFill>
              </a:rPr>
              <a:t>HAVA Established EAC to: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Distribute HAVA Funds to States for New Voting Equipment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Create Voluntary Voting System Guidelines (VVSG)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Operate a voting system testing and certification program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Research and develop guidance to meet HAVA requirements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Assist the states regarding HAVA compliance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Maintain the National Mail Voter Registration Form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Administer a National Clearinghouse on Election Administration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Shared Best Practices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Information for Voters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Other Resources to Improve Elections</a:t>
            </a:r>
          </a:p>
        </p:txBody>
      </p:sp>
    </p:spTree>
    <p:extLst>
      <p:ext uri="{BB962C8B-B14F-4D97-AF65-F5344CB8AC3E}">
        <p14:creationId xmlns:p14="http://schemas.microsoft.com/office/powerpoint/2010/main" val="5651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7</a:t>
            </a:fld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Military &amp;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Overseas Voters – The Law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5181" y="1368819"/>
            <a:ext cx="94277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D10101"/>
                </a:solidFill>
              </a:rPr>
              <a:t>Uniformed and Overseas Citizens Absentee Voting Act (UOCAVA)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Act</a:t>
            </a:r>
            <a:r>
              <a:rPr lang="en-US" sz="2200" dirty="0" smtClean="0"/>
              <a:t> provides the legal framework which ensures that military and overseas voters can vote.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U.S. citizens covered by UOCAVA are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Active members of the Uniformed Services 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The Merchant Marine 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The commissioned corps of the Public Health Service and the National Oceanic and Atmospheric Administration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The above’s eligible family members and 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U.S. citizens residing outside the United States </a:t>
            </a: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8</a:t>
            </a:fld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Military &amp;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Overseas Voters – The Law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5922" y="1368819"/>
            <a:ext cx="101795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D10101"/>
                </a:solidFill>
              </a:rPr>
              <a:t>HAVA-EAC-</a:t>
            </a:r>
            <a:r>
              <a:rPr lang="en-US" sz="3200" b="1" dirty="0" smtClean="0">
                <a:solidFill>
                  <a:srgbClr val="D10101"/>
                </a:solidFill>
              </a:rPr>
              <a:t>UOCAVA </a:t>
            </a:r>
            <a:r>
              <a:rPr lang="en-US" sz="3200" b="1" dirty="0" smtClean="0">
                <a:solidFill>
                  <a:srgbClr val="D10101"/>
                </a:solidFill>
              </a:rPr>
              <a:t>Interactions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single state office to provide information on registration and absentee ballots.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Report on absentee ballots transmitted and received after general elections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Extension of period covered by single absentee ballot </a:t>
            </a:r>
            <a:r>
              <a:rPr lang="en-US" sz="2200" dirty="0" smtClean="0"/>
              <a:t>application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</a:t>
            </a:r>
            <a:r>
              <a:rPr lang="en-US" sz="2200" dirty="0" smtClean="0"/>
              <a:t>rohibition </a:t>
            </a:r>
            <a:r>
              <a:rPr lang="en-US" sz="2200" dirty="0"/>
              <a:t>of refusal of voter registration and absentee ballot </a:t>
            </a:r>
            <a:r>
              <a:rPr lang="en-US" sz="2200" dirty="0" smtClean="0"/>
              <a:t>for early </a:t>
            </a:r>
            <a:r>
              <a:rPr lang="en-US" sz="2200" dirty="0"/>
              <a:t>submission</a:t>
            </a: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ner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1" t="8982" r="2500" b="8623"/>
          <a:stretch>
            <a:fillRect/>
          </a:stretch>
        </p:blipFill>
        <p:spPr>
          <a:xfrm>
            <a:off x="0" y="5119817"/>
            <a:ext cx="12192000" cy="1771135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38889" y="6492875"/>
            <a:ext cx="2024448" cy="365125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www.eac.gov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0502" y="6505144"/>
            <a:ext cx="190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havainfo@eac.gov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85834" y="6492875"/>
            <a:ext cx="381000" cy="365125"/>
          </a:xfrm>
          <a:noFill/>
        </p:spPr>
        <p:txBody>
          <a:bodyPr/>
          <a:lstStyle/>
          <a:p>
            <a:fld id="{6A384BC3-4AE2-4E1B-8F50-259F95416D1A}" type="slidenum">
              <a:rPr lang="en-US" smtClean="0"/>
              <a:pPr/>
              <a:t>9</a:t>
            </a:fld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4701" y="1032734"/>
            <a:ext cx="420624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52873" y="1185134"/>
            <a:ext cx="4206240" cy="0"/>
          </a:xfrm>
          <a:prstGeom prst="line">
            <a:avLst/>
          </a:prstGeom>
          <a:ln w="25400">
            <a:solidFill>
              <a:srgbClr val="91131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0"/>
          <p:cNvSpPr txBox="1">
            <a:spLocks/>
          </p:cNvSpPr>
          <p:nvPr/>
        </p:nvSpPr>
        <p:spPr>
          <a:xfrm>
            <a:off x="496389" y="103855"/>
            <a:ext cx="10857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Military &amp;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911313"/>
                </a:solidFill>
                <a:effectLst/>
                <a:uLnTx/>
                <a:uFillTx/>
                <a:latin typeface="+mj-lt"/>
                <a:ea typeface="+mj-ea"/>
                <a:cs typeface="Arial Bold" pitchFamily="34" charset="0"/>
              </a:rPr>
              <a:t> Overseas Voters – The Law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11313"/>
              </a:solidFill>
              <a:effectLst/>
              <a:uLnTx/>
              <a:uFillTx/>
              <a:latin typeface="+mj-lt"/>
              <a:ea typeface="+mj-ea"/>
              <a:cs typeface="Arial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5181" y="1368819"/>
            <a:ext cx="942777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10101"/>
                </a:solidFill>
              </a:rPr>
              <a:t>The Military and Overseas Voter Empowerment Act (MOVE)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This amended </a:t>
            </a:r>
            <a:r>
              <a:rPr lang="en-US" sz="2400" i="1" dirty="0" smtClean="0"/>
              <a:t>UOCAVA</a:t>
            </a:r>
            <a:r>
              <a:rPr lang="en-US" sz="2400" dirty="0" smtClean="0"/>
              <a:t> and other statutes by providing greater protections for: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Service Members,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Eligible family members of service members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and other overseas citizens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Two Important Provisions: 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MOVE </a:t>
            </a:r>
            <a:r>
              <a:rPr lang="en-US" sz="2400" dirty="0" smtClean="0"/>
              <a:t>Act requires States to send absentee ballots to </a:t>
            </a:r>
            <a:r>
              <a:rPr lang="en-US" sz="2400" i="1" dirty="0" smtClean="0"/>
              <a:t>UOCAVA</a:t>
            </a:r>
            <a:r>
              <a:rPr lang="en-US" sz="2400" dirty="0" smtClean="0"/>
              <a:t> voters at least 45 days before federal elections.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Allows UOCAVA voters to submit their ballots electronically</a:t>
            </a:r>
          </a:p>
        </p:txBody>
      </p:sp>
    </p:spTree>
    <p:extLst>
      <p:ext uri="{BB962C8B-B14F-4D97-AF65-F5344CB8AC3E}">
        <p14:creationId xmlns:p14="http://schemas.microsoft.com/office/powerpoint/2010/main" val="4112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790</Words>
  <Application>Microsoft Office PowerPoint</Application>
  <PresentationFormat>Widescreen</PresentationFormat>
  <Paragraphs>204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Bold</vt:lpstr>
      <vt:lpstr>Calibri</vt:lpstr>
      <vt:lpstr>Calibri Light</vt:lpstr>
      <vt:lpstr>Cambria</vt:lpstr>
      <vt:lpstr>Century Gothic</vt:lpstr>
      <vt:lpstr>Office Theme</vt:lpstr>
      <vt:lpstr>PowerPoint Presentation</vt:lpstr>
      <vt:lpstr>EAC’s Chartering Legislation - Help America Vote Act (HAVA)</vt:lpstr>
      <vt:lpstr>PowerPoint Presentation</vt:lpstr>
      <vt:lpstr>PowerPoint Presentation</vt:lpstr>
      <vt:lpstr>Help America Vote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Together for American Voters</vt:lpstr>
      <vt:lpstr>PowerPoint Presentation</vt:lpstr>
      <vt:lpstr>Working Together – EAVS Section B Working Group</vt:lpstr>
      <vt:lpstr>Election Administration Voting Survey</vt:lpstr>
      <vt:lpstr>PowerPoint Presentation</vt:lpstr>
      <vt:lpstr>#BEREADY16</vt:lpstr>
      <vt:lpstr>#BEREADY16</vt:lpstr>
      <vt:lpstr>PowerPoint Presentation</vt:lpstr>
      <vt:lpstr>FVAP.GOV</vt:lpstr>
      <vt:lpstr>FVAP.GOV</vt:lpstr>
      <vt:lpstr>Social Media</vt:lpstr>
      <vt:lpstr>PowerPoint Presentation</vt:lpstr>
      <vt:lpstr>PowerPoint Presentation</vt:lpstr>
    </vt:vector>
  </TitlesOfParts>
  <Company>GSA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ThomasHicks</dc:creator>
  <cp:lastModifiedBy>ThomasHicks</cp:lastModifiedBy>
  <cp:revision>58</cp:revision>
  <dcterms:created xsi:type="dcterms:W3CDTF">2016-10-11T00:32:11Z</dcterms:created>
  <dcterms:modified xsi:type="dcterms:W3CDTF">2016-10-18T16:58:56Z</dcterms:modified>
</cp:coreProperties>
</file>