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46" r:id="rId2"/>
    <p:sldId id="347" r:id="rId3"/>
    <p:sldId id="317" r:id="rId4"/>
    <p:sldId id="318" r:id="rId5"/>
    <p:sldId id="348" r:id="rId6"/>
    <p:sldId id="350" r:id="rId7"/>
    <p:sldId id="352" r:id="rId8"/>
    <p:sldId id="353" r:id="rId9"/>
    <p:sldId id="354" r:id="rId10"/>
    <p:sldId id="356" r:id="rId11"/>
    <p:sldId id="357" r:id="rId12"/>
    <p:sldId id="371" r:id="rId13"/>
    <p:sldId id="360" r:id="rId14"/>
    <p:sldId id="375" r:id="rId15"/>
    <p:sldId id="376" r:id="rId16"/>
    <p:sldId id="361" r:id="rId17"/>
    <p:sldId id="362" r:id="rId18"/>
    <p:sldId id="363" r:id="rId19"/>
    <p:sldId id="364" r:id="rId20"/>
    <p:sldId id="366" r:id="rId21"/>
    <p:sldId id="369" r:id="rId22"/>
    <p:sldId id="370" r:id="rId23"/>
    <p:sldId id="372" r:id="rId24"/>
    <p:sldId id="373" r:id="rId25"/>
    <p:sldId id="285" r:id="rId26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8A95"/>
    <a:srgbClr val="86A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>
        <p:scale>
          <a:sx n="82" d="100"/>
          <a:sy n="82" d="100"/>
        </p:scale>
        <p:origin x="972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Desktop\daily%20group\Daily%20Group%20Status%20oct%201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EEIC%20Visitors'%20Record%20Summa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Male Female Ratio of Visitors </a:t>
            </a:r>
          </a:p>
        </c:rich>
      </c:tx>
      <c:layout>
        <c:manualLayout>
          <c:xMode val="edge"/>
          <c:yMode val="edge"/>
          <c:x val="0.12722228214624079"/>
          <c:y val="2.7777777777778366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8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2800">
                <a:solidFill>
                  <a:srgbClr val="002060"/>
                </a:solidFill>
              </a:rPr>
              <a:t>Visitors Record till August 2016</a:t>
            </a:r>
          </a:p>
        </c:rich>
      </c:tx>
      <c:layout>
        <c:manualLayout>
          <c:xMode val="edge"/>
          <c:yMode val="edge"/>
          <c:x val="0.2184082677165354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8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925262467191602"/>
          <c:y val="0"/>
          <c:w val="0.5414948818897638"/>
          <c:h val="0.96695514623172119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explosion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5658753280839896"/>
                  <c:y val="1.6523481439820024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rPr>
                      <a:t>Female 
</a:t>
                    </a:r>
                    <a:r>
                      <a:rPr lang="en-US" sz="3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rPr>
                      <a:t>47%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5842559055118111"/>
                  <c:y val="-7.3519872515935558E-2"/>
                </c:manualLayout>
              </c:layout>
              <c:tx>
                <c:rich>
                  <a:bodyPr/>
                  <a:lstStyle/>
                  <a:p>
                    <a:fld id="{795DD12F-B1CB-400F-A980-4EA7305436E7}" type="CATEGORYNAME">
                      <a:rPr lang="en-US">
                        <a:latin typeface="Century Gothic" panose="020B0502020202020204" pitchFamily="34" charset="0"/>
                      </a:rPr>
                      <a:pPr/>
                      <a:t>[CATEGORY NAME]</a:t>
                    </a:fld>
                    <a:r>
                      <a:rPr lang="en-US" baseline="0" dirty="0">
                        <a:latin typeface="Century Gothic" panose="020B0502020202020204" pitchFamily="34" charset="0"/>
                      </a:rPr>
                      <a:t>
</a:t>
                    </a:r>
                    <a:fld id="{6D29EEF5-88E4-4EC1-9287-DDD3779BDF03}" type="PERCENTAGE">
                      <a:rPr lang="en-US" sz="3200" b="1" baseline="0">
                        <a:latin typeface="Century Gothic" panose="020B0502020202020204" pitchFamily="34" charset="0"/>
                      </a:rPr>
                      <a:pPr/>
                      <a:t>[PERCENTAGE]</a:t>
                    </a:fld>
                    <a:endParaRPr lang="en-US" baseline="0" dirty="0">
                      <a:latin typeface="Century Gothic" panose="020B0502020202020204" pitchFamily="34" charset="0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'Sheet4 (2)'!$F$17:$G$17</c:f>
              <c:strCache>
                <c:ptCount val="2"/>
                <c:pt idx="0">
                  <c:v>Female </c:v>
                </c:pt>
                <c:pt idx="1">
                  <c:v>Male </c:v>
                </c:pt>
              </c:strCache>
            </c:strRef>
          </c:cat>
          <c:val>
            <c:numRef>
              <c:f>'Sheet4 (2)'!$F$18:$G$18</c:f>
              <c:numCache>
                <c:formatCode>General</c:formatCode>
                <c:ptCount val="2"/>
                <c:pt idx="0">
                  <c:v>11184</c:v>
                </c:pt>
                <c:pt idx="1">
                  <c:v>12633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7C010B-C5F3-4C8F-B66C-938E243E4EC2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E7D91E-23B8-45BC-82F9-E2C123701426}">
      <dgm:prSet phldrT="[Text]" custT="1"/>
      <dgm:spPr/>
      <dgm:t>
        <a:bodyPr/>
        <a:lstStyle/>
        <a:p>
          <a:r>
            <a:rPr lang="en-US" sz="2000" dirty="0" smtClean="0"/>
            <a:t>Female : 6,166,829 </a:t>
          </a:r>
          <a:endParaRPr lang="en-US" sz="2000" dirty="0"/>
        </a:p>
      </dgm:t>
    </dgm:pt>
    <dgm:pt modelId="{C9E3F9A8-1837-46ED-9426-18F5FFFF4429}" type="parTrans" cxnId="{955385F1-0044-4E0A-9DAF-70DA015DB06C}">
      <dgm:prSet/>
      <dgm:spPr/>
      <dgm:t>
        <a:bodyPr/>
        <a:lstStyle/>
        <a:p>
          <a:endParaRPr lang="en-US" sz="2000"/>
        </a:p>
      </dgm:t>
    </dgm:pt>
    <dgm:pt modelId="{B19DA0DE-7A68-4250-AC7F-40D31F7DC79C}" type="sibTrans" cxnId="{955385F1-0044-4E0A-9DAF-70DA015DB06C}">
      <dgm:prSet/>
      <dgm:spPr/>
      <dgm:t>
        <a:bodyPr/>
        <a:lstStyle/>
        <a:p>
          <a:endParaRPr lang="en-US" sz="2000"/>
        </a:p>
      </dgm:t>
    </dgm:pt>
    <dgm:pt modelId="{F6A90B76-DEE9-42F8-BD87-67C1C83DC1CB}">
      <dgm:prSet phldrT="[Text]" custT="1"/>
      <dgm:spPr/>
      <dgm:t>
        <a:bodyPr/>
        <a:lstStyle/>
        <a:p>
          <a:r>
            <a:rPr lang="en-US" sz="2000" dirty="0" smtClean="0"/>
            <a:t>Male : 5,980,881 </a:t>
          </a:r>
          <a:endParaRPr lang="en-US" sz="2000" dirty="0"/>
        </a:p>
      </dgm:t>
    </dgm:pt>
    <dgm:pt modelId="{E3B53A02-2FA6-4888-B7FF-FD313071F82A}" type="parTrans" cxnId="{F25E85B1-B13D-4CF3-8A22-AD8E9AF91904}">
      <dgm:prSet/>
      <dgm:spPr/>
      <dgm:t>
        <a:bodyPr/>
        <a:lstStyle/>
        <a:p>
          <a:endParaRPr lang="en-US" sz="2000"/>
        </a:p>
      </dgm:t>
    </dgm:pt>
    <dgm:pt modelId="{47E9F4C2-CADD-480A-9194-43A58321A022}" type="sibTrans" cxnId="{F25E85B1-B13D-4CF3-8A22-AD8E9AF91904}">
      <dgm:prSet/>
      <dgm:spPr/>
      <dgm:t>
        <a:bodyPr/>
        <a:lstStyle/>
        <a:p>
          <a:endParaRPr lang="en-US" sz="2000"/>
        </a:p>
      </dgm:t>
    </dgm:pt>
    <dgm:pt modelId="{FBF093FE-F5E1-42E3-A17F-EB32D34BD20B}">
      <dgm:prSet phldrT="[Text]" custT="1"/>
      <dgm:spPr/>
      <dgm:t>
        <a:bodyPr/>
        <a:lstStyle/>
        <a:p>
          <a:r>
            <a:rPr lang="en-US" sz="2000" dirty="0" smtClean="0"/>
            <a:t>Third gender : 155</a:t>
          </a:r>
          <a:endParaRPr lang="en-US" sz="2000" dirty="0"/>
        </a:p>
      </dgm:t>
    </dgm:pt>
    <dgm:pt modelId="{252B6894-3950-4F5A-8DD1-DCE6195B3E1F}" type="parTrans" cxnId="{13372F26-8742-484C-ADAB-7F0900A37894}">
      <dgm:prSet/>
      <dgm:spPr/>
      <dgm:t>
        <a:bodyPr/>
        <a:lstStyle/>
        <a:p>
          <a:endParaRPr lang="en-US" sz="2000"/>
        </a:p>
      </dgm:t>
    </dgm:pt>
    <dgm:pt modelId="{CCC19A2B-B8EE-42D1-8F11-C67FF9009EEC}" type="sibTrans" cxnId="{13372F26-8742-484C-ADAB-7F0900A37894}">
      <dgm:prSet/>
      <dgm:spPr/>
      <dgm:t>
        <a:bodyPr/>
        <a:lstStyle/>
        <a:p>
          <a:endParaRPr lang="en-US" sz="2000"/>
        </a:p>
      </dgm:t>
    </dgm:pt>
    <dgm:pt modelId="{5B0BB527-2F53-432A-A825-638C98A0ABB8}">
      <dgm:prSet phldrT="[Text]" custT="1"/>
      <dgm:spPr/>
      <dgm:t>
        <a:bodyPr/>
        <a:lstStyle/>
        <a:p>
          <a:r>
            <a:rPr lang="en-US" sz="2000" b="0" dirty="0" smtClean="0"/>
            <a:t>Number of Voters: </a:t>
          </a:r>
          <a:r>
            <a:rPr lang="en-US" sz="2800" b="1" dirty="0" smtClean="0"/>
            <a:t>12,147,865 </a:t>
          </a:r>
          <a:endParaRPr lang="en-US" sz="2800" b="1" dirty="0"/>
        </a:p>
      </dgm:t>
    </dgm:pt>
    <dgm:pt modelId="{DEAD6289-A0C7-4868-A76B-C1E03AC877C6}" type="parTrans" cxnId="{8C41E04B-837C-4EAC-A8E2-B36F52036569}">
      <dgm:prSet/>
      <dgm:spPr/>
      <dgm:t>
        <a:bodyPr/>
        <a:lstStyle/>
        <a:p>
          <a:endParaRPr lang="en-US" sz="2000"/>
        </a:p>
      </dgm:t>
    </dgm:pt>
    <dgm:pt modelId="{F728C26E-CB63-4236-AF3F-BCBEDC9421B3}" type="sibTrans" cxnId="{8C41E04B-837C-4EAC-A8E2-B36F52036569}">
      <dgm:prSet/>
      <dgm:spPr/>
      <dgm:t>
        <a:bodyPr/>
        <a:lstStyle/>
        <a:p>
          <a:endParaRPr lang="en-US" sz="2000"/>
        </a:p>
      </dgm:t>
    </dgm:pt>
    <dgm:pt modelId="{15EF2671-143B-440E-AAC6-E3B2F10AB3D9}" type="pres">
      <dgm:prSet presAssocID="{8D7C010B-C5F3-4C8F-B66C-938E243E4EC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4411F97-298C-410F-9A95-3E29E37AEBDA}" type="pres">
      <dgm:prSet presAssocID="{8D7C010B-C5F3-4C8F-B66C-938E243E4EC2}" presName="ellipse" presStyleLbl="trBgShp" presStyleIdx="0" presStyleCnt="1" custScaleY="132794" custLinFactNeighborX="3043" custLinFactNeighborY="9698"/>
      <dgm:spPr/>
    </dgm:pt>
    <dgm:pt modelId="{B143F2E5-F208-4943-8D48-7AE71A677784}" type="pres">
      <dgm:prSet presAssocID="{8D7C010B-C5F3-4C8F-B66C-938E243E4EC2}" presName="arrow1" presStyleLbl="fgShp" presStyleIdx="0" presStyleCnt="1" custLinFactNeighborX="40747" custLinFactNeighborY="-34253"/>
      <dgm:spPr/>
    </dgm:pt>
    <dgm:pt modelId="{D94A9C6D-041A-47B6-961E-09F5B77C89FD}" type="pres">
      <dgm:prSet presAssocID="{8D7C010B-C5F3-4C8F-B66C-938E243E4EC2}" presName="rectangle" presStyleLbl="revTx" presStyleIdx="0" presStyleCnt="1" custScaleX="120687" custLinFactNeighborX="9074" custLinFactNeighborY="274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483C9C-ECD8-4BF7-BF21-24DFC0938C0F}" type="pres">
      <dgm:prSet presAssocID="{F6A90B76-DEE9-42F8-BD87-67C1C83DC1CB}" presName="item1" presStyleLbl="node1" presStyleIdx="0" presStyleCnt="3" custScaleX="308575" custScaleY="90786" custLinFactNeighborX="5742" custLinFactNeighborY="-255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AECB22-9913-4876-977E-690EDE0C67C7}" type="pres">
      <dgm:prSet presAssocID="{FBF093FE-F5E1-42E3-A17F-EB32D34BD20B}" presName="item2" presStyleLbl="node1" presStyleIdx="1" presStyleCnt="3" custScaleX="235276" custLinFactNeighborX="-37765" custLinFactNeighborY="-35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67AA92-9E8E-45E1-9D5A-E718A3925B4D}" type="pres">
      <dgm:prSet presAssocID="{5B0BB527-2F53-432A-A825-638C98A0ABB8}" presName="item3" presStyleLbl="node1" presStyleIdx="2" presStyleCnt="3" custScaleX="239485" custLinFactX="8889" custLinFactNeighborX="100000" custLinFactNeighborY="-125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22EBD-7536-4914-A8AE-8DDAB1C6D74A}" type="pres">
      <dgm:prSet presAssocID="{8D7C010B-C5F3-4C8F-B66C-938E243E4EC2}" presName="funnel" presStyleLbl="trAlignAcc1" presStyleIdx="0" presStyleCnt="1" custScaleX="163552" custScaleY="106077" custLinFactNeighborX="8288" custLinFactNeighborY="626"/>
      <dgm:spPr/>
      <dgm:t>
        <a:bodyPr/>
        <a:lstStyle/>
        <a:p>
          <a:endParaRPr lang="en-GB"/>
        </a:p>
      </dgm:t>
    </dgm:pt>
  </dgm:ptLst>
  <dgm:cxnLst>
    <dgm:cxn modelId="{017AF959-A5D4-4C23-A38A-6BD5988E282F}" type="presOf" srcId="{34E7D91E-23B8-45BC-82F9-E2C123701426}" destId="{C667AA92-9E8E-45E1-9D5A-E718A3925B4D}" srcOrd="0" destOrd="0" presId="urn:microsoft.com/office/officeart/2005/8/layout/funnel1"/>
    <dgm:cxn modelId="{F25E85B1-B13D-4CF3-8A22-AD8E9AF91904}" srcId="{8D7C010B-C5F3-4C8F-B66C-938E243E4EC2}" destId="{F6A90B76-DEE9-42F8-BD87-67C1C83DC1CB}" srcOrd="1" destOrd="0" parTransId="{E3B53A02-2FA6-4888-B7FF-FD313071F82A}" sibTransId="{47E9F4C2-CADD-480A-9194-43A58321A022}"/>
    <dgm:cxn modelId="{C77C7061-7BA8-4A2F-9531-0C077275F185}" type="presOf" srcId="{5B0BB527-2F53-432A-A825-638C98A0ABB8}" destId="{D94A9C6D-041A-47B6-961E-09F5B77C89FD}" srcOrd="0" destOrd="0" presId="urn:microsoft.com/office/officeart/2005/8/layout/funnel1"/>
    <dgm:cxn modelId="{55BA2CA9-7CFE-4795-B0B0-0813E94484C0}" type="presOf" srcId="{FBF093FE-F5E1-42E3-A17F-EB32D34BD20B}" destId="{1D483C9C-ECD8-4BF7-BF21-24DFC0938C0F}" srcOrd="0" destOrd="0" presId="urn:microsoft.com/office/officeart/2005/8/layout/funnel1"/>
    <dgm:cxn modelId="{532FCC18-56E8-4818-A534-B7FA7B3C5A6B}" type="presOf" srcId="{8D7C010B-C5F3-4C8F-B66C-938E243E4EC2}" destId="{15EF2671-143B-440E-AAC6-E3B2F10AB3D9}" srcOrd="0" destOrd="0" presId="urn:microsoft.com/office/officeart/2005/8/layout/funnel1"/>
    <dgm:cxn modelId="{8C41E04B-837C-4EAC-A8E2-B36F52036569}" srcId="{8D7C010B-C5F3-4C8F-B66C-938E243E4EC2}" destId="{5B0BB527-2F53-432A-A825-638C98A0ABB8}" srcOrd="3" destOrd="0" parTransId="{DEAD6289-A0C7-4868-A76B-C1E03AC877C6}" sibTransId="{F728C26E-CB63-4236-AF3F-BCBEDC9421B3}"/>
    <dgm:cxn modelId="{3B00D174-39A3-45FA-B27B-6C81B50F26F6}" type="presOf" srcId="{F6A90B76-DEE9-42F8-BD87-67C1C83DC1CB}" destId="{89AECB22-9913-4876-977E-690EDE0C67C7}" srcOrd="0" destOrd="0" presId="urn:microsoft.com/office/officeart/2005/8/layout/funnel1"/>
    <dgm:cxn modelId="{955385F1-0044-4E0A-9DAF-70DA015DB06C}" srcId="{8D7C010B-C5F3-4C8F-B66C-938E243E4EC2}" destId="{34E7D91E-23B8-45BC-82F9-E2C123701426}" srcOrd="0" destOrd="0" parTransId="{C9E3F9A8-1837-46ED-9426-18F5FFFF4429}" sibTransId="{B19DA0DE-7A68-4250-AC7F-40D31F7DC79C}"/>
    <dgm:cxn modelId="{13372F26-8742-484C-ADAB-7F0900A37894}" srcId="{8D7C010B-C5F3-4C8F-B66C-938E243E4EC2}" destId="{FBF093FE-F5E1-42E3-A17F-EB32D34BD20B}" srcOrd="2" destOrd="0" parTransId="{252B6894-3950-4F5A-8DD1-DCE6195B3E1F}" sibTransId="{CCC19A2B-B8EE-42D1-8F11-C67FF9009EEC}"/>
    <dgm:cxn modelId="{38F0E8A0-FF8F-46DB-9AD9-57B325BC5337}" type="presParOf" srcId="{15EF2671-143B-440E-AAC6-E3B2F10AB3D9}" destId="{24411F97-298C-410F-9A95-3E29E37AEBDA}" srcOrd="0" destOrd="0" presId="urn:microsoft.com/office/officeart/2005/8/layout/funnel1"/>
    <dgm:cxn modelId="{403D5210-B3FC-4F32-BA19-CE5D1516768E}" type="presParOf" srcId="{15EF2671-143B-440E-AAC6-E3B2F10AB3D9}" destId="{B143F2E5-F208-4943-8D48-7AE71A677784}" srcOrd="1" destOrd="0" presId="urn:microsoft.com/office/officeart/2005/8/layout/funnel1"/>
    <dgm:cxn modelId="{CDBDDF8E-8617-4108-836A-A3A3399FCF03}" type="presParOf" srcId="{15EF2671-143B-440E-AAC6-E3B2F10AB3D9}" destId="{D94A9C6D-041A-47B6-961E-09F5B77C89FD}" srcOrd="2" destOrd="0" presId="urn:microsoft.com/office/officeart/2005/8/layout/funnel1"/>
    <dgm:cxn modelId="{3540CAC9-AA72-4FF4-A8BF-C0E6A2A73441}" type="presParOf" srcId="{15EF2671-143B-440E-AAC6-E3B2F10AB3D9}" destId="{1D483C9C-ECD8-4BF7-BF21-24DFC0938C0F}" srcOrd="3" destOrd="0" presId="urn:microsoft.com/office/officeart/2005/8/layout/funnel1"/>
    <dgm:cxn modelId="{177623DE-2EED-4367-BA7B-F9FC25F26206}" type="presParOf" srcId="{15EF2671-143B-440E-AAC6-E3B2F10AB3D9}" destId="{89AECB22-9913-4876-977E-690EDE0C67C7}" srcOrd="4" destOrd="0" presId="urn:microsoft.com/office/officeart/2005/8/layout/funnel1"/>
    <dgm:cxn modelId="{0F7C30EC-D55D-4616-ADFF-A880A07B549C}" type="presParOf" srcId="{15EF2671-143B-440E-AAC6-E3B2F10AB3D9}" destId="{C667AA92-9E8E-45E1-9D5A-E718A3925B4D}" srcOrd="5" destOrd="0" presId="urn:microsoft.com/office/officeart/2005/8/layout/funnel1"/>
    <dgm:cxn modelId="{866CAC0F-2AFC-4184-AD4B-52282BF1E6AE}" type="presParOf" srcId="{15EF2671-143B-440E-AAC6-E3B2F10AB3D9}" destId="{F5422EBD-7536-4914-A8AE-8DDAB1C6D74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11F97-298C-410F-9A95-3E29E37AEBDA}">
      <dsp:nvSpPr>
        <dsp:cNvPr id="0" name=""/>
        <dsp:cNvSpPr/>
      </dsp:nvSpPr>
      <dsp:spPr>
        <a:xfrm>
          <a:off x="1210020" y="84207"/>
          <a:ext cx="2088831" cy="96331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3F2E5-F208-4943-8D48-7AE71A677784}">
      <dsp:nvSpPr>
        <dsp:cNvPr id="0" name=""/>
        <dsp:cNvSpPr/>
      </dsp:nvSpPr>
      <dsp:spPr>
        <a:xfrm>
          <a:off x="2156654" y="1820377"/>
          <a:ext cx="404812" cy="259079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A9C6D-041A-47B6-961E-09F5B77C89FD}">
      <dsp:nvSpPr>
        <dsp:cNvPr id="0" name=""/>
        <dsp:cNvSpPr/>
      </dsp:nvSpPr>
      <dsp:spPr>
        <a:xfrm>
          <a:off x="1197894" y="2116384"/>
          <a:ext cx="2345068" cy="485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Number of Voters: </a:t>
          </a:r>
          <a:r>
            <a:rPr lang="en-US" sz="2800" b="1" kern="1200" dirty="0" smtClean="0"/>
            <a:t>12,147,865 </a:t>
          </a:r>
          <a:endParaRPr lang="en-US" sz="2800" b="1" kern="1200" dirty="0"/>
        </a:p>
      </dsp:txBody>
      <dsp:txXfrm>
        <a:off x="1197894" y="2116384"/>
        <a:ext cx="2345068" cy="485774"/>
      </dsp:txXfrm>
    </dsp:sp>
    <dsp:sp modelId="{1D483C9C-ECD8-4BF7-BF21-24DFC0938C0F}">
      <dsp:nvSpPr>
        <dsp:cNvPr id="0" name=""/>
        <dsp:cNvSpPr/>
      </dsp:nvSpPr>
      <dsp:spPr>
        <a:xfrm>
          <a:off x="1187821" y="761999"/>
          <a:ext cx="2248469" cy="6615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Third gender : 155</a:t>
          </a:r>
          <a:endParaRPr lang="en-US" sz="2000" kern="1200" dirty="0"/>
        </a:p>
      </dsp:txBody>
      <dsp:txXfrm>
        <a:off x="1517102" y="858877"/>
        <a:ext cx="1589907" cy="467767"/>
      </dsp:txXfrm>
    </dsp:sp>
    <dsp:sp modelId="{89AECB22-9913-4876-977E-690EDE0C67C7}">
      <dsp:nvSpPr>
        <dsp:cNvPr id="0" name=""/>
        <dsp:cNvSpPr/>
      </dsp:nvSpPr>
      <dsp:spPr>
        <a:xfrm>
          <a:off x="616455" y="109539"/>
          <a:ext cx="1714367" cy="728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Male : 5,980,881 </a:t>
          </a:r>
          <a:endParaRPr lang="en-US" sz="2000" kern="1200" dirty="0"/>
        </a:p>
      </dsp:txBody>
      <dsp:txXfrm>
        <a:off x="867518" y="216249"/>
        <a:ext cx="1212241" cy="515242"/>
      </dsp:txXfrm>
    </dsp:sp>
    <dsp:sp modelId="{C667AA92-9E8E-45E1-9D5A-E718A3925B4D}">
      <dsp:nvSpPr>
        <dsp:cNvPr id="0" name=""/>
        <dsp:cNvSpPr/>
      </dsp:nvSpPr>
      <dsp:spPr>
        <a:xfrm>
          <a:off x="2414587" y="99674"/>
          <a:ext cx="1745036" cy="728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Female : 6,166,829 </a:t>
          </a:r>
          <a:endParaRPr lang="en-US" sz="2000" kern="1200" dirty="0"/>
        </a:p>
      </dsp:txBody>
      <dsp:txXfrm>
        <a:off x="2670142" y="206384"/>
        <a:ext cx="1233926" cy="515242"/>
      </dsp:txXfrm>
    </dsp:sp>
    <dsp:sp modelId="{F5422EBD-7536-4914-A8AE-8DDAB1C6D74A}">
      <dsp:nvSpPr>
        <dsp:cNvPr id="0" name=""/>
        <dsp:cNvSpPr/>
      </dsp:nvSpPr>
      <dsp:spPr>
        <a:xfrm>
          <a:off x="528176" y="-7"/>
          <a:ext cx="3707640" cy="192376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1FAA1F27-684A-4DFC-8339-DF51588BA829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01CE55AA-AEBE-493D-BFCF-54B6B7634C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94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2BE7056E-8667-41D1-8919-38761ACA0CDA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680168E5-ADD4-411A-99DD-53E9E2CFF1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88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168E5-ADD4-411A-99DD-53E9E2CFF15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60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168E5-ADD4-411A-99DD-53E9E2CFF15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30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D3FD-69C8-4E37-BDA5-5FEC8327BDDD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E584-A013-4DF2-A0A4-7E279AE26A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/>
          <a:srcRect l="43237" t="35045" r="22156" b="53584"/>
          <a:stretch/>
        </p:blipFill>
        <p:spPr>
          <a:xfrm>
            <a:off x="4952999" y="278297"/>
            <a:ext cx="4124737" cy="761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D3FD-69C8-4E37-BDA5-5FEC8327BDDD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E584-A013-4DF2-A0A4-7E279AE26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D3FD-69C8-4E37-BDA5-5FEC8327BDDD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E584-A013-4DF2-A0A4-7E279AE26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6200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458200" cy="4648200"/>
          </a:xfrm>
        </p:spPr>
        <p:txBody>
          <a:bodyPr/>
          <a:lstStyle>
            <a:lvl1pPr marL="463550" indent="-463550">
              <a:lnSpc>
                <a:spcPct val="114000"/>
              </a:lnSpc>
              <a:spcBef>
                <a:spcPts val="600"/>
              </a:spcBef>
              <a:buFontTx/>
              <a:buBlip>
                <a:blip r:embed="rId2"/>
              </a:buBlip>
              <a:defRPr/>
            </a:lvl1pPr>
            <a:lvl2pPr marL="804863" indent="-347663">
              <a:lnSpc>
                <a:spcPct val="114000"/>
              </a:lnSpc>
              <a:spcBef>
                <a:spcPts val="600"/>
              </a:spcBef>
              <a:buSzPct val="80000"/>
              <a:buFontTx/>
              <a:buBlip>
                <a:blip r:embed="rId2"/>
              </a:buBlip>
              <a:defRPr/>
            </a:lvl2pPr>
            <a:lvl3pPr marL="1033463" indent="-228600">
              <a:lnSpc>
                <a:spcPct val="114000"/>
              </a:lnSpc>
              <a:spcBef>
                <a:spcPts val="600"/>
              </a:spcBef>
              <a:defRPr/>
            </a:lvl3pPr>
            <a:lvl4pPr marL="1258888" indent="-231775">
              <a:lnSpc>
                <a:spcPct val="114000"/>
              </a:lnSpc>
              <a:spcBef>
                <a:spcPts val="600"/>
              </a:spcBef>
              <a:defRPr/>
            </a:lvl4pPr>
            <a:lvl5pPr marL="1484313" indent="-228600">
              <a:lnSpc>
                <a:spcPct val="114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D3FD-69C8-4E37-BDA5-5FEC8327BDDD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E584-A013-4DF2-A0A4-7E279AE26A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43237" t="35045" r="22156" b="53584"/>
          <a:stretch/>
        </p:blipFill>
        <p:spPr>
          <a:xfrm>
            <a:off x="4952999" y="278297"/>
            <a:ext cx="4124737" cy="761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D3FD-69C8-4E37-BDA5-5FEC8327BDDD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E584-A013-4DF2-A0A4-7E279AE26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D3FD-69C8-4E37-BDA5-5FEC8327BDDD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E584-A013-4DF2-A0A4-7E279AE26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D3FD-69C8-4E37-BDA5-5FEC8327BDDD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E584-A013-4DF2-A0A4-7E279AE26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D3FD-69C8-4E37-BDA5-5FEC8327BDDD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E584-A013-4DF2-A0A4-7E279AE26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D3FD-69C8-4E37-BDA5-5FEC8327BDDD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E584-A013-4DF2-A0A4-7E279AE26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D3FD-69C8-4E37-BDA5-5FEC8327BDDD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E584-A013-4DF2-A0A4-7E279AE26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D3FD-69C8-4E37-BDA5-5FEC8327BDDD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E584-A013-4DF2-A0A4-7E279AE26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BD3FD-69C8-4E37-BDA5-5FEC8327BDDD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0E584-A013-4DF2-A0A4-7E279AE26A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7" descr="Powerpoint_head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Desktop\Capture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103" y="4831976"/>
            <a:ext cx="1971675" cy="148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esktop\Captu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4800600"/>
            <a:ext cx="1711966" cy="151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2590800"/>
          </a:xfrm>
        </p:spPr>
        <p:txBody>
          <a:bodyPr>
            <a:normAutofit/>
          </a:bodyPr>
          <a:lstStyle/>
          <a:p>
            <a:pPr algn="ctr">
              <a:spcBef>
                <a:spcPts val="150"/>
              </a:spcBef>
            </a:pPr>
            <a:r>
              <a:rPr lang="en-US" sz="4800" dirty="0" smtClean="0">
                <a:latin typeface="Century Gothic" panose="020B0502020202020204" pitchFamily="34" charset="0"/>
              </a:rPr>
              <a:t>Inclusive Electoral Literacy</a:t>
            </a:r>
            <a:r>
              <a:rPr lang="en-US" sz="5400" dirty="0" smtClean="0">
                <a:latin typeface="Century Gothic" panose="020B0502020202020204" pitchFamily="34" charset="0"/>
              </a:rPr>
              <a:t> </a:t>
            </a:r>
            <a:br>
              <a:rPr lang="en-US" sz="5400" dirty="0" smtClean="0">
                <a:latin typeface="Century Gothic" panose="020B0502020202020204" pitchFamily="34" charset="0"/>
              </a:rPr>
            </a:br>
            <a:r>
              <a:rPr lang="en-US" sz="3600" b="0" dirty="0" smtClean="0">
                <a:latin typeface="Century Gothic" panose="020B0502020202020204" pitchFamily="34" charset="0"/>
              </a:rPr>
              <a:t>through informal education channel</a:t>
            </a:r>
            <a:endParaRPr lang="en-US" b="0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F:\ \main\Main\6 Meeting FEMBoSA\Capture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212" y="4800600"/>
            <a:ext cx="3440788" cy="165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 \main\Main\6 Meeting FEMBoSA\Capture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31976"/>
            <a:ext cx="1219200" cy="148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9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5453"/>
            <a:ext cx="9144000" cy="369689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1371600"/>
            <a:ext cx="8991600" cy="10668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Interactive </a:t>
            </a:r>
            <a:r>
              <a:rPr lang="en-US" sz="3600" dirty="0" smtClean="0">
                <a:latin typeface="Century Gothic" panose="020B0502020202020204" pitchFamily="34" charset="0"/>
              </a:rPr>
              <a:t>Room</a:t>
            </a:r>
            <a:r>
              <a:rPr lang="en-US" sz="3400" dirty="0" smtClean="0">
                <a:latin typeface="Century Gothic" panose="020B0502020202020204" pitchFamily="34" charset="0"/>
              </a:rPr>
              <a:t>: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2800" b="0" dirty="0"/>
              <a:t>Interaction on 5 different thematic subjects Using different Technologies and Learning styles</a:t>
            </a:r>
          </a:p>
        </p:txBody>
      </p:sp>
    </p:spTree>
    <p:extLst>
      <p:ext uri="{BB962C8B-B14F-4D97-AF65-F5344CB8AC3E}">
        <p14:creationId xmlns:p14="http://schemas.microsoft.com/office/powerpoint/2010/main" val="122892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2211"/>
            <a:ext cx="9144000" cy="392013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1219200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entury Gothic" panose="020B0502020202020204" pitchFamily="34" charset="0"/>
              </a:rPr>
              <a:t>Mock </a:t>
            </a:r>
            <a:r>
              <a:rPr lang="en-US" sz="3600" dirty="0" smtClean="0">
                <a:latin typeface="Century Gothic" panose="020B0502020202020204" pitchFamily="34" charset="0"/>
              </a:rPr>
              <a:t>Polling</a:t>
            </a:r>
            <a:r>
              <a:rPr lang="en-US" sz="3400" dirty="0" smtClean="0">
                <a:latin typeface="Century Gothic" panose="020B0502020202020204" pitchFamily="34" charset="0"/>
              </a:rPr>
              <a:t>: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2800" dirty="0"/>
              <a:t>Practical Knowledge on Polling day activities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79073604"/>
              </p:ext>
            </p:extLst>
          </p:nvPr>
        </p:nvGraphicFramePr>
        <p:xfrm>
          <a:off x="4724400" y="1752600"/>
          <a:ext cx="3705225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424125814"/>
              </p:ext>
            </p:extLst>
          </p:nvPr>
        </p:nvGraphicFramePr>
        <p:xfrm>
          <a:off x="762000" y="1371600"/>
          <a:ext cx="7620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878666"/>
              </p:ext>
            </p:extLst>
          </p:nvPr>
        </p:nvGraphicFramePr>
        <p:xfrm>
          <a:off x="1676400" y="5516881"/>
          <a:ext cx="5867400" cy="82296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011680"/>
                <a:gridCol w="2011680"/>
                <a:gridCol w="1844040"/>
              </a:tblGrid>
              <a:tr h="4114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Female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Male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Total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114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11184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12633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23817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73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entury Gothic" panose="020B0502020202020204" pitchFamily="34" charset="0"/>
              </a:rPr>
              <a:t>Capacity Enhancement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Election Commission, Nepal is implementing its Second Strategic Plan (2015-2019)</a:t>
            </a:r>
          </a:p>
          <a:p>
            <a:r>
              <a:rPr lang="en-US" sz="2400" dirty="0" smtClean="0"/>
              <a:t>Capacity building program is one of the major pillars of the Strategic Plan</a:t>
            </a:r>
          </a:p>
          <a:p>
            <a:r>
              <a:rPr lang="en-US" sz="2400" dirty="0" smtClean="0"/>
              <a:t>Regular capacity building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has been conducted to election staff and stakeholders</a:t>
            </a:r>
          </a:p>
          <a:p>
            <a:r>
              <a:rPr lang="en-US" sz="2400" dirty="0" smtClean="0"/>
              <a:t>Specific BRIDGE modular trainings have been conducted (introduction to electoral management, gender and election, access to electoral process, electoral dispute resolution, political finance etc.)</a:t>
            </a:r>
          </a:p>
          <a:p>
            <a:r>
              <a:rPr lang="en-US" sz="2400" dirty="0" smtClean="0"/>
              <a:t>Different Resource Manuals have been developed </a:t>
            </a:r>
          </a:p>
          <a:p>
            <a:r>
              <a:rPr lang="en-US" sz="2400" dirty="0" smtClean="0"/>
              <a:t>Trainings to Deaf Citizen, Disable persons, Women and minorities have been focused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2743200"/>
            <a:ext cx="3810000" cy="34231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34274"/>
            <a:ext cx="9143999" cy="101897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Inclusive Electoral Literacy </a:t>
            </a:r>
            <a:r>
              <a:rPr lang="en-US" sz="3600" dirty="0" smtClean="0">
                <a:latin typeface="Century Gothic" panose="020B0502020202020204" pitchFamily="34" charset="0"/>
              </a:rPr>
              <a:t>Activities 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/>
          <a:stretch/>
        </p:blipFill>
        <p:spPr>
          <a:xfrm>
            <a:off x="0" y="2743200"/>
            <a:ext cx="3352800" cy="342319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4051" y="2743200"/>
            <a:ext cx="3329949" cy="34231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5876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762000"/>
          </a:xfrm>
        </p:spPr>
        <p:txBody>
          <a:bodyPr>
            <a:noAutofit/>
          </a:bodyPr>
          <a:lstStyle/>
          <a:p>
            <a:r>
              <a:rPr lang="en-US" sz="3200" b="0" dirty="0" smtClean="0">
                <a:latin typeface="Century Gothic" panose="020B0502020202020204" pitchFamily="34" charset="0"/>
              </a:rPr>
              <a:t>Basic Features of </a:t>
            </a:r>
            <a:r>
              <a:rPr lang="en-US" sz="3200" dirty="0" smtClean="0"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latin typeface="Century Gothic" panose="020B0502020202020204" pitchFamily="34" charset="0"/>
              </a:rPr>
            </a:br>
            <a:r>
              <a:rPr lang="en-US" sz="3600" dirty="0" smtClean="0">
                <a:latin typeface="Century Gothic" panose="020B0502020202020204" pitchFamily="34" charset="0"/>
              </a:rPr>
              <a:t>Voter Education Program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763000" cy="4648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Voter education program based on traditional practice,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Technology based ,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Outreach based,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Disadvantage and marginalized group focused,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Female group focused,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Based on wider consultation with stakeholders,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Regular updating and upgrading,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Voter education as a continuous process.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433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45"/>
          <a:stretch/>
        </p:blipFill>
        <p:spPr>
          <a:xfrm>
            <a:off x="5199529" y="1457950"/>
            <a:ext cx="3944471" cy="5171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72" y="1371600"/>
            <a:ext cx="8458200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Social studies teachers' training</a:t>
            </a:r>
            <a:br>
              <a:rPr lang="en-US" dirty="0" smtClean="0">
                <a:latin typeface="Century Gothic" panose="020B0502020202020204" pitchFamily="34" charset="0"/>
              </a:rPr>
            </a:b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5638800" cy="5257800"/>
          </a:xfrm>
        </p:spPr>
        <p:txBody>
          <a:bodyPr wrap="square" lIns="91440" tIns="0" rIns="91440">
            <a:normAutofit fontScale="47500" lnSpcReduction="20000"/>
          </a:bodyPr>
          <a:lstStyle/>
          <a:p>
            <a:pPr>
              <a:spcBef>
                <a:spcPts val="1200"/>
              </a:spcBef>
            </a:pPr>
            <a:r>
              <a:rPr lang="en-US" sz="4400" dirty="0" smtClean="0"/>
              <a:t>Realized the scope and influence of the teachers in Nepalese society ECN has conducted Electoral Education to Social     Study Teachers of Secondary Level School </a:t>
            </a:r>
          </a:p>
          <a:p>
            <a:pPr>
              <a:spcBef>
                <a:spcPts val="1200"/>
              </a:spcBef>
            </a:pPr>
            <a:r>
              <a:rPr lang="en-US" sz="4400" dirty="0" smtClean="0"/>
              <a:t>Both the community and private Schools' social study teachers are the participants</a:t>
            </a:r>
          </a:p>
          <a:p>
            <a:pPr marL="228600">
              <a:spcBef>
                <a:spcPts val="1200"/>
              </a:spcBef>
            </a:pPr>
            <a:r>
              <a:rPr lang="en-US" sz="4400" dirty="0" smtClean="0"/>
              <a:t>Piloted in 2013 </a:t>
            </a:r>
          </a:p>
          <a:p>
            <a:pPr>
              <a:spcBef>
                <a:spcPts val="1200"/>
              </a:spcBef>
            </a:pPr>
            <a:r>
              <a:rPr lang="en-US" sz="4400" dirty="0" smtClean="0"/>
              <a:t>27 districts out of 75 completed and rest       will be completed in 2 years from now</a:t>
            </a:r>
          </a:p>
          <a:p>
            <a:pPr>
              <a:spcBef>
                <a:spcPts val="1200"/>
              </a:spcBef>
            </a:pPr>
            <a:r>
              <a:rPr lang="en-US" sz="4400" dirty="0" smtClean="0"/>
              <a:t>Training to SS Teachers will have a lifelong impact to them</a:t>
            </a:r>
          </a:p>
          <a:p>
            <a:pPr marL="228600">
              <a:spcBef>
                <a:spcPts val="1200"/>
              </a:spcBef>
            </a:pPr>
            <a:r>
              <a:rPr lang="en-US" sz="4400" dirty="0" smtClean="0"/>
              <a:t>A comprehensive Resource Book developed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02" y="1371600"/>
            <a:ext cx="8464296" cy="762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Electoral Education</a:t>
            </a:r>
            <a:br>
              <a:rPr lang="en-US" dirty="0" smtClean="0">
                <a:latin typeface="Century Gothic" panose="020B0502020202020204" pitchFamily="34" charset="0"/>
              </a:rPr>
            </a:br>
            <a:r>
              <a:rPr lang="en-US" sz="3000" b="0" dirty="0" smtClean="0">
                <a:latin typeface="Century Gothic" panose="020B0502020202020204" pitchFamily="34" charset="0"/>
              </a:rPr>
              <a:t>in Secondary School </a:t>
            </a:r>
            <a:endParaRPr lang="en-US" sz="3000" b="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998" y="2590800"/>
            <a:ext cx="8458200" cy="3886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Officials of the Commission visit community and private schools and take sessions</a:t>
            </a:r>
          </a:p>
          <a:p>
            <a:r>
              <a:rPr lang="en-US" sz="2800" dirty="0" smtClean="0"/>
              <a:t>Conducted in all districts by concerned District Election Offices</a:t>
            </a:r>
          </a:p>
          <a:p>
            <a:r>
              <a:rPr lang="en-US" sz="2800" dirty="0" smtClean="0"/>
              <a:t>At present, Election Commission has focused not only in how to vote but also why to vote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23365"/>
            <a:ext cx="8229600" cy="762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entury Gothic" panose="020B0502020202020204" pitchFamily="34" charset="0"/>
              </a:rPr>
              <a:t>Voter Education through different means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763000" cy="5105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200" b="1" dirty="0" smtClean="0"/>
              <a:t>Print Materials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en-US" sz="2200" dirty="0" smtClean="0"/>
              <a:t>Pamphlets, posters, flex, FAQ, broachers, booklets, flip charts 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en-US" sz="2200" dirty="0" smtClean="0"/>
              <a:t>Printed and disseminated in different local dialects</a:t>
            </a:r>
          </a:p>
          <a:p>
            <a:pPr marL="511175" lvl="1" indent="-511175">
              <a:lnSpc>
                <a:spcPct val="100000"/>
              </a:lnSpc>
              <a:spcBef>
                <a:spcPts val="1200"/>
              </a:spcBef>
            </a:pPr>
            <a:r>
              <a:rPr lang="en-US" sz="2200" b="1" dirty="0" smtClean="0"/>
              <a:t>Audio Visual </a:t>
            </a:r>
          </a:p>
          <a:p>
            <a:pPr marL="798513" lvl="1" indent="-341313">
              <a:lnSpc>
                <a:spcPct val="100000"/>
              </a:lnSpc>
            </a:pPr>
            <a:r>
              <a:rPr lang="en-US" sz="2200" dirty="0"/>
              <a:t>Focusing to Special Target Group </a:t>
            </a:r>
            <a:endParaRPr lang="en-US" sz="2200" dirty="0" smtClean="0"/>
          </a:p>
          <a:p>
            <a:pPr marL="798513" lvl="1" indent="-341313">
              <a:lnSpc>
                <a:spcPct val="100000"/>
              </a:lnSpc>
            </a:pPr>
            <a:r>
              <a:rPr lang="en-US" sz="2200" dirty="0" smtClean="0"/>
              <a:t>Applying </a:t>
            </a:r>
            <a:r>
              <a:rPr lang="en-US" sz="2200" dirty="0"/>
              <a:t>contextual catchy native folk songs </a:t>
            </a:r>
            <a:endParaRPr lang="en-US" sz="2200" dirty="0" smtClean="0"/>
          </a:p>
          <a:p>
            <a:pPr marL="798513" lvl="1" indent="-341313">
              <a:lnSpc>
                <a:spcPct val="100000"/>
              </a:lnSpc>
            </a:pPr>
            <a:r>
              <a:rPr lang="en-US" sz="2200" dirty="0" smtClean="0"/>
              <a:t>Using </a:t>
            </a:r>
            <a:r>
              <a:rPr lang="en-US" sz="2200" dirty="0"/>
              <a:t>of public figure as an icon</a:t>
            </a:r>
            <a:endParaRPr lang="en-US" sz="2200" dirty="0" smtClean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200" b="1" dirty="0" smtClean="0"/>
              <a:t>Radio (widest reach due to Nepal’s geography)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en-US" sz="2200" dirty="0" smtClean="0"/>
              <a:t>All over Nepal, through 100+ radio stations (National and Regional radios)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en-US" sz="2200" dirty="0" smtClean="0"/>
              <a:t>PSAs/announcements in Nepali + 17 local dialects</a:t>
            </a:r>
          </a:p>
          <a:p>
            <a:pPr marL="457200" lvl="1" indent="-403225">
              <a:lnSpc>
                <a:spcPct val="100000"/>
              </a:lnSpc>
              <a:spcBef>
                <a:spcPts val="1200"/>
              </a:spcBef>
            </a:pPr>
            <a:r>
              <a:rPr lang="en-US" sz="2200" b="1" dirty="0" smtClean="0"/>
              <a:t>TV Channels: </a:t>
            </a:r>
            <a:r>
              <a:rPr lang="en-US" sz="2200" dirty="0" smtClean="0"/>
              <a:t>Broadcasting TV Program through 14 National TV Channel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endParaRPr lang="en-US" sz="2200" dirty="0" smtClean="0"/>
          </a:p>
          <a:p>
            <a:pPr lvl="1">
              <a:lnSpc>
                <a:spcPct val="100000"/>
              </a:lnSpc>
              <a:spcBef>
                <a:spcPts val="200"/>
              </a:spcBef>
              <a:buNone/>
            </a:pPr>
            <a:endParaRPr lang="en-US" sz="2200" dirty="0" smtClean="0"/>
          </a:p>
          <a:p>
            <a:pPr lvl="1">
              <a:lnSpc>
                <a:spcPct val="100000"/>
              </a:lnSpc>
              <a:spcBef>
                <a:spcPts val="200"/>
              </a:spcBef>
            </a:pPr>
            <a:endParaRPr lang="en-US" sz="2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6957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Outreach Program</a:t>
            </a:r>
            <a:endParaRPr lang="en-US" sz="4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04800" y="1918201"/>
            <a:ext cx="4040188" cy="533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Mobile EEIC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2514600"/>
            <a:ext cx="3810000" cy="3951288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Miniature of the central EEIC 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Helping to those people who live in remote areas and out of reach modern means of communication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 Street Drama, 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Community Awareness program,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Local Cultural Program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Integrated Mobile service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3736" y="2663011"/>
            <a:ext cx="4964746" cy="358538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7554" y="1524000"/>
            <a:ext cx="4235047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0" y="4796118"/>
            <a:ext cx="9144000" cy="2057400"/>
          </a:xfrm>
          <a:prstGeom prst="roundRect">
            <a:avLst>
              <a:gd name="adj" fmla="val 0"/>
            </a:avLst>
          </a:prstGeom>
          <a:solidFill>
            <a:srgbClr val="3891A7"/>
          </a:solidFill>
          <a:ln w="25400" cap="flat" cmpd="sng" algn="ctr">
            <a:noFill/>
            <a:prstDash val="solid"/>
          </a:ln>
          <a:effectLst/>
        </p:spPr>
        <p:txBody>
          <a:bodyPr lIns="18288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Area:  </a:t>
            </a:r>
            <a:r>
              <a:rPr lang="en-US" sz="2300" kern="0" dirty="0">
                <a:solidFill>
                  <a:schemeClr val="bg1"/>
                </a:solidFill>
                <a:latin typeface="+mj-lt"/>
              </a:rPr>
              <a:t>147,181 Sq KM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		           	 </a:t>
            </a:r>
            <a:r>
              <a:rPr kumimoji="0" lang="en-US" sz="2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Population:  </a:t>
            </a:r>
            <a:r>
              <a:rPr lang="en-US" sz="2300" kern="0" dirty="0">
                <a:solidFill>
                  <a:schemeClr val="bg1"/>
                </a:solidFill>
                <a:latin typeface="+mj-lt"/>
              </a:rPr>
              <a:t>26,494,504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Population Growth Rate:  </a:t>
            </a:r>
            <a:r>
              <a:rPr lang="en-US" sz="2300" kern="0" dirty="0">
                <a:solidFill>
                  <a:schemeClr val="bg1"/>
                </a:solidFill>
                <a:latin typeface="+mj-lt"/>
              </a:rPr>
              <a:t>1.35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 	 </a:t>
            </a:r>
            <a:r>
              <a:rPr kumimoji="0" lang="en-US" sz="2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Economic Growth Rate:  </a:t>
            </a:r>
            <a:r>
              <a:rPr lang="en-US" sz="2300" kern="0" dirty="0">
                <a:solidFill>
                  <a:schemeClr val="bg1"/>
                </a:solidFill>
                <a:latin typeface="+mj-lt"/>
              </a:rPr>
              <a:t>3.5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Literacy Rate: </a:t>
            </a:r>
            <a:r>
              <a:rPr lang="en-US" sz="2300" kern="0" dirty="0">
                <a:solidFill>
                  <a:schemeClr val="bg1"/>
                </a:solidFill>
                <a:latin typeface="+mj-lt"/>
              </a:rPr>
              <a:t>65.9	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		 </a:t>
            </a:r>
            <a:r>
              <a:rPr kumimoji="0" lang="en-US" sz="2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Life Expectancy: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US" sz="2300" kern="0" dirty="0">
                <a:solidFill>
                  <a:schemeClr val="bg1"/>
                </a:solidFill>
                <a:latin typeface="+mj-lt"/>
              </a:rPr>
              <a:t>69 </a:t>
            </a:r>
            <a:r>
              <a:rPr lang="en-US" sz="2300" kern="0" dirty="0" smtClean="0">
                <a:solidFill>
                  <a:schemeClr val="bg1"/>
                </a:solidFill>
                <a:latin typeface="+mj-lt"/>
              </a:rPr>
              <a:t>year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b="1" kern="0" dirty="0">
                <a:solidFill>
                  <a:schemeClr val="bg1"/>
                </a:solidFill>
                <a:latin typeface="+mj-lt"/>
              </a:rPr>
              <a:t>Democratic Practice Since: </a:t>
            </a:r>
            <a:r>
              <a:rPr lang="en-US" sz="2300" kern="0" dirty="0" smtClean="0">
                <a:solidFill>
                  <a:schemeClr val="bg1"/>
                </a:solidFill>
                <a:latin typeface="+mj-lt"/>
              </a:rPr>
              <a:t>1950	 </a:t>
            </a:r>
            <a:r>
              <a:rPr lang="en-US" sz="2300" b="1" kern="0" dirty="0" smtClean="0">
                <a:solidFill>
                  <a:schemeClr val="bg1"/>
                </a:solidFill>
                <a:latin typeface="+mj-lt"/>
              </a:rPr>
              <a:t>Socio-cultural </a:t>
            </a:r>
            <a:r>
              <a:rPr lang="en-US" sz="2300" b="1" kern="0" dirty="0">
                <a:solidFill>
                  <a:schemeClr val="bg1"/>
                </a:solidFill>
                <a:latin typeface="+mj-lt"/>
              </a:rPr>
              <a:t>diversity: </a:t>
            </a:r>
            <a:r>
              <a:rPr lang="en-US" sz="2300" kern="0" dirty="0">
                <a:solidFill>
                  <a:schemeClr val="bg1"/>
                </a:solidFill>
                <a:latin typeface="+mj-lt"/>
              </a:rPr>
              <a:t>1</a:t>
            </a:r>
            <a:r>
              <a:rPr lang="en-US" sz="2300" kern="0" dirty="0" smtClean="0">
                <a:solidFill>
                  <a:schemeClr val="bg1"/>
                </a:solidFill>
                <a:latin typeface="+mj-lt"/>
              </a:rPr>
              <a:t>25 eth gr.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b="1" kern="0" dirty="0">
                <a:solidFill>
                  <a:schemeClr val="bg1"/>
                </a:solidFill>
                <a:latin typeface="+mj-lt"/>
              </a:rPr>
              <a:t>Geo diversity: </a:t>
            </a:r>
            <a:r>
              <a:rPr lang="en-US" sz="2300" kern="0" dirty="0" err="1" smtClean="0">
                <a:solidFill>
                  <a:schemeClr val="bg1"/>
                </a:solidFill>
                <a:latin typeface="+mj-lt"/>
              </a:rPr>
              <a:t>Terai</a:t>
            </a:r>
            <a:r>
              <a:rPr lang="en-US" sz="2300" kern="0" dirty="0" smtClean="0">
                <a:solidFill>
                  <a:schemeClr val="bg1"/>
                </a:solidFill>
                <a:latin typeface="+mj-lt"/>
              </a:rPr>
              <a:t>, Hill &amp; Himalaya   	 </a:t>
            </a:r>
            <a:r>
              <a:rPr lang="en-US" sz="2300" b="1" kern="0" dirty="0" smtClean="0">
                <a:solidFill>
                  <a:schemeClr val="bg1"/>
                </a:solidFill>
                <a:latin typeface="+mj-lt"/>
              </a:rPr>
              <a:t>No</a:t>
            </a:r>
            <a:r>
              <a:rPr lang="en-US" sz="2300" b="1" kern="0" dirty="0">
                <a:solidFill>
                  <a:schemeClr val="bg1"/>
                </a:solidFill>
                <a:latin typeface="+mj-lt"/>
              </a:rPr>
              <a:t>. of </a:t>
            </a:r>
            <a:r>
              <a:rPr lang="en-US" sz="2300" b="1" kern="0" dirty="0" smtClean="0">
                <a:solidFill>
                  <a:schemeClr val="bg1"/>
                </a:solidFill>
                <a:latin typeface="+mj-lt"/>
              </a:rPr>
              <a:t>States</a:t>
            </a:r>
            <a:r>
              <a:rPr lang="en-US" sz="2300" b="1" kern="0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2300" kern="0" dirty="0">
                <a:solidFill>
                  <a:schemeClr val="bg1"/>
                </a:solidFill>
                <a:latin typeface="+mj-lt"/>
              </a:rPr>
              <a:t>7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59859"/>
            <a:ext cx="4365812" cy="1676400"/>
          </a:xfrm>
        </p:spPr>
        <p:txBody>
          <a:bodyPr>
            <a:noAutofit/>
          </a:bodyPr>
          <a:lstStyle/>
          <a:p>
            <a:r>
              <a:rPr lang="en-US" sz="3200" b="0" dirty="0" smtClean="0">
                <a:latin typeface="Century Gothic" panose="020B0502020202020204" pitchFamily="34" charset="0"/>
              </a:rPr>
              <a:t>Federal Democratic Republic of Nepal </a:t>
            </a:r>
            <a:r>
              <a:rPr lang="en-US" sz="3200" dirty="0" smtClean="0"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latin typeface="Century Gothic" panose="020B0502020202020204" pitchFamily="34" charset="0"/>
              </a:rPr>
            </a:br>
            <a:r>
              <a:rPr lang="en-US" sz="3200" dirty="0" smtClean="0">
                <a:latin typeface="Century Gothic" panose="020B0502020202020204" pitchFamily="34" charset="0"/>
              </a:rPr>
              <a:t>at a Glance</a:t>
            </a:r>
            <a:endParaRPr lang="en-US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29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95400"/>
            <a:ext cx="8229600" cy="6096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Mobilization of Social mobilizers </a:t>
            </a:r>
            <a:br>
              <a:rPr lang="en-US" sz="3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US" sz="2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(Voter Education Volunteers) </a:t>
            </a:r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379694"/>
            <a:ext cx="5215664" cy="35052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Major role played in  voter registration and voter identification card distribution process in CA Election, 2013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These volunteers were directed to impart the voter education to marginalized groups, first time voters, the illiterate or blinds, </a:t>
            </a:r>
            <a:r>
              <a:rPr lang="en-US" sz="2000" dirty="0" err="1" smtClean="0"/>
              <a:t>Dalit</a:t>
            </a:r>
            <a:r>
              <a:rPr lang="en-US" sz="2000" dirty="0" smtClean="0"/>
              <a:t> and women.  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They were mobilized for 2 months and worked under the supervision of DEO Office. </a:t>
            </a:r>
          </a:p>
          <a:p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3"/>
          <a:stretch/>
        </p:blipFill>
        <p:spPr>
          <a:xfrm>
            <a:off x="5500740" y="3733800"/>
            <a:ext cx="3643260" cy="264681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2185147"/>
            <a:ext cx="8736106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000" dirty="0" smtClean="0"/>
              <a:t>Voter Education Volunteers (VEV) from minorities and women group at the local level, at least 2 persons mobilized for a VDC or Municipality Ward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Focused to impart the voter education at local level communities </a:t>
            </a:r>
          </a:p>
          <a:p>
            <a:pPr>
              <a:spcBef>
                <a:spcPts val="1200"/>
              </a:spcBef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637104" cy="804096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Century Gothic" panose="020B0502020202020204" pitchFamily="34" charset="0"/>
              </a:rPr>
              <a:t>Gender &amp; Inclusion initiatives 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76" y="1902273"/>
            <a:ext cx="3144511" cy="361796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altLang="en-US" sz="2400" b="1" dirty="0"/>
              <a:t>Regulatory </a:t>
            </a:r>
            <a:r>
              <a:rPr lang="en-US" altLang="en-US" sz="2400" b="1" dirty="0" smtClean="0"/>
              <a:t>Framework</a:t>
            </a:r>
            <a:endParaRPr lang="en-US" altLang="en-US" sz="2400" b="1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GI Policy </a:t>
            </a:r>
            <a:r>
              <a:rPr lang="en-US" altLang="en-US" sz="2000" dirty="0" smtClean="0"/>
              <a:t>2013</a:t>
            </a:r>
            <a:endParaRPr lang="en-US" altLang="en-US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GI Strategy </a:t>
            </a:r>
            <a:r>
              <a:rPr lang="en-US" altLang="en-US" sz="2000" dirty="0" smtClean="0"/>
              <a:t>2015-2020</a:t>
            </a:r>
            <a:endParaRPr lang="en-US" altLang="en-US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GI action plan I, 2015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GI action plan II </a:t>
            </a: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000" dirty="0" smtClean="0"/>
              <a:t>(Jan. </a:t>
            </a:r>
            <a:r>
              <a:rPr lang="en-US" altLang="en-US" sz="2000" dirty="0"/>
              <a:t>2016 to July 2018</a:t>
            </a:r>
            <a:r>
              <a:rPr lang="en-US" altLang="en-US" sz="2000" dirty="0" smtClean="0"/>
              <a:t>)</a:t>
            </a:r>
            <a:endParaRPr lang="en-US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7DC4-52D0-48F4-9E39-7FF09D78D28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92258" y="1902272"/>
            <a:ext cx="3282168" cy="36179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8975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65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2400" b="1" dirty="0" smtClean="0"/>
              <a:t>Institutional Framework</a:t>
            </a:r>
          </a:p>
          <a:p>
            <a:pPr>
              <a:defRPr/>
            </a:pPr>
            <a:r>
              <a:rPr lang="en-US" altLang="en-US" sz="2000" dirty="0" smtClean="0"/>
              <a:t>GI Coordination Committee</a:t>
            </a:r>
          </a:p>
          <a:p>
            <a:pPr>
              <a:defRPr/>
            </a:pPr>
            <a:r>
              <a:rPr lang="en-US" altLang="en-US" sz="2000" b="1" dirty="0" smtClean="0"/>
              <a:t>GI Unit</a:t>
            </a:r>
          </a:p>
          <a:p>
            <a:pPr>
              <a:defRPr/>
            </a:pPr>
            <a:r>
              <a:rPr lang="en-US" altLang="en-US" sz="2000" dirty="0" smtClean="0"/>
              <a:t>GI focal persons (HQ and 75 offices)</a:t>
            </a:r>
          </a:p>
          <a:p>
            <a:pPr>
              <a:defRPr/>
            </a:pPr>
            <a:r>
              <a:rPr lang="en-US" altLang="en-US" sz="2000" dirty="0" smtClean="0"/>
              <a:t>GI related grievances (female officer at HQ)</a:t>
            </a:r>
            <a:endParaRPr lang="en-US" alt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9" y="1902272"/>
            <a:ext cx="2550107" cy="361796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8600" y="5562600"/>
            <a:ext cx="8637104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Developing ECN as a Gender Sensitive Organization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 Attempts to ensure gender equality not only in the office but also among the voters and the candidates.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409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1430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Regular Interface with Stakeholders 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057400"/>
            <a:ext cx="8458200" cy="464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Regular consultations with relevant stakeholders: Women, </a:t>
            </a:r>
            <a:r>
              <a:rPr lang="en-US" sz="2800" dirty="0" err="1" smtClean="0"/>
              <a:t>Dalit</a:t>
            </a:r>
            <a:r>
              <a:rPr lang="en-US" sz="2800" dirty="0" smtClean="0"/>
              <a:t>, Disabled, Excluded and Minorities</a:t>
            </a:r>
          </a:p>
          <a:p>
            <a:r>
              <a:rPr lang="en-US" sz="2800" dirty="0" smtClean="0"/>
              <a:t>Review of formal (School) education curriculum</a:t>
            </a:r>
          </a:p>
          <a:p>
            <a:r>
              <a:rPr lang="en-US" sz="2800" dirty="0" smtClean="0"/>
              <a:t>Updating and developing of electoral education curriculum in consultation with the relevant stakeholders</a:t>
            </a:r>
          </a:p>
          <a:p>
            <a:r>
              <a:rPr lang="en-US" sz="2800" dirty="0" smtClean="0"/>
              <a:t>Orientation to major stakeholders about new electoral provisions: political parties, CSOs, media etc.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912392"/>
            <a:ext cx="8839199" cy="762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entury Gothic" panose="020B0502020202020204" pitchFamily="34" charset="0"/>
              </a:rPr>
              <a:t>Opportunities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736" y="1674392"/>
            <a:ext cx="5681064" cy="5334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dirty="0" smtClean="0"/>
              <a:t>Successfully implemented the first strategic plan and undergoing reforms according to the second strategic plan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dirty="0" smtClean="0"/>
              <a:t>Continuation of past efforts </a:t>
            </a:r>
            <a:r>
              <a:rPr lang="en-US" sz="2000" dirty="0"/>
              <a:t>to improve </a:t>
            </a:r>
            <a:r>
              <a:rPr lang="en-US" sz="2000" dirty="0" smtClean="0"/>
              <a:t>inclusive education and participation in elections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dirty="0" smtClean="0"/>
              <a:t>In light of Constitutional commitments, address </a:t>
            </a:r>
            <a:r>
              <a:rPr lang="en-US" sz="2000" dirty="0"/>
              <a:t>GI-related concerns raised by </a:t>
            </a:r>
            <a:r>
              <a:rPr lang="en-US" sz="2000" dirty="0" smtClean="0"/>
              <a:t>key stakeholders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000" dirty="0" smtClean="0"/>
              <a:t>Women</a:t>
            </a:r>
            <a:r>
              <a:rPr lang="en-US" sz="2000" dirty="0"/>
              <a:t>, </a:t>
            </a:r>
            <a:r>
              <a:rPr lang="en-US" sz="2000" i="1" dirty="0"/>
              <a:t>Dalits</a:t>
            </a:r>
            <a:r>
              <a:rPr lang="en-US" sz="2000" dirty="0"/>
              <a:t>, Backward Communities, Backward Regions, Indigenous and Ethnic Communities, </a:t>
            </a:r>
            <a:r>
              <a:rPr lang="en-US" sz="2000" i="1" dirty="0" err="1"/>
              <a:t>Madhesi</a:t>
            </a:r>
            <a:r>
              <a:rPr lang="en-US" sz="2000" dirty="0"/>
              <a:t>, </a:t>
            </a:r>
            <a:r>
              <a:rPr lang="en-US" sz="2000" dirty="0" smtClean="0"/>
              <a:t>Persons with disabilities, other minorities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dirty="0" smtClean="0"/>
              <a:t>Draft electoral laws, policies to be gender-sensitive </a:t>
            </a:r>
            <a:r>
              <a:rPr lang="en-US" sz="2000" dirty="0"/>
              <a:t>and </a:t>
            </a:r>
            <a:r>
              <a:rPr lang="en-US" sz="2000" dirty="0" smtClean="0"/>
              <a:t>inclusive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000" dirty="0" smtClean="0"/>
              <a:t>This could help mainstream GI within political forces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pic>
        <p:nvPicPr>
          <p:cNvPr id="5" name="Picture 4" descr="C:\Users\IFES HP3\Downloads\IMG_519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" r="2676"/>
          <a:stretch/>
        </p:blipFill>
        <p:spPr bwMode="auto">
          <a:xfrm>
            <a:off x="6096000" y="1675396"/>
            <a:ext cx="2895706" cy="2286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98435"/>
            <a:ext cx="2895706" cy="2057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7865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08810"/>
            <a:ext cx="8229600" cy="762000"/>
          </a:xfrm>
        </p:spPr>
        <p:txBody>
          <a:bodyPr/>
          <a:lstStyle/>
          <a:p>
            <a:r>
              <a:rPr lang="en-US" sz="3600" dirty="0" smtClean="0">
                <a:latin typeface="Century Gothic" panose="020B0502020202020204" pitchFamily="34" charset="0"/>
              </a:rPr>
              <a:t>Challenges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3888"/>
            <a:ext cx="5502964" cy="441559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/>
              <a:t>S</a:t>
            </a:r>
            <a:r>
              <a:rPr lang="en-US" sz="2400" dirty="0" smtClean="0"/>
              <a:t>ocio-Cultural discrimination and poverty hinder </a:t>
            </a:r>
            <a:r>
              <a:rPr lang="en-US" sz="2400" dirty="0" smtClean="0"/>
              <a:t>women’s participation in </a:t>
            </a:r>
            <a:r>
              <a:rPr lang="en-US" sz="2400" dirty="0"/>
              <a:t>the electoral process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Many communities care more for livelihoods than informed participation in elections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Political parties participating in elections not sufficiently addressing Gender </a:t>
            </a:r>
            <a:r>
              <a:rPr lang="en-US" sz="2400" dirty="0"/>
              <a:t>and </a:t>
            </a:r>
            <a:r>
              <a:rPr lang="en-US" sz="2400" dirty="0" smtClean="0"/>
              <a:t>Inclusion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smtClean="0"/>
              <a:t>Lack </a:t>
            </a:r>
            <a:r>
              <a:rPr lang="en-US" sz="2400" dirty="0"/>
              <a:t>of </a:t>
            </a:r>
            <a:r>
              <a:rPr lang="en-US" sz="2400" dirty="0" smtClean="0"/>
              <a:t>adequate </a:t>
            </a:r>
            <a:r>
              <a:rPr lang="en-US" sz="2400" dirty="0" smtClean="0"/>
              <a:t>gender- and disability-friendly </a:t>
            </a:r>
            <a:r>
              <a:rPr lang="en-US" sz="2400" dirty="0"/>
              <a:t>infrastructure </a:t>
            </a:r>
            <a:r>
              <a:rPr lang="en-US" sz="2400" dirty="0" smtClean="0"/>
              <a:t>for polling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496484"/>
            <a:ext cx="3315590" cy="251520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7"/>
          <a:stretch/>
        </p:blipFill>
        <p:spPr>
          <a:xfrm>
            <a:off x="5715000" y="4125975"/>
            <a:ext cx="3315590" cy="225261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506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A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28737"/>
            <a:ext cx="7479676" cy="502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895600" y="3276600"/>
            <a:ext cx="3657600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5400" b="1" i="1" dirty="0">
                <a:solidFill>
                  <a:srgbClr val="FFFFFF"/>
                </a:solidFill>
              </a:rPr>
              <a:t>Thank You</a:t>
            </a:r>
            <a:endParaRPr lang="en-CA" sz="5400" b="1" dirty="0">
              <a:solidFill>
                <a:srgbClr val="FFFFFF"/>
              </a:solidFill>
            </a:endParaRPr>
          </a:p>
        </p:txBody>
      </p:sp>
      <p:pic>
        <p:nvPicPr>
          <p:cNvPr id="6" name="Picture 4" descr="fla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524000"/>
            <a:ext cx="1066800" cy="109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62000"/>
          </a:xfrm>
        </p:spPr>
        <p:txBody>
          <a:bodyPr/>
          <a:lstStyle/>
          <a:p>
            <a:pPr algn="l"/>
            <a:r>
              <a:rPr lang="en-US" dirty="0" smtClean="0">
                <a:latin typeface="Century Gothic" panose="020B0502020202020204" pitchFamily="34" charset="0"/>
              </a:rPr>
              <a:t>Presentation Outline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458200" cy="457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600" dirty="0" smtClean="0"/>
              <a:t>Background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600" dirty="0" smtClean="0"/>
              <a:t>Establishment of Electoral Education and Information Center (EEIC) and its activities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600" dirty="0" smtClean="0"/>
              <a:t>Gender and Inclusion initiatives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600" dirty="0" smtClean="0"/>
              <a:t>Opportunities and Challenges</a:t>
            </a:r>
          </a:p>
          <a:p>
            <a:pPr>
              <a:lnSpc>
                <a:spcPct val="114000"/>
              </a:lnSpc>
              <a:spcBef>
                <a:spcPts val="600"/>
              </a:spcBef>
              <a:buNone/>
            </a:pPr>
            <a:endParaRPr lang="en-US" sz="3600" dirty="0" smtClean="0"/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en-US" sz="3600" dirty="0" smtClean="0"/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475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12" y="827088"/>
            <a:ext cx="8229600" cy="1143000"/>
          </a:xfrm>
        </p:spPr>
        <p:txBody>
          <a:bodyPr>
            <a:normAutofit/>
          </a:bodyPr>
          <a:lstStyle/>
          <a:p>
            <a:pPr algn="l">
              <a:lnSpc>
                <a:spcPct val="114000"/>
              </a:lnSpc>
              <a:spcBef>
                <a:spcPts val="600"/>
              </a:spcBef>
            </a:pPr>
            <a:r>
              <a:rPr lang="en-US" sz="4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Background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400" y="1752600"/>
            <a:ext cx="4191000" cy="3951288"/>
          </a:xfrm>
        </p:spPr>
        <p:txBody>
          <a:bodyPr>
            <a:noAutofit/>
          </a:bodyPr>
          <a:lstStyle/>
          <a:p>
            <a:r>
              <a:rPr lang="en-US" sz="2600" dirty="0" smtClean="0"/>
              <a:t>Introduced an EMB with the Interim Constitution of 1950,</a:t>
            </a:r>
          </a:p>
          <a:p>
            <a:r>
              <a:rPr lang="en-US" sz="2600" dirty="0" smtClean="0"/>
              <a:t>Independent constitutional body since 1966,</a:t>
            </a:r>
          </a:p>
          <a:p>
            <a:r>
              <a:rPr lang="en-US" sz="2600" dirty="0" smtClean="0"/>
              <a:t>5 Commissioners including the Chief Election Commissioner</a:t>
            </a:r>
          </a:p>
          <a:p>
            <a:r>
              <a:rPr lang="en-US" sz="2600" dirty="0" smtClean="0"/>
              <a:t>Activities guided by constitution, electoral laws, strategic plan</a:t>
            </a:r>
          </a:p>
        </p:txBody>
      </p:sp>
      <p:pic>
        <p:nvPicPr>
          <p:cNvPr id="8" name="Content Placeholder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400" y="1770072"/>
            <a:ext cx="4674889" cy="280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343400" y="4648200"/>
            <a:ext cx="4670407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/>
              <a:t>Responsibilities of conducting, supervising, directing and controlling the elections of the President, Vice-President, Federal Parliament, State Assembly and members of Local bodies</a:t>
            </a:r>
          </a:p>
        </p:txBody>
      </p:sp>
    </p:spTree>
    <p:extLst>
      <p:ext uri="{BB962C8B-B14F-4D97-AF65-F5344CB8AC3E}">
        <p14:creationId xmlns:p14="http://schemas.microsoft.com/office/powerpoint/2010/main" val="377210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914400"/>
            <a:ext cx="8229600" cy="9906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Century Gothic" panose="020B0502020202020204" pitchFamily="34" charset="0"/>
              </a:rPr>
              <a:t>Cont'd... 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4040188" cy="4648200"/>
          </a:xfrm>
          <a:solidFill>
            <a:srgbClr val="638A95"/>
          </a:solidFill>
        </p:spPr>
        <p:txBody>
          <a:bodyPr>
            <a:noAutofit/>
          </a:bodyPr>
          <a:lstStyle/>
          <a:p>
            <a:pPr>
              <a:spcBef>
                <a:spcPts val="2000"/>
              </a:spcBef>
            </a:pPr>
            <a:r>
              <a:rPr lang="en-US" sz="2600" dirty="0" smtClean="0">
                <a:solidFill>
                  <a:schemeClr val="bg1"/>
                </a:solidFill>
              </a:rPr>
              <a:t>The Constitution has made mandatory provisions of using the principle of inclusion in all the electoral systems adopted. </a:t>
            </a:r>
          </a:p>
          <a:p>
            <a:pPr>
              <a:spcBef>
                <a:spcPts val="2000"/>
              </a:spcBef>
            </a:pPr>
            <a:r>
              <a:rPr lang="en-US" sz="2600" dirty="0" smtClean="0">
                <a:solidFill>
                  <a:schemeClr val="bg1"/>
                </a:solidFill>
              </a:rPr>
              <a:t>Inclusive Electoral Education is the demand of demographic structure of Nepal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5000"/>
            <a:ext cx="4041775" cy="46482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2000"/>
              </a:spcBef>
            </a:pPr>
            <a:r>
              <a:rPr lang="en-US" sz="2600" dirty="0" smtClean="0"/>
              <a:t>Elections: the mega event and observed from many dimensions by different electoral stakeholders. </a:t>
            </a:r>
          </a:p>
          <a:p>
            <a:pPr>
              <a:spcBef>
                <a:spcPts val="2000"/>
              </a:spcBef>
            </a:pPr>
            <a:r>
              <a:rPr lang="en-US" sz="2600" dirty="0" smtClean="0"/>
              <a:t>Many electoral activities take place during an election following electoral cycle. Electoral and Voter Education is one of them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976" y="1066800"/>
            <a:ext cx="8229600" cy="762000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CA Election 2013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763000" cy="5410200"/>
          </a:xfrm>
        </p:spPr>
        <p:txBody>
          <a:bodyPr>
            <a:noAutofit/>
          </a:bodyPr>
          <a:lstStyle/>
          <a:p>
            <a:pPr lvl="0"/>
            <a:endParaRPr lang="en-US" sz="2400" dirty="0" smtClean="0"/>
          </a:p>
          <a:p>
            <a:pPr lvl="0"/>
            <a:endParaRPr lang="en-US" sz="2400" dirty="0" smtClean="0"/>
          </a:p>
          <a:p>
            <a:pPr lvl="0"/>
            <a:endParaRPr lang="en-US" sz="2400" dirty="0" smtClean="0"/>
          </a:p>
          <a:p>
            <a:pPr lvl="0"/>
            <a:endParaRPr lang="en-US" sz="2400" dirty="0" smtClean="0"/>
          </a:p>
          <a:p>
            <a:pPr lvl="0"/>
            <a:endParaRPr lang="en-US" sz="2400" dirty="0" smtClean="0"/>
          </a:p>
          <a:p>
            <a:pPr lvl="0"/>
            <a:endParaRPr lang="en-US" sz="2400" dirty="0" smtClean="0"/>
          </a:p>
          <a:p>
            <a:pPr lvl="0">
              <a:lnSpc>
                <a:spcPct val="100000"/>
              </a:lnSpc>
              <a:spcBef>
                <a:spcPts val="3000"/>
              </a:spcBef>
            </a:pPr>
            <a:r>
              <a:rPr lang="en-US" sz="2400" dirty="0" smtClean="0"/>
              <a:t>Electoral and voter education activities were carried out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A special Voter Education committee was formed at the central level under the chairmanship of a Commissioner.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 A District level Voter Education Committee is formed under the Chairmanship of Chief District Officer</a:t>
            </a:r>
          </a:p>
          <a:p>
            <a:pPr lvl="0"/>
            <a:endParaRPr lang="en-US" sz="2400" dirty="0" smtClean="0"/>
          </a:p>
          <a:p>
            <a:pPr lvl="0"/>
            <a:endParaRPr lang="en-US" sz="2400" dirty="0" smtClean="0"/>
          </a:p>
          <a:p>
            <a:pPr>
              <a:lnSpc>
                <a:spcPct val="114000"/>
              </a:lnSpc>
              <a:spcBef>
                <a:spcPts val="600"/>
              </a:spcBef>
              <a:buNone/>
            </a:pPr>
            <a:endParaRPr lang="en-US" sz="2400" dirty="0" smtClean="0"/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en-US" sz="2400" dirty="0" smtClean="0"/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en-US" sz="2200" dirty="0" smtClean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71181656"/>
              </p:ext>
            </p:extLst>
          </p:nvPr>
        </p:nvGraphicFramePr>
        <p:xfrm>
          <a:off x="4374776" y="1828800"/>
          <a:ext cx="4388224" cy="2590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497541" y="2057400"/>
            <a:ext cx="2559424" cy="2362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dirty="0" smtClean="0"/>
              <a:t>Highest Voters' Participation in Nepalese Electoral History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b="1" dirty="0" smtClean="0">
                <a:latin typeface="Century Gothic" panose="020B0502020202020204" pitchFamily="34" charset="0"/>
              </a:rPr>
              <a:t>(78.4%)</a:t>
            </a:r>
            <a:endParaRPr lang="en-US" sz="3600" b="1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75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228600" y="1219200"/>
            <a:ext cx="91439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Establishment of </a:t>
            </a:r>
            <a:r>
              <a:rPr lang="en-US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Electoral </a:t>
            </a: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Education </a:t>
            </a:r>
            <a:r>
              <a:rPr lang="en-US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and </a:t>
            </a: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Information </a:t>
            </a:r>
            <a:r>
              <a:rPr lang="en-US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Center (EEIC) </a:t>
            </a:r>
            <a:endParaRPr lang="en-US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" r="6626"/>
          <a:stretch/>
        </p:blipFill>
        <p:spPr bwMode="auto">
          <a:xfrm>
            <a:off x="8965" y="2438400"/>
            <a:ext cx="5206746" cy="392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359146" y="2438400"/>
            <a:ext cx="3784854" cy="3928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Established in 2012 with the objectives of enhancing awareness and participation of voters towards electoral systems, processes and procedures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Expansion of EEIC in Regional Levels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71600"/>
            <a:ext cx="8229600" cy="762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entury Gothic" panose="020B0502020202020204" pitchFamily="34" charset="0"/>
              </a:rPr>
              <a:t>Mini Museum: 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b="0" dirty="0" smtClean="0"/>
              <a:t>Displaying Election related materials </a:t>
            </a:r>
            <a:endParaRPr lang="en-US" sz="34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5239"/>
            <a:ext cx="9144000" cy="3687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71600"/>
            <a:ext cx="8991600" cy="762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entury Gothic" panose="020B0502020202020204" pitchFamily="34" charset="0"/>
              </a:rPr>
              <a:t>Mini Theater: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b="0" dirty="0" smtClean="0"/>
              <a:t>25 Minutes Long Documentary on Democracy and Elections</a:t>
            </a:r>
            <a:endParaRPr lang="en-US" sz="28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6870"/>
            <a:ext cx="9144000" cy="3692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4439</TotalTime>
  <Words>1038</Words>
  <Application>Microsoft Office PowerPoint</Application>
  <PresentationFormat>On-screen Show (4:3)</PresentationFormat>
  <Paragraphs>153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Century Gothic</vt:lpstr>
      <vt:lpstr>Office Theme</vt:lpstr>
      <vt:lpstr>Inclusive Electoral Literacy  through informal education channel</vt:lpstr>
      <vt:lpstr>Federal Democratic Republic of Nepal  at a Glance</vt:lpstr>
      <vt:lpstr>Presentation Outline</vt:lpstr>
      <vt:lpstr>Background </vt:lpstr>
      <vt:lpstr>Cont'd... </vt:lpstr>
      <vt:lpstr>CA Election 2013</vt:lpstr>
      <vt:lpstr>PowerPoint Presentation</vt:lpstr>
      <vt:lpstr>Mini Museum:  Displaying Election related materials </vt:lpstr>
      <vt:lpstr>Mini Theater: 25 Minutes Long Documentary on Democracy and Elections</vt:lpstr>
      <vt:lpstr>Interactive Room: Interaction on 5 different thematic subjects Using different Technologies and Learning styles</vt:lpstr>
      <vt:lpstr>PowerPoint Presentation</vt:lpstr>
      <vt:lpstr>PowerPoint Presentation</vt:lpstr>
      <vt:lpstr>Capacity Enhancement</vt:lpstr>
      <vt:lpstr>Inclusive Electoral Literacy Activities </vt:lpstr>
      <vt:lpstr>Basic Features of  Voter Education Program</vt:lpstr>
      <vt:lpstr>Social studies teachers' training </vt:lpstr>
      <vt:lpstr>Electoral Education in Secondary School </vt:lpstr>
      <vt:lpstr>Voter Education through different means</vt:lpstr>
      <vt:lpstr>Outreach Program</vt:lpstr>
      <vt:lpstr>Mobilization of Social mobilizers  (Voter Education Volunteers) </vt:lpstr>
      <vt:lpstr>Gender &amp; Inclusion initiatives </vt:lpstr>
      <vt:lpstr>Regular Interface with Stakeholders </vt:lpstr>
      <vt:lpstr>Opportunities</vt:lpstr>
      <vt:lpstr>Challenges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Election Commission, Nepal</dc:title>
  <dc:creator>DELL</dc:creator>
  <cp:lastModifiedBy>Mukunda Raj Panday</cp:lastModifiedBy>
  <cp:revision>365</cp:revision>
  <cp:lastPrinted>2015-09-28T10:18:09Z</cp:lastPrinted>
  <dcterms:created xsi:type="dcterms:W3CDTF">2014-01-09T06:31:17Z</dcterms:created>
  <dcterms:modified xsi:type="dcterms:W3CDTF">2016-10-18T13:43:06Z</dcterms:modified>
</cp:coreProperties>
</file>