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56" r:id="rId2"/>
    <p:sldId id="309" r:id="rId3"/>
    <p:sldId id="263" r:id="rId4"/>
    <p:sldId id="323" r:id="rId5"/>
    <p:sldId id="325" r:id="rId6"/>
    <p:sldId id="326" r:id="rId7"/>
    <p:sldId id="292" r:id="rId8"/>
    <p:sldId id="327" r:id="rId9"/>
    <p:sldId id="297" r:id="rId10"/>
    <p:sldId id="321" r:id="rId11"/>
    <p:sldId id="304" r:id="rId12"/>
    <p:sldId id="316" r:id="rId13"/>
    <p:sldId id="311" r:id="rId14"/>
    <p:sldId id="328" r:id="rId15"/>
    <p:sldId id="322" r:id="rId16"/>
    <p:sldId id="264" r:id="rId17"/>
    <p:sldId id="31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09" autoAdjust="0"/>
    <p:restoredTop sz="93670" autoAdjust="0"/>
  </p:normalViewPr>
  <p:slideViewPr>
    <p:cSldViewPr snapToGrid="0">
      <p:cViewPr varScale="1">
        <p:scale>
          <a:sx n="70" d="100"/>
          <a:sy n="70" d="100"/>
        </p:scale>
        <p:origin x="33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7E62A0-8C57-4DEC-A70F-55E41E29A231}" type="datetimeFigureOut">
              <a:rPr lang="en-US" smtClean="0"/>
              <a:pPr/>
              <a:t>10/19/2016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B18C7E-78DD-4F00-AA8F-1744F2BCEEC1}" type="slidenum">
              <a:rPr lang="en-US" smtClean="0"/>
              <a:pPr/>
              <a:t>‹#›</a:t>
            </a:fld>
            <a:endParaRPr lang="en-US"/>
          </a:p>
        </p:txBody>
      </p:sp>
    </p:spTree>
    <p:extLst>
      <p:ext uri="{BB962C8B-B14F-4D97-AF65-F5344CB8AC3E}">
        <p14:creationId xmlns:p14="http://schemas.microsoft.com/office/powerpoint/2010/main" val="1649760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4124B0-D020-445C-93BA-222828B7EB73}" type="datetimeFigureOut">
              <a:rPr lang="en-US" smtClean="0"/>
              <a:pPr/>
              <a:t>10/19/2016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36A27-F4C9-4CAF-B523-610FC34794DE}" type="slidenum">
              <a:rPr lang="en-US" smtClean="0"/>
              <a:pPr/>
              <a:t>‹#›</a:t>
            </a:fld>
            <a:endParaRPr lang="en-US"/>
          </a:p>
        </p:txBody>
      </p:sp>
    </p:spTree>
    <p:extLst>
      <p:ext uri="{BB962C8B-B14F-4D97-AF65-F5344CB8AC3E}">
        <p14:creationId xmlns:p14="http://schemas.microsoft.com/office/powerpoint/2010/main" val="2035846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36A27-F4C9-4CAF-B523-610FC34794DE}" type="slidenum">
              <a:rPr lang="en-US" smtClean="0"/>
              <a:pPr/>
              <a:t>1</a:t>
            </a:fld>
            <a:endParaRPr lang="en-US"/>
          </a:p>
        </p:txBody>
      </p:sp>
    </p:spTree>
    <p:extLst>
      <p:ext uri="{BB962C8B-B14F-4D97-AF65-F5344CB8AC3E}">
        <p14:creationId xmlns:p14="http://schemas.microsoft.com/office/powerpoint/2010/main" val="2809603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512187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3128458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3240314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135118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319198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4158059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124767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299585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198624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2833546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46402C-7D5C-4C6F-B96B-21436EC64C55}" type="datetimeFigureOut">
              <a:rPr lang="en-US" smtClean="0"/>
              <a:pPr/>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3B18A0-1489-43A8-BC48-3592C7752CD2}" type="slidenum">
              <a:rPr lang="en-US" smtClean="0"/>
              <a:pPr/>
              <a:t>‹#›</a:t>
            </a:fld>
            <a:endParaRPr lang="en-US"/>
          </a:p>
        </p:txBody>
      </p:sp>
    </p:spTree>
    <p:extLst>
      <p:ext uri="{BB962C8B-B14F-4D97-AF65-F5344CB8AC3E}">
        <p14:creationId xmlns:p14="http://schemas.microsoft.com/office/powerpoint/2010/main" val="2925954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6402C-7D5C-4C6F-B96B-21436EC64C55}" type="datetimeFigureOut">
              <a:rPr lang="en-US" smtClean="0"/>
              <a:pPr/>
              <a:t>10/19/2016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B18A0-1489-43A8-BC48-3592C7752CD2}" type="slidenum">
              <a:rPr lang="en-US" smtClean="0"/>
              <a:pPr/>
              <a:t>‹#›</a:t>
            </a:fld>
            <a:endParaRPr lang="en-US"/>
          </a:p>
        </p:txBody>
      </p:sp>
    </p:spTree>
    <p:extLst>
      <p:ext uri="{BB962C8B-B14F-4D97-AF65-F5344CB8AC3E}">
        <p14:creationId xmlns:p14="http://schemas.microsoft.com/office/powerpoint/2010/main" val="2374159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20.tiff"/><Relationship Id="rId4" Type="http://schemas.openxmlformats.org/officeDocument/2006/relationships/image" Target="../media/image19.tiff"/></Relationships>
</file>

<file path=ppt/slides/_rels/slide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23.tiff"/><Relationship Id="rId4" Type="http://schemas.openxmlformats.org/officeDocument/2006/relationships/image" Target="../media/image22.tif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12"/>
            <a:ext cx="9144000" cy="6858001"/>
          </a:xfrm>
          <a:prstGeom prst="rect">
            <a:avLst/>
          </a:prstGeom>
        </p:spPr>
      </p:pic>
      <p:sp>
        <p:nvSpPr>
          <p:cNvPr id="4" name="TextBox 3"/>
          <p:cNvSpPr txBox="1"/>
          <p:nvPr/>
        </p:nvSpPr>
        <p:spPr>
          <a:xfrm>
            <a:off x="1614225" y="1790529"/>
            <a:ext cx="6230620" cy="1261884"/>
          </a:xfrm>
          <a:prstGeom prst="rect">
            <a:avLst/>
          </a:prstGeom>
          <a:noFill/>
        </p:spPr>
        <p:txBody>
          <a:bodyPr wrap="square" rtlCol="0">
            <a:spAutoFit/>
          </a:bodyPr>
          <a:lstStyle/>
          <a:p>
            <a:pPr algn="ctr"/>
            <a:r>
              <a:rPr lang="en-US" sz="2800" dirty="0" smtClean="0"/>
              <a:t>Union Election Commission</a:t>
            </a:r>
          </a:p>
          <a:p>
            <a:pPr algn="ctr"/>
            <a:r>
              <a:rPr lang="en-US" sz="2400" dirty="0" smtClean="0"/>
              <a:t>Voter Education:  </a:t>
            </a:r>
            <a:r>
              <a:rPr lang="en-US" sz="2400" b="1" dirty="0" smtClean="0"/>
              <a:t>Inclusive Electoral Literacy through informal education channel</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6653" y="3569709"/>
            <a:ext cx="4027947" cy="250430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25" y="3557834"/>
            <a:ext cx="4429833" cy="2488429"/>
          </a:xfrm>
          <a:prstGeom prst="rect">
            <a:avLst/>
          </a:prstGeom>
        </p:spPr>
      </p:pic>
    </p:spTree>
    <p:extLst>
      <p:ext uri="{BB962C8B-B14F-4D97-AF65-F5344CB8AC3E}">
        <p14:creationId xmlns:p14="http://schemas.microsoft.com/office/powerpoint/2010/main" val="1125083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a:t>
            </a:r>
            <a:endParaRPr lang="en-US" dirty="0"/>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409"/>
            <a:ext cx="9144001" cy="6864409"/>
          </a:xfrm>
          <a:prstGeom prst="rect">
            <a:avLst/>
          </a:prstGeom>
        </p:spPr>
      </p:pic>
      <p:sp>
        <p:nvSpPr>
          <p:cNvPr id="9" name="TextBox 8"/>
          <p:cNvSpPr txBox="1"/>
          <p:nvPr/>
        </p:nvSpPr>
        <p:spPr>
          <a:xfrm>
            <a:off x="1698171" y="3158836"/>
            <a:ext cx="3847606" cy="369332"/>
          </a:xfrm>
          <a:prstGeom prst="rect">
            <a:avLst/>
          </a:prstGeom>
          <a:noFill/>
        </p:spPr>
        <p:txBody>
          <a:bodyPr wrap="square" rtlCol="0">
            <a:spAutoFit/>
          </a:bodyPr>
          <a:lstStyle/>
          <a:p>
            <a:endParaRPr lang="en-US" dirty="0"/>
          </a:p>
        </p:txBody>
      </p:sp>
      <p:sp>
        <p:nvSpPr>
          <p:cNvPr id="8" name="TextBox 7"/>
          <p:cNvSpPr txBox="1"/>
          <p:nvPr/>
        </p:nvSpPr>
        <p:spPr>
          <a:xfrm>
            <a:off x="506664" y="0"/>
            <a:ext cx="6230620" cy="461665"/>
          </a:xfrm>
          <a:prstGeom prst="rect">
            <a:avLst/>
          </a:prstGeom>
          <a:noFill/>
        </p:spPr>
        <p:txBody>
          <a:bodyPr wrap="square" rtlCol="0">
            <a:spAutoFit/>
          </a:bodyPr>
          <a:lstStyle/>
          <a:p>
            <a:pPr algn="ctr"/>
            <a:r>
              <a:rPr lang="en-US" sz="2400" dirty="0" smtClean="0"/>
              <a:t>UEC Strategic Plan (2014-2018)</a:t>
            </a:r>
            <a:endParaRPr lang="en-US" sz="2400" dirty="0"/>
          </a:p>
        </p:txBody>
      </p:sp>
      <p:sp>
        <p:nvSpPr>
          <p:cNvPr id="11" name="TextBox 10"/>
          <p:cNvSpPr txBox="1"/>
          <p:nvPr/>
        </p:nvSpPr>
        <p:spPr>
          <a:xfrm>
            <a:off x="1559193" y="1215403"/>
            <a:ext cx="4697574" cy="461665"/>
          </a:xfrm>
          <a:prstGeom prst="rect">
            <a:avLst/>
          </a:prstGeom>
          <a:noFill/>
        </p:spPr>
        <p:txBody>
          <a:bodyPr wrap="square" rtlCol="0">
            <a:spAutoFit/>
          </a:bodyPr>
          <a:lstStyle/>
          <a:p>
            <a:r>
              <a:rPr lang="en-US" sz="2400" b="1" dirty="0" smtClean="0"/>
              <a:t>Strategic Pillar 8: Voter Education</a:t>
            </a:r>
          </a:p>
        </p:txBody>
      </p:sp>
      <p:sp>
        <p:nvSpPr>
          <p:cNvPr id="12" name="TextBox 11"/>
          <p:cNvSpPr txBox="1"/>
          <p:nvPr/>
        </p:nvSpPr>
        <p:spPr>
          <a:xfrm>
            <a:off x="506664" y="1876101"/>
            <a:ext cx="8932044" cy="1107996"/>
          </a:xfrm>
          <a:prstGeom prst="rect">
            <a:avLst/>
          </a:prstGeom>
          <a:noFill/>
        </p:spPr>
        <p:txBody>
          <a:bodyPr wrap="square" rtlCol="0">
            <a:spAutoFit/>
          </a:bodyPr>
          <a:lstStyle/>
          <a:p>
            <a:r>
              <a:rPr lang="en-US" sz="2200" i="1" dirty="0" smtClean="0"/>
              <a:t>Strategic Goal</a:t>
            </a:r>
            <a:r>
              <a:rPr lang="en-US" sz="2200" dirty="0" smtClean="0"/>
              <a:t>: To create awareness of the electoral process among all citizens and increase participation through coordinated and effective civic and voter education campaigns.</a:t>
            </a:r>
            <a:endParaRPr lang="en-US" sz="2200"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04" y="3082850"/>
            <a:ext cx="7463589" cy="37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079611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409"/>
            <a:ext cx="9144001" cy="6864409"/>
          </a:xfrm>
          <a:prstGeom prst="rect">
            <a:avLst/>
          </a:prstGeom>
        </p:spPr>
      </p:pic>
      <p:sp>
        <p:nvSpPr>
          <p:cNvPr id="13" name="Title 1"/>
          <p:cNvSpPr txBox="1">
            <a:spLocks/>
          </p:cNvSpPr>
          <p:nvPr/>
        </p:nvSpPr>
        <p:spPr>
          <a:xfrm>
            <a:off x="152400" y="0"/>
            <a:ext cx="6348413" cy="63074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t>Inclusion in Voter Education</a:t>
            </a:r>
            <a:endParaRPr lang="en-US" sz="4000" dirty="0"/>
          </a:p>
        </p:txBody>
      </p:sp>
      <p:sp>
        <p:nvSpPr>
          <p:cNvPr id="4" name="TextBox 3"/>
          <p:cNvSpPr txBox="1"/>
          <p:nvPr/>
        </p:nvSpPr>
        <p:spPr>
          <a:xfrm>
            <a:off x="352926" y="1347537"/>
            <a:ext cx="7860632" cy="5447645"/>
          </a:xfrm>
          <a:prstGeom prst="rect">
            <a:avLst/>
          </a:prstGeom>
          <a:noFill/>
        </p:spPr>
        <p:txBody>
          <a:bodyPr wrap="square" rtlCol="0">
            <a:spAutoFit/>
          </a:bodyPr>
          <a:lstStyle/>
          <a:p>
            <a:pPr marL="285750" indent="-285750">
              <a:buFont typeface="Arial" charset="0"/>
              <a:buChar char="•"/>
            </a:pPr>
            <a:r>
              <a:rPr lang="en-US" sz="2400" dirty="0" smtClean="0"/>
              <a:t>Millions of materials were printed and distributed but communities needed sustained messaging to ensure the inclusion of women, youth, persons with disabilities, and ethnic minorities. </a:t>
            </a:r>
          </a:p>
          <a:p>
            <a:pPr marL="285750" indent="-285750">
              <a:buFont typeface="Arial" charset="0"/>
              <a:buChar char="•"/>
            </a:pPr>
            <a:r>
              <a:rPr lang="en-US" sz="2400" dirty="0" smtClean="0"/>
              <a:t>Myanmar is a population of 33.4 million voters and this includes a diverse population:</a:t>
            </a:r>
          </a:p>
          <a:p>
            <a:pPr marL="742950" lvl="1" indent="-285750">
              <a:buFont typeface="Arial" charset="0"/>
              <a:buChar char="•"/>
            </a:pPr>
            <a:r>
              <a:rPr lang="en-US" sz="2400" dirty="0" smtClean="0"/>
              <a:t>Over 17 million women</a:t>
            </a:r>
          </a:p>
          <a:p>
            <a:pPr marL="742950" lvl="1" indent="-285750">
              <a:buFont typeface="Arial" charset="0"/>
              <a:buChar char="•"/>
            </a:pPr>
            <a:r>
              <a:rPr lang="en-US" sz="2400" dirty="0"/>
              <a:t>Over 2 million persons with disabilities </a:t>
            </a:r>
            <a:endParaRPr lang="en-US" sz="2400" dirty="0" smtClean="0"/>
          </a:p>
          <a:p>
            <a:pPr marL="742950" lvl="1" indent="-285750">
              <a:buFont typeface="Arial" charset="0"/>
              <a:buChar char="•"/>
            </a:pPr>
            <a:r>
              <a:rPr lang="en-US" sz="2400" dirty="0" smtClean="0"/>
              <a:t>118 Ethnic Languages</a:t>
            </a:r>
          </a:p>
          <a:p>
            <a:pPr marL="742950" lvl="1" indent="-285750">
              <a:buFont typeface="Arial" charset="0"/>
              <a:buChar char="•"/>
            </a:pPr>
            <a:r>
              <a:rPr lang="en-US" sz="2400" dirty="0" smtClean="0"/>
              <a:t>Many first time voters</a:t>
            </a:r>
          </a:p>
          <a:p>
            <a:pPr marL="285750" indent="-285750">
              <a:buFont typeface="Arial" charset="0"/>
              <a:buChar char="•"/>
            </a:pPr>
            <a:endParaRPr lang="en-US" sz="2400" dirty="0"/>
          </a:p>
          <a:p>
            <a:r>
              <a:rPr lang="en-US" sz="2400" dirty="0" smtClean="0"/>
              <a:t>How can the UEC use existing voter education materials to promote inclusion across a diverse society?</a:t>
            </a:r>
          </a:p>
          <a:p>
            <a:pPr marL="742950" lvl="1" indent="-285750">
              <a:buFont typeface="Arial" charset="0"/>
              <a:buChar char="•"/>
            </a:pPr>
            <a:endParaRPr lang="en-US" dirty="0" smtClean="0"/>
          </a:p>
          <a:p>
            <a:pPr marL="285750" indent="-285750">
              <a:buFont typeface="Arial" charset="0"/>
              <a:buChar char="•"/>
            </a:pPr>
            <a:endParaRPr lang="en-US" dirty="0"/>
          </a:p>
        </p:txBody>
      </p:sp>
    </p:spTree>
    <p:extLst>
      <p:ext uri="{BB962C8B-B14F-4D97-AF65-F5344CB8AC3E}">
        <p14:creationId xmlns:p14="http://schemas.microsoft.com/office/powerpoint/2010/main" val="884510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4001" cy="6864409"/>
          </a:xfrm>
          <a:prstGeom prst="rect">
            <a:avLst/>
          </a:prstGeom>
        </p:spPr>
      </p:pic>
      <p:sp>
        <p:nvSpPr>
          <p:cNvPr id="13" name="Title 1"/>
          <p:cNvSpPr txBox="1">
            <a:spLocks/>
          </p:cNvSpPr>
          <p:nvPr/>
        </p:nvSpPr>
        <p:spPr>
          <a:xfrm>
            <a:off x="152400" y="0"/>
            <a:ext cx="6348413" cy="63074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t>UEC Partnerships with CSOs</a:t>
            </a:r>
            <a:endParaRPr lang="en-US" sz="4000" dirty="0"/>
          </a:p>
        </p:txBody>
      </p:sp>
      <p:sp>
        <p:nvSpPr>
          <p:cNvPr id="450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3"/>
          <a:stretch>
            <a:fillRect/>
          </a:stretch>
        </p:blipFill>
        <p:spPr>
          <a:xfrm>
            <a:off x="5628895" y="4077114"/>
            <a:ext cx="3605037" cy="2788532"/>
          </a:xfrm>
          <a:prstGeom prst="rect">
            <a:avLst/>
          </a:prstGeom>
        </p:spPr>
      </p:pic>
      <p:sp>
        <p:nvSpPr>
          <p:cNvPr id="8" name="TextBox 7"/>
          <p:cNvSpPr txBox="1"/>
          <p:nvPr/>
        </p:nvSpPr>
        <p:spPr>
          <a:xfrm>
            <a:off x="327162" y="892306"/>
            <a:ext cx="5342994" cy="3416320"/>
          </a:xfrm>
          <a:prstGeom prst="rect">
            <a:avLst/>
          </a:prstGeom>
          <a:noFill/>
        </p:spPr>
        <p:txBody>
          <a:bodyPr wrap="square" rtlCol="0">
            <a:spAutoFit/>
          </a:bodyPr>
          <a:lstStyle/>
          <a:p>
            <a:pPr marL="285750" indent="-285750">
              <a:buFont typeface="Arial" charset="0"/>
              <a:buChar char="•"/>
            </a:pPr>
            <a:r>
              <a:rPr lang="en-US" dirty="0" smtClean="0"/>
              <a:t>9 National Meetings with 60+ CSOs</a:t>
            </a:r>
          </a:p>
          <a:p>
            <a:pPr marL="285750" indent="-285750">
              <a:buFont typeface="Arial" charset="0"/>
              <a:buChar char="•"/>
            </a:pPr>
            <a:r>
              <a:rPr lang="en-US" dirty="0" smtClean="0"/>
              <a:t>2 Rounds of Regional Meetings with 800+ CSO representatives</a:t>
            </a:r>
          </a:p>
          <a:p>
            <a:pPr marL="285750" indent="-285750">
              <a:buFont typeface="Arial" charset="0"/>
              <a:buChar char="•"/>
            </a:pPr>
            <a:r>
              <a:rPr lang="en-US" dirty="0" smtClean="0"/>
              <a:t>UEC distributed voter education materials to CSOs for conducting voter education in communities. </a:t>
            </a:r>
          </a:p>
          <a:p>
            <a:pPr marL="285750" indent="-285750">
              <a:buFont typeface="Arial" charset="0"/>
              <a:buChar char="•"/>
            </a:pPr>
            <a:r>
              <a:rPr lang="en-US" dirty="0" smtClean="0"/>
              <a:t>CSOs held trainings and meetings in communities to discuss electoral events, like voter list display, how to make corrections to the voter list, how to mark a ballot properly, and polling simulations. </a:t>
            </a:r>
          </a:p>
          <a:p>
            <a:pPr marL="285750" indent="-285750">
              <a:buFont typeface="Arial" charset="0"/>
              <a:buChar char="•"/>
            </a:pPr>
            <a:r>
              <a:rPr lang="en-US" dirty="0" smtClean="0"/>
              <a:t>Trainings were held in local languages and focused on inclusion of ethnic populations, persons with disabilities and women. </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8895" y="1702577"/>
            <a:ext cx="3515106" cy="234523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577" y="4341946"/>
            <a:ext cx="3849741" cy="2568499"/>
          </a:xfrm>
          <a:prstGeom prst="rect">
            <a:avLst/>
          </a:prstGeom>
        </p:spPr>
      </p:pic>
    </p:spTree>
    <p:extLst>
      <p:ext uri="{BB962C8B-B14F-4D97-AF65-F5344CB8AC3E}">
        <p14:creationId xmlns:p14="http://schemas.microsoft.com/office/powerpoint/2010/main" val="884510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4001" cy="6864409"/>
          </a:xfrm>
          <a:prstGeom prst="rect">
            <a:avLst/>
          </a:prstGeom>
        </p:spPr>
      </p:pic>
      <p:sp>
        <p:nvSpPr>
          <p:cNvPr id="13" name="Title 1"/>
          <p:cNvSpPr txBox="1">
            <a:spLocks/>
          </p:cNvSpPr>
          <p:nvPr/>
        </p:nvSpPr>
        <p:spPr>
          <a:xfrm>
            <a:off x="136358" y="-69562"/>
            <a:ext cx="6348413" cy="63074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t>Voter Education for Persons with Disabilities</a:t>
            </a:r>
            <a:endParaRPr lang="en-US" sz="4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2590" y="4148439"/>
            <a:ext cx="3195913" cy="211677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97" y="4793673"/>
            <a:ext cx="2974070" cy="196983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340938" y="4735941"/>
            <a:ext cx="2462120" cy="1781999"/>
          </a:xfrm>
          <a:prstGeom prst="rect">
            <a:avLst/>
          </a:prstGeom>
        </p:spPr>
      </p:pic>
      <p:pic>
        <p:nvPicPr>
          <p:cNvPr id="11" name="Picture 10"/>
          <p:cNvPicPr>
            <a:picLocks noChangeAspect="1"/>
          </p:cNvPicPr>
          <p:nvPr/>
        </p:nvPicPr>
        <p:blipFill>
          <a:blip r:embed="rId6" cstate="print"/>
          <a:stretch>
            <a:fillRect/>
          </a:stretch>
        </p:blipFill>
        <p:spPr>
          <a:xfrm>
            <a:off x="5905500" y="1659280"/>
            <a:ext cx="3238500" cy="2362200"/>
          </a:xfrm>
          <a:prstGeom prst="rect">
            <a:avLst/>
          </a:prstGeom>
        </p:spPr>
      </p:pic>
      <p:sp>
        <p:nvSpPr>
          <p:cNvPr id="4" name="TextBox 3"/>
          <p:cNvSpPr txBox="1"/>
          <p:nvPr/>
        </p:nvSpPr>
        <p:spPr>
          <a:xfrm>
            <a:off x="136358" y="1122363"/>
            <a:ext cx="5500256" cy="3139321"/>
          </a:xfrm>
          <a:prstGeom prst="rect">
            <a:avLst/>
          </a:prstGeom>
          <a:noFill/>
        </p:spPr>
        <p:txBody>
          <a:bodyPr wrap="square" rtlCol="0">
            <a:spAutoFit/>
          </a:bodyPr>
          <a:lstStyle/>
          <a:p>
            <a:pPr marL="285750" indent="-285750">
              <a:buFont typeface="Arial" charset="0"/>
              <a:buChar char="•"/>
            </a:pPr>
            <a:r>
              <a:rPr lang="en-US" dirty="0" smtClean="0"/>
              <a:t>Voter Education targeted persons with disabilities, with messages that demonstrated methods for persons with disabilities to vote as well as piloting 18 polling stations that were accessible for persons with disabilities. </a:t>
            </a:r>
          </a:p>
          <a:p>
            <a:pPr marL="285750" indent="-285750">
              <a:buFont typeface="Arial" charset="0"/>
              <a:buChar char="•"/>
            </a:pPr>
            <a:r>
              <a:rPr lang="en-US" dirty="0" smtClean="0"/>
              <a:t>CSOs developed the “Awareness </a:t>
            </a:r>
            <a:r>
              <a:rPr lang="en-US" dirty="0"/>
              <a:t>Booklet on Disability Inclusive </a:t>
            </a:r>
            <a:r>
              <a:rPr lang="en-US" dirty="0" smtClean="0"/>
              <a:t>Elections” </a:t>
            </a:r>
            <a:r>
              <a:rPr lang="en-US" dirty="0"/>
              <a:t>and </a:t>
            </a:r>
            <a:r>
              <a:rPr lang="en-US" dirty="0" smtClean="0"/>
              <a:t>a “How </a:t>
            </a:r>
            <a:r>
              <a:rPr lang="en-US" dirty="0"/>
              <a:t>to Vote Guidebook for persons with </a:t>
            </a:r>
            <a:r>
              <a:rPr lang="en-US" dirty="0" smtClean="0"/>
              <a:t>disabilities” that were based on UEC materials and regulations. </a:t>
            </a:r>
          </a:p>
          <a:p>
            <a:pPr marL="285750" indent="-285750">
              <a:buFont typeface="Arial" charset="0"/>
              <a:buChar char="•"/>
            </a:pPr>
            <a:r>
              <a:rPr lang="en-US" dirty="0" smtClean="0"/>
              <a:t>72% of persons with disabilities that voted at that polling stations thought that they were accessible. </a:t>
            </a:r>
            <a:endParaRPr lang="en-US" dirty="0"/>
          </a:p>
        </p:txBody>
      </p:sp>
    </p:spTree>
    <p:extLst>
      <p:ext uri="{BB962C8B-B14F-4D97-AF65-F5344CB8AC3E}">
        <p14:creationId xmlns:p14="http://schemas.microsoft.com/office/powerpoint/2010/main" val="616716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4001" cy="6864409"/>
          </a:xfrm>
          <a:prstGeom prst="rect">
            <a:avLst/>
          </a:prstGeom>
        </p:spPr>
      </p:pic>
      <p:sp>
        <p:nvSpPr>
          <p:cNvPr id="13" name="Title 1"/>
          <p:cNvSpPr txBox="1">
            <a:spLocks/>
          </p:cNvSpPr>
          <p:nvPr/>
        </p:nvSpPr>
        <p:spPr>
          <a:xfrm>
            <a:off x="152400" y="0"/>
            <a:ext cx="6348413" cy="630743"/>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t>Voter Education and Ethnic Inclusion </a:t>
            </a:r>
            <a:endParaRPr lang="en-US" sz="4000" dirty="0"/>
          </a:p>
        </p:txBody>
      </p:sp>
      <p:pic>
        <p:nvPicPr>
          <p:cNvPr id="9" name="Picture 8"/>
          <p:cNvPicPr>
            <a:picLocks noChangeAspect="1"/>
          </p:cNvPicPr>
          <p:nvPr/>
        </p:nvPicPr>
        <p:blipFill>
          <a:blip r:embed="rId3" cstate="print"/>
          <a:stretch>
            <a:fillRect/>
          </a:stretch>
        </p:blipFill>
        <p:spPr>
          <a:xfrm>
            <a:off x="68179" y="4114800"/>
            <a:ext cx="2667000" cy="20955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4019550"/>
            <a:ext cx="3429000" cy="2286000"/>
          </a:xfrm>
          <a:prstGeom prst="rect">
            <a:avLst/>
          </a:prstGeom>
        </p:spPr>
      </p:pic>
      <p:pic>
        <p:nvPicPr>
          <p:cNvPr id="15" name="Picture 14"/>
          <p:cNvPicPr>
            <a:picLocks noChangeAspect="1"/>
          </p:cNvPicPr>
          <p:nvPr/>
        </p:nvPicPr>
        <p:blipFill>
          <a:blip r:embed="rId5" cstate="print"/>
          <a:stretch>
            <a:fillRect/>
          </a:stretch>
        </p:blipFill>
        <p:spPr>
          <a:xfrm rot="832642">
            <a:off x="3704568" y="4348477"/>
            <a:ext cx="1782509" cy="1901761"/>
          </a:xfrm>
          <a:prstGeom prst="rect">
            <a:avLst/>
          </a:prstGeom>
          <a:ln>
            <a:solidFill>
              <a:schemeClr val="tx1"/>
            </a:solidFill>
          </a:ln>
        </p:spPr>
      </p:pic>
      <p:pic>
        <p:nvPicPr>
          <p:cNvPr id="16" name="Picture 15"/>
          <p:cNvPicPr>
            <a:picLocks noChangeAspect="1"/>
          </p:cNvPicPr>
          <p:nvPr/>
        </p:nvPicPr>
        <p:blipFill>
          <a:blip r:embed="rId6" cstate="print"/>
          <a:stretch>
            <a:fillRect/>
          </a:stretch>
        </p:blipFill>
        <p:spPr>
          <a:xfrm rot="20575366">
            <a:off x="2828933" y="4300369"/>
            <a:ext cx="1534741" cy="1911641"/>
          </a:xfrm>
          <a:prstGeom prst="rect">
            <a:avLst/>
          </a:prstGeom>
          <a:ln>
            <a:solidFill>
              <a:schemeClr val="tx1"/>
            </a:solidFill>
          </a:ln>
        </p:spPr>
      </p:pic>
      <p:sp>
        <p:nvSpPr>
          <p:cNvPr id="5" name="TextBox 4"/>
          <p:cNvSpPr txBox="1"/>
          <p:nvPr/>
        </p:nvSpPr>
        <p:spPr>
          <a:xfrm>
            <a:off x="272716" y="1122363"/>
            <a:ext cx="6112042" cy="2585323"/>
          </a:xfrm>
          <a:prstGeom prst="rect">
            <a:avLst/>
          </a:prstGeom>
          <a:noFill/>
        </p:spPr>
        <p:txBody>
          <a:bodyPr wrap="square" rtlCol="0">
            <a:spAutoFit/>
          </a:bodyPr>
          <a:lstStyle/>
          <a:p>
            <a:pPr marL="285750" indent="-285750">
              <a:buFont typeface="Arial" charset="0"/>
              <a:buChar char="•"/>
            </a:pPr>
            <a:r>
              <a:rPr lang="en-US" dirty="0" smtClean="0"/>
              <a:t>Myanmar has 118 Ethnic Languages</a:t>
            </a:r>
          </a:p>
          <a:p>
            <a:pPr marL="285750" indent="-285750">
              <a:buFont typeface="Arial" charset="0"/>
              <a:buChar char="•"/>
            </a:pPr>
            <a:r>
              <a:rPr lang="en-US" dirty="0" smtClean="0"/>
              <a:t>Voter Education Developed in 16 Ethnic Languages</a:t>
            </a:r>
          </a:p>
          <a:p>
            <a:pPr marL="285750" indent="-285750">
              <a:buFont typeface="Arial" charset="0"/>
              <a:buChar char="•"/>
            </a:pPr>
            <a:r>
              <a:rPr lang="en-US" dirty="0" smtClean="0"/>
              <a:t>FAQs developed in 7 Ethnic Languages</a:t>
            </a:r>
          </a:p>
          <a:p>
            <a:pPr marL="285750" indent="-285750">
              <a:buFont typeface="Arial" charset="0"/>
              <a:buChar char="•"/>
            </a:pPr>
            <a:r>
              <a:rPr lang="en-US" dirty="0" smtClean="0"/>
              <a:t>Videos developed in 8 Ethnic Languages</a:t>
            </a:r>
          </a:p>
          <a:p>
            <a:pPr marL="285750" indent="-285750">
              <a:buFont typeface="Arial" charset="0"/>
              <a:buChar char="•"/>
            </a:pPr>
            <a:r>
              <a:rPr lang="en-US" dirty="0" smtClean="0"/>
              <a:t>Radio Broadcasts and Newspaper Advertisements translated by local media outlets. </a:t>
            </a:r>
          </a:p>
          <a:p>
            <a:pPr marL="285750" indent="-285750">
              <a:buFont typeface="Arial" charset="0"/>
              <a:buChar char="•"/>
            </a:pPr>
            <a:r>
              <a:rPr lang="en-US" dirty="0" smtClean="0"/>
              <a:t>CSOs used materials developed by UEC and did translations as well as held trainings in local languages. </a:t>
            </a:r>
          </a:p>
          <a:p>
            <a:pPr marL="285750" indent="-285750">
              <a:buFont typeface="Arial" charset="0"/>
              <a:buChar char="•"/>
            </a:pPr>
            <a:endParaRPr lang="en-US" dirty="0"/>
          </a:p>
        </p:txBody>
      </p:sp>
    </p:spTree>
    <p:extLst>
      <p:ext uri="{BB962C8B-B14F-4D97-AF65-F5344CB8AC3E}">
        <p14:creationId xmlns:p14="http://schemas.microsoft.com/office/powerpoint/2010/main" val="1447680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a:t>
            </a:r>
            <a:endParaRPr lang="en-US" dirty="0"/>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409"/>
            <a:ext cx="9144001" cy="6864409"/>
          </a:xfrm>
          <a:prstGeom prst="rect">
            <a:avLst/>
          </a:prstGeom>
        </p:spPr>
      </p:pic>
      <p:sp>
        <p:nvSpPr>
          <p:cNvPr id="9" name="TextBox 8"/>
          <p:cNvSpPr txBox="1"/>
          <p:nvPr/>
        </p:nvSpPr>
        <p:spPr>
          <a:xfrm>
            <a:off x="1698171" y="3158836"/>
            <a:ext cx="3847606" cy="369332"/>
          </a:xfrm>
          <a:prstGeom prst="rect">
            <a:avLst/>
          </a:prstGeom>
          <a:noFill/>
        </p:spPr>
        <p:txBody>
          <a:bodyPr wrap="square" rtlCol="0">
            <a:spAutoFit/>
          </a:bodyPr>
          <a:lstStyle/>
          <a:p>
            <a:endParaRPr lang="en-US" dirty="0"/>
          </a:p>
        </p:txBody>
      </p:sp>
      <p:sp>
        <p:nvSpPr>
          <p:cNvPr id="6" name="TextBox 5"/>
          <p:cNvSpPr txBox="1"/>
          <p:nvPr/>
        </p:nvSpPr>
        <p:spPr>
          <a:xfrm>
            <a:off x="806116" y="66900"/>
            <a:ext cx="6230620" cy="461665"/>
          </a:xfrm>
          <a:prstGeom prst="rect">
            <a:avLst/>
          </a:prstGeom>
          <a:noFill/>
        </p:spPr>
        <p:txBody>
          <a:bodyPr wrap="square" rtlCol="0">
            <a:spAutoFit/>
          </a:bodyPr>
          <a:lstStyle/>
          <a:p>
            <a:pPr algn="ctr"/>
            <a:r>
              <a:rPr lang="en-US" sz="2400" dirty="0" smtClean="0"/>
              <a:t>UEC Strategic Plan (2014-2018)</a:t>
            </a:r>
            <a:endParaRPr lang="en-US" sz="2400" dirty="0"/>
          </a:p>
        </p:txBody>
      </p:sp>
      <p:sp>
        <p:nvSpPr>
          <p:cNvPr id="8" name="TextBox 7"/>
          <p:cNvSpPr txBox="1"/>
          <p:nvPr/>
        </p:nvSpPr>
        <p:spPr>
          <a:xfrm>
            <a:off x="98570" y="826340"/>
            <a:ext cx="7645712" cy="830997"/>
          </a:xfrm>
          <a:prstGeom prst="rect">
            <a:avLst/>
          </a:prstGeom>
          <a:noFill/>
        </p:spPr>
        <p:txBody>
          <a:bodyPr wrap="square" rtlCol="0">
            <a:spAutoFit/>
          </a:bodyPr>
          <a:lstStyle/>
          <a:p>
            <a:r>
              <a:rPr lang="en-US" sz="2400" b="1" dirty="0"/>
              <a:t>Strategic Pillar 9: Promotion of inclusive Participation</a:t>
            </a:r>
          </a:p>
          <a:p>
            <a:endParaRPr lang="en-US" sz="2400" b="1" dirty="0" smtClean="0"/>
          </a:p>
        </p:txBody>
      </p:sp>
      <p:sp>
        <p:nvSpPr>
          <p:cNvPr id="10" name="TextBox 9"/>
          <p:cNvSpPr txBox="1"/>
          <p:nvPr/>
        </p:nvSpPr>
        <p:spPr>
          <a:xfrm>
            <a:off x="240631" y="1789238"/>
            <a:ext cx="8662736" cy="1446550"/>
          </a:xfrm>
          <a:prstGeom prst="rect">
            <a:avLst/>
          </a:prstGeom>
          <a:noFill/>
        </p:spPr>
        <p:txBody>
          <a:bodyPr wrap="square" rtlCol="0">
            <a:spAutoFit/>
          </a:bodyPr>
          <a:lstStyle/>
          <a:p>
            <a:r>
              <a:rPr lang="en-US" sz="2200" i="1" dirty="0" smtClean="0"/>
              <a:t>Strategic Goal</a:t>
            </a:r>
            <a:r>
              <a:rPr lang="en-US" sz="2200" dirty="0" smtClean="0"/>
              <a:t>: To encourage more inclusive participation from women, ethnic minorities, persons with disabilities, and internally displaced persons (IDPs) who each face different challenges and barriers to participating in the electoral process.</a:t>
            </a:r>
            <a:endParaRPr lang="en-US" sz="2200" dirty="0"/>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16" y="3235789"/>
            <a:ext cx="7108376" cy="363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092637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t>
            </a:r>
            <a:endParaRPr lang="en-US" dirty="0"/>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7501"/>
            <a:ext cx="9144001" cy="6864409"/>
          </a:xfrm>
          <a:prstGeom prst="rect">
            <a:avLst/>
          </a:prstGeom>
        </p:spPr>
      </p:pic>
      <p:sp>
        <p:nvSpPr>
          <p:cNvPr id="4" name="Rectangle 3"/>
          <p:cNvSpPr/>
          <p:nvPr/>
        </p:nvSpPr>
        <p:spPr>
          <a:xfrm>
            <a:off x="203200" y="14497"/>
            <a:ext cx="6045200" cy="707886"/>
          </a:xfrm>
          <a:prstGeom prst="rect">
            <a:avLst/>
          </a:prstGeom>
        </p:spPr>
        <p:txBody>
          <a:bodyPr wrap="square">
            <a:spAutoFit/>
          </a:bodyPr>
          <a:lstStyle/>
          <a:p>
            <a:r>
              <a:rPr lang="en-US" sz="4000" dirty="0"/>
              <a:t>Voter Education </a:t>
            </a:r>
            <a:r>
              <a:rPr lang="en-US" sz="4000" dirty="0" smtClean="0"/>
              <a:t>Impact</a:t>
            </a:r>
            <a:endParaRPr lang="en-US" sz="4000" dirty="0"/>
          </a:p>
        </p:txBody>
      </p:sp>
      <p:pic>
        <p:nvPicPr>
          <p:cNvPr id="8" name="Picture 7"/>
          <p:cNvPicPr>
            <a:picLocks noChangeAspect="1"/>
          </p:cNvPicPr>
          <p:nvPr/>
        </p:nvPicPr>
        <p:blipFill>
          <a:blip r:embed="rId3"/>
          <a:stretch>
            <a:fillRect/>
          </a:stretch>
        </p:blipFill>
        <p:spPr>
          <a:xfrm>
            <a:off x="373126" y="718612"/>
            <a:ext cx="3711986" cy="5756543"/>
          </a:xfrm>
          <a:prstGeom prst="rect">
            <a:avLst/>
          </a:prstGeom>
        </p:spPr>
      </p:pic>
      <p:pic>
        <p:nvPicPr>
          <p:cNvPr id="9" name="Picture 2"/>
          <p:cNvPicPr>
            <a:picLocks noChangeAspect="1" noChangeArrowheads="1"/>
          </p:cNvPicPr>
          <p:nvPr/>
        </p:nvPicPr>
        <p:blipFill>
          <a:blip r:embed="rId4"/>
          <a:srcRect/>
          <a:stretch>
            <a:fillRect/>
          </a:stretch>
        </p:blipFill>
        <p:spPr bwMode="auto">
          <a:xfrm>
            <a:off x="4854986" y="2016517"/>
            <a:ext cx="3875146" cy="2986891"/>
          </a:xfrm>
          <a:prstGeom prst="rect">
            <a:avLst/>
          </a:prstGeom>
          <a:noFill/>
          <a:ln w="9525">
            <a:noFill/>
            <a:miter lim="800000"/>
            <a:headEnd/>
            <a:tailEnd/>
          </a:ln>
          <a:effectLst/>
        </p:spPr>
      </p:pic>
    </p:spTree>
    <p:extLst>
      <p:ext uri="{BB962C8B-B14F-4D97-AF65-F5344CB8AC3E}">
        <p14:creationId xmlns:p14="http://schemas.microsoft.com/office/powerpoint/2010/main" val="566112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4001" cy="6864409"/>
          </a:xfrm>
          <a:prstGeom prst="rect">
            <a:avLst/>
          </a:prstGeom>
        </p:spPr>
      </p:pic>
      <p:sp>
        <p:nvSpPr>
          <p:cNvPr id="4" name="TextBox 3"/>
          <p:cNvSpPr txBox="1"/>
          <p:nvPr/>
        </p:nvSpPr>
        <p:spPr>
          <a:xfrm>
            <a:off x="997528" y="2129584"/>
            <a:ext cx="6352309" cy="830997"/>
          </a:xfrm>
          <a:prstGeom prst="rect">
            <a:avLst/>
          </a:prstGeom>
          <a:noFill/>
        </p:spPr>
        <p:txBody>
          <a:bodyPr wrap="square" rtlCol="0">
            <a:spAutoFit/>
          </a:bodyPr>
          <a:lstStyle/>
          <a:p>
            <a:pPr algn="ctr"/>
            <a:r>
              <a:rPr lang="en-US" sz="4800" dirty="0" smtClean="0"/>
              <a:t>Thank You!</a:t>
            </a:r>
            <a:endParaRPr lang="en-US" sz="4800" dirty="0"/>
          </a:p>
        </p:txBody>
      </p:sp>
      <p:sp>
        <p:nvSpPr>
          <p:cNvPr id="6" name="TextBox 5"/>
          <p:cNvSpPr txBox="1"/>
          <p:nvPr/>
        </p:nvSpPr>
        <p:spPr>
          <a:xfrm>
            <a:off x="2265494" y="3289093"/>
            <a:ext cx="5718445" cy="2246769"/>
          </a:xfrm>
          <a:prstGeom prst="rect">
            <a:avLst/>
          </a:prstGeom>
          <a:noFill/>
        </p:spPr>
        <p:txBody>
          <a:bodyPr wrap="square" rtlCol="0">
            <a:spAutoFit/>
          </a:bodyPr>
          <a:lstStyle/>
          <a:p>
            <a:r>
              <a:rPr lang="en-US" sz="2800" b="1" dirty="0" smtClean="0"/>
              <a:t>Myanmar Delegation</a:t>
            </a:r>
          </a:p>
          <a:p>
            <a:endParaRPr lang="en-US" sz="2800" dirty="0" smtClean="0"/>
          </a:p>
          <a:p>
            <a:pPr marL="342900" indent="-342900">
              <a:buAutoNum type="arabicPeriod"/>
            </a:pPr>
            <a:r>
              <a:rPr lang="en-US" sz="2800" dirty="0" smtClean="0"/>
              <a:t>Commissioner H.E. U </a:t>
            </a:r>
            <a:r>
              <a:rPr lang="en-US" sz="2800" dirty="0" err="1" smtClean="0"/>
              <a:t>Aung</a:t>
            </a:r>
            <a:r>
              <a:rPr lang="en-US" sz="2800" dirty="0" smtClean="0"/>
              <a:t> </a:t>
            </a:r>
            <a:r>
              <a:rPr lang="en-US" sz="2800" dirty="0" err="1" smtClean="0"/>
              <a:t>Myint</a:t>
            </a:r>
            <a:endParaRPr lang="en-US" sz="2800" dirty="0" smtClean="0"/>
          </a:p>
          <a:p>
            <a:pPr marL="342900" indent="-342900">
              <a:buAutoNum type="arabicPeriod"/>
            </a:pPr>
            <a:endParaRPr lang="en-US" sz="2800" dirty="0" smtClean="0"/>
          </a:p>
          <a:p>
            <a:pPr marL="342900" indent="-342900">
              <a:buAutoNum type="arabicPeriod"/>
            </a:pPr>
            <a:r>
              <a:rPr lang="en-US" sz="2800" dirty="0" smtClean="0"/>
              <a:t>Commissioner H.E U </a:t>
            </a:r>
            <a:r>
              <a:rPr lang="en-US" sz="2800" dirty="0" err="1" smtClean="0"/>
              <a:t>Hla</a:t>
            </a:r>
            <a:r>
              <a:rPr lang="en-US" sz="2800" dirty="0" smtClean="0"/>
              <a:t> Tint</a:t>
            </a:r>
          </a:p>
        </p:txBody>
      </p:sp>
    </p:spTree>
    <p:extLst>
      <p:ext uri="{BB962C8B-B14F-4D97-AF65-F5344CB8AC3E}">
        <p14:creationId xmlns:p14="http://schemas.microsoft.com/office/powerpoint/2010/main" val="6167164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1" cy="6864409"/>
          </a:xfrm>
          <a:prstGeom prst="rect">
            <a:avLst/>
          </a:prstGeom>
        </p:spPr>
      </p:pic>
      <p:sp>
        <p:nvSpPr>
          <p:cNvPr id="37" name="TextBox 36"/>
          <p:cNvSpPr txBox="1"/>
          <p:nvPr/>
        </p:nvSpPr>
        <p:spPr>
          <a:xfrm>
            <a:off x="191502" y="54968"/>
            <a:ext cx="6515100" cy="523220"/>
          </a:xfrm>
          <a:prstGeom prst="rect">
            <a:avLst/>
          </a:prstGeom>
          <a:noFill/>
        </p:spPr>
        <p:txBody>
          <a:bodyPr wrap="square" rtlCol="0">
            <a:spAutoFit/>
          </a:bodyPr>
          <a:lstStyle/>
          <a:p>
            <a:r>
              <a:rPr lang="en-US" sz="2800" b="1" dirty="0" smtClean="0"/>
              <a:t>Information Included in Voter Education</a:t>
            </a:r>
            <a:endParaRPr lang="en-US" sz="2800" b="1" dirty="0"/>
          </a:p>
        </p:txBody>
      </p:sp>
      <p:sp>
        <p:nvSpPr>
          <p:cNvPr id="9" name="TextBox 8"/>
          <p:cNvSpPr txBox="1"/>
          <p:nvPr/>
        </p:nvSpPr>
        <p:spPr>
          <a:xfrm>
            <a:off x="367966" y="1286787"/>
            <a:ext cx="6338636" cy="2585323"/>
          </a:xfrm>
          <a:prstGeom prst="rect">
            <a:avLst/>
          </a:prstGeom>
          <a:noFill/>
        </p:spPr>
        <p:txBody>
          <a:bodyPr wrap="square" rtlCol="0">
            <a:spAutoFit/>
          </a:bodyPr>
          <a:lstStyle/>
          <a:p>
            <a:pPr marL="285750" indent="-285750">
              <a:buFont typeface="Arial" charset="0"/>
              <a:buChar char="•"/>
            </a:pPr>
            <a:r>
              <a:rPr lang="en-US" dirty="0" smtClean="0"/>
              <a:t>Voting Rights and Responsibilities</a:t>
            </a:r>
          </a:p>
          <a:p>
            <a:pPr marL="285750" indent="-285750">
              <a:buFont typeface="Arial" charset="0"/>
              <a:buChar char="•"/>
            </a:pPr>
            <a:r>
              <a:rPr lang="en-US" dirty="0" smtClean="0"/>
              <a:t>How to Vote</a:t>
            </a:r>
          </a:p>
          <a:p>
            <a:pPr marL="285750" indent="-285750">
              <a:buFont typeface="Arial" charset="0"/>
              <a:buChar char="•"/>
            </a:pPr>
            <a:r>
              <a:rPr lang="en-US" dirty="0" smtClean="0"/>
              <a:t>Voter Registration Procedures</a:t>
            </a:r>
          </a:p>
          <a:p>
            <a:pPr marL="285750" indent="-285750">
              <a:buFont typeface="Arial" charset="0"/>
              <a:buChar char="•"/>
            </a:pPr>
            <a:r>
              <a:rPr lang="en-US" dirty="0" smtClean="0"/>
              <a:t>Electoral Events (</a:t>
            </a:r>
            <a:r>
              <a:rPr lang="en-US" dirty="0" err="1" smtClean="0"/>
              <a:t>ie</a:t>
            </a:r>
            <a:r>
              <a:rPr lang="en-US" dirty="0" smtClean="0"/>
              <a:t> Voter Registration period and Election Day)</a:t>
            </a:r>
          </a:p>
          <a:p>
            <a:pPr marL="285750" indent="-285750">
              <a:buFont typeface="Arial" charset="0"/>
              <a:buChar char="•"/>
            </a:pPr>
            <a:r>
              <a:rPr lang="en-US" dirty="0"/>
              <a:t>Inclusion of women, ethnic minorities, and persons with disabilities in the electoral </a:t>
            </a:r>
            <a:r>
              <a:rPr lang="en-US" dirty="0" smtClean="0"/>
              <a:t>process</a:t>
            </a:r>
          </a:p>
          <a:p>
            <a:pPr marL="285750" indent="-285750">
              <a:buFont typeface="Arial" charset="0"/>
              <a:buChar char="•"/>
            </a:pPr>
            <a:r>
              <a:rPr lang="en-US" dirty="0" smtClean="0"/>
              <a:t>Transparency and credibility of elections</a:t>
            </a:r>
          </a:p>
          <a:p>
            <a:pPr marL="285750" indent="-285750">
              <a:buFont typeface="Arial" charset="0"/>
              <a:buChar char="•"/>
            </a:pPr>
            <a:r>
              <a:rPr lang="en-US" dirty="0" smtClean="0"/>
              <a:t>Government System</a:t>
            </a:r>
          </a:p>
          <a:p>
            <a:pPr marL="285750" indent="-285750">
              <a:buFont typeface="Arial" charset="0"/>
              <a:buChar char="•"/>
            </a:pPr>
            <a:r>
              <a:rPr lang="en-US" dirty="0" smtClean="0"/>
              <a:t>Electoral System</a:t>
            </a:r>
          </a:p>
        </p:txBody>
      </p:sp>
      <p:pic>
        <p:nvPicPr>
          <p:cNvPr id="12" name="Picture 11"/>
          <p:cNvPicPr>
            <a:picLocks noChangeAspect="1"/>
          </p:cNvPicPr>
          <p:nvPr/>
        </p:nvPicPr>
        <p:blipFill>
          <a:blip r:embed="rId3" cstate="print"/>
          <a:stretch>
            <a:fillRect/>
          </a:stretch>
        </p:blipFill>
        <p:spPr>
          <a:xfrm>
            <a:off x="150701" y="4244318"/>
            <a:ext cx="5069402" cy="2067581"/>
          </a:xfrm>
          <a:prstGeom prst="rect">
            <a:avLst/>
          </a:prstGeom>
        </p:spPr>
      </p:pic>
      <p:pic>
        <p:nvPicPr>
          <p:cNvPr id="13" name="Picture 12"/>
          <p:cNvPicPr>
            <a:picLocks noChangeAspect="1"/>
          </p:cNvPicPr>
          <p:nvPr/>
        </p:nvPicPr>
        <p:blipFill>
          <a:blip r:embed="rId4"/>
          <a:stretch>
            <a:fillRect/>
          </a:stretch>
        </p:blipFill>
        <p:spPr>
          <a:xfrm>
            <a:off x="5521588" y="2921186"/>
            <a:ext cx="3561494" cy="3319045"/>
          </a:xfrm>
          <a:prstGeom prst="rect">
            <a:avLst/>
          </a:prstGeom>
        </p:spPr>
      </p:pic>
    </p:spTree>
    <p:extLst>
      <p:ext uri="{BB962C8B-B14F-4D97-AF65-F5344CB8AC3E}">
        <p14:creationId xmlns:p14="http://schemas.microsoft.com/office/powerpoint/2010/main" val="268863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4001" cy="6864409"/>
          </a:xfrm>
          <a:prstGeom prst="rect">
            <a:avLst/>
          </a:prstGeom>
        </p:spPr>
      </p:pic>
      <p:pic>
        <p:nvPicPr>
          <p:cNvPr id="5" name="Content Placeholder 3" descr="Young woman (3 x 2) Vinly.jpg"/>
          <p:cNvPicPr>
            <a:picLocks noChangeAspect="1"/>
          </p:cNvPicPr>
          <p:nvPr/>
        </p:nvPicPr>
        <p:blipFill>
          <a:blip r:embed="rId3"/>
          <a:stretch>
            <a:fillRect/>
          </a:stretch>
        </p:blipFill>
        <p:spPr>
          <a:xfrm>
            <a:off x="135641" y="1317014"/>
            <a:ext cx="3964247" cy="2362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97623">
            <a:off x="5857553" y="1339010"/>
            <a:ext cx="3014160" cy="2139824"/>
          </a:xfrm>
          <a:prstGeom prst="rect">
            <a:avLst/>
          </a:prstGeom>
          <a:scene3d>
            <a:camera prst="orthographicFront">
              <a:rot lat="0" lon="0" rev="0"/>
            </a:camera>
            <a:lightRig rig="threePt" dir="t"/>
          </a:scene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6729">
            <a:off x="4360862" y="1147008"/>
            <a:ext cx="2909228" cy="2065330"/>
          </a:xfrm>
          <a:prstGeom prst="rect">
            <a:avLst/>
          </a:prstGeom>
        </p:spPr>
      </p:pic>
      <p:sp>
        <p:nvSpPr>
          <p:cNvPr id="13" name="Title 1"/>
          <p:cNvSpPr txBox="1">
            <a:spLocks/>
          </p:cNvSpPr>
          <p:nvPr/>
        </p:nvSpPr>
        <p:spPr>
          <a:xfrm>
            <a:off x="-145783" y="0"/>
            <a:ext cx="6348413" cy="63074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t>Voter Education Materials: Voter List Displays</a:t>
            </a:r>
            <a:endParaRPr lang="en-US" sz="4000"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09242">
            <a:off x="6217302" y="4472083"/>
            <a:ext cx="3331539" cy="249865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09" y="3773452"/>
            <a:ext cx="3780399" cy="2520266"/>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8673">
            <a:off x="3220160" y="4335358"/>
            <a:ext cx="3474889" cy="2316593"/>
          </a:xfrm>
          <a:prstGeom prst="rect">
            <a:avLst/>
          </a:prstGeom>
        </p:spPr>
      </p:pic>
    </p:spTree>
    <p:extLst>
      <p:ext uri="{BB962C8B-B14F-4D97-AF65-F5344CB8AC3E}">
        <p14:creationId xmlns:p14="http://schemas.microsoft.com/office/powerpoint/2010/main" val="616716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a:t>
            </a:r>
            <a:endParaRPr lang="en-US" dirty="0"/>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4001" cy="6864409"/>
          </a:xfrm>
          <a:prstGeom prst="rect">
            <a:avLst/>
          </a:prstGeom>
        </p:spPr>
      </p:pic>
      <p:sp>
        <p:nvSpPr>
          <p:cNvPr id="13" name="Title 1"/>
          <p:cNvSpPr txBox="1">
            <a:spLocks/>
          </p:cNvSpPr>
          <p:nvPr/>
        </p:nvSpPr>
        <p:spPr>
          <a:xfrm>
            <a:off x="-234806" y="-26778"/>
            <a:ext cx="5855433" cy="63074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t>Voter Education Materials:</a:t>
            </a:r>
          </a:p>
          <a:p>
            <a:r>
              <a:rPr lang="en-US" sz="4000" dirty="0" smtClean="0"/>
              <a:t>Election Day and Voting</a:t>
            </a:r>
            <a:endParaRPr lang="en-US" sz="4000" dirty="0"/>
          </a:p>
        </p:txBody>
      </p:sp>
      <p:pic>
        <p:nvPicPr>
          <p:cNvPr id="5" name="Picture 4"/>
          <p:cNvPicPr>
            <a:picLocks noChangeAspect="1"/>
          </p:cNvPicPr>
          <p:nvPr/>
        </p:nvPicPr>
        <p:blipFill>
          <a:blip r:embed="rId3"/>
          <a:stretch>
            <a:fillRect/>
          </a:stretch>
        </p:blipFill>
        <p:spPr>
          <a:xfrm>
            <a:off x="0" y="1215298"/>
            <a:ext cx="4892842" cy="1853775"/>
          </a:xfrm>
          <a:prstGeom prst="rect">
            <a:avLst/>
          </a:prstGeom>
        </p:spPr>
      </p:pic>
      <p:pic>
        <p:nvPicPr>
          <p:cNvPr id="9" name="Picture 2"/>
          <p:cNvPicPr>
            <a:picLocks noChangeAspect="1" noChangeArrowheads="1"/>
          </p:cNvPicPr>
          <p:nvPr/>
        </p:nvPicPr>
        <p:blipFill>
          <a:blip r:embed="rId4"/>
          <a:srcRect/>
          <a:stretch>
            <a:fillRect/>
          </a:stretch>
        </p:blipFill>
        <p:spPr bwMode="auto">
          <a:xfrm>
            <a:off x="4503820" y="3147778"/>
            <a:ext cx="4874985" cy="3308073"/>
          </a:xfrm>
          <a:prstGeom prst="rect">
            <a:avLst/>
          </a:prstGeom>
          <a:noFill/>
          <a:ln w="9525">
            <a:noFill/>
            <a:miter lim="800000"/>
            <a:headEnd/>
            <a:tailEnd/>
          </a:ln>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3277">
            <a:off x="16528" y="3707465"/>
            <a:ext cx="4707928" cy="246430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4549" y="168742"/>
            <a:ext cx="3826854" cy="2553229"/>
          </a:xfrm>
          <a:prstGeom prst="rect">
            <a:avLst/>
          </a:prstGeom>
        </p:spPr>
      </p:pic>
    </p:spTree>
    <p:extLst>
      <p:ext uri="{BB962C8B-B14F-4D97-AF65-F5344CB8AC3E}">
        <p14:creationId xmlns:p14="http://schemas.microsoft.com/office/powerpoint/2010/main" val="1848520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a:t>
            </a:r>
            <a:endParaRPr lang="en-US" dirty="0"/>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1" cy="6864409"/>
          </a:xfrm>
          <a:prstGeom prst="rect">
            <a:avLst/>
          </a:prstGeom>
        </p:spPr>
      </p:pic>
      <p:sp>
        <p:nvSpPr>
          <p:cNvPr id="13" name="Title 1"/>
          <p:cNvSpPr txBox="1">
            <a:spLocks/>
          </p:cNvSpPr>
          <p:nvPr/>
        </p:nvSpPr>
        <p:spPr>
          <a:xfrm>
            <a:off x="0" y="-484246"/>
            <a:ext cx="6348413" cy="1503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smtClean="0"/>
              <a:t>Voter Education Materials: Videos</a:t>
            </a:r>
            <a:endParaRPr lang="en-US" sz="2800" dirty="0" smtClean="0"/>
          </a:p>
          <a:p>
            <a:endParaRPr lang="en-US" sz="3200" dirty="0"/>
          </a:p>
        </p:txBody>
      </p:sp>
      <p:sp>
        <p:nvSpPr>
          <p:cNvPr id="9" name="TextBox 8"/>
          <p:cNvSpPr txBox="1"/>
          <p:nvPr/>
        </p:nvSpPr>
        <p:spPr>
          <a:xfrm>
            <a:off x="1698171" y="3158836"/>
            <a:ext cx="3847606" cy="369332"/>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3" cstate="print"/>
          <a:stretch>
            <a:fillRect/>
          </a:stretch>
        </p:blipFill>
        <p:spPr>
          <a:xfrm>
            <a:off x="-12031" y="715318"/>
            <a:ext cx="5342021" cy="3036768"/>
          </a:xfrm>
          <a:prstGeom prst="rect">
            <a:avLst/>
          </a:prstGeom>
        </p:spPr>
      </p:pic>
      <p:pic>
        <p:nvPicPr>
          <p:cNvPr id="5" name="Picture 4"/>
          <p:cNvPicPr>
            <a:picLocks noChangeAspect="1"/>
          </p:cNvPicPr>
          <p:nvPr/>
        </p:nvPicPr>
        <p:blipFill>
          <a:blip r:embed="rId4" cstate="print"/>
          <a:stretch>
            <a:fillRect/>
          </a:stretch>
        </p:blipFill>
        <p:spPr>
          <a:xfrm>
            <a:off x="4126829" y="3994209"/>
            <a:ext cx="5029201" cy="2302069"/>
          </a:xfrm>
          <a:prstGeom prst="rect">
            <a:avLst/>
          </a:prstGeom>
        </p:spPr>
      </p:pic>
      <p:pic>
        <p:nvPicPr>
          <p:cNvPr id="6" name="Picture 5"/>
          <p:cNvPicPr>
            <a:picLocks noChangeAspect="1"/>
          </p:cNvPicPr>
          <p:nvPr/>
        </p:nvPicPr>
        <p:blipFill>
          <a:blip r:embed="rId5" cstate="print"/>
          <a:stretch>
            <a:fillRect/>
          </a:stretch>
        </p:blipFill>
        <p:spPr>
          <a:xfrm>
            <a:off x="-12031" y="4288020"/>
            <a:ext cx="4467725" cy="2569980"/>
          </a:xfrm>
          <a:prstGeom prst="rect">
            <a:avLst/>
          </a:prstGeom>
        </p:spPr>
      </p:pic>
    </p:spTree>
    <p:extLst>
      <p:ext uri="{BB962C8B-B14F-4D97-AF65-F5344CB8AC3E}">
        <p14:creationId xmlns:p14="http://schemas.microsoft.com/office/powerpoint/2010/main" val="837626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a:t>
            </a:r>
            <a:endParaRPr lang="en-US" dirty="0"/>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1" cy="6864409"/>
          </a:xfrm>
          <a:prstGeom prst="rect">
            <a:avLst/>
          </a:prstGeom>
        </p:spPr>
      </p:pic>
      <p:sp>
        <p:nvSpPr>
          <p:cNvPr id="13" name="Title 1"/>
          <p:cNvSpPr txBox="1">
            <a:spLocks/>
          </p:cNvSpPr>
          <p:nvPr/>
        </p:nvSpPr>
        <p:spPr>
          <a:xfrm>
            <a:off x="-312821" y="-461132"/>
            <a:ext cx="6348413" cy="1503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t>Additional Materials </a:t>
            </a:r>
            <a:r>
              <a:rPr lang="en-US" sz="2800" smtClean="0"/>
              <a:t>for Stakeholders</a:t>
            </a:r>
            <a:endParaRPr lang="en-US" sz="2800" dirty="0" smtClean="0"/>
          </a:p>
          <a:p>
            <a:endParaRPr lang="en-US" sz="3200" dirty="0"/>
          </a:p>
        </p:txBody>
      </p:sp>
      <p:sp>
        <p:nvSpPr>
          <p:cNvPr id="9" name="TextBox 8"/>
          <p:cNvSpPr txBox="1"/>
          <p:nvPr/>
        </p:nvSpPr>
        <p:spPr>
          <a:xfrm>
            <a:off x="1698171" y="3158836"/>
            <a:ext cx="3847606"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3" cstate="print"/>
          <a:stretch>
            <a:fillRect/>
          </a:stretch>
        </p:blipFill>
        <p:spPr>
          <a:xfrm>
            <a:off x="2614863" y="4106805"/>
            <a:ext cx="6529137" cy="2754600"/>
          </a:xfrm>
          <a:prstGeom prst="rect">
            <a:avLst/>
          </a:prstGeom>
        </p:spPr>
      </p:pic>
      <p:pic>
        <p:nvPicPr>
          <p:cNvPr id="11" name="Picture 10"/>
          <p:cNvPicPr>
            <a:picLocks noChangeAspect="1"/>
          </p:cNvPicPr>
          <p:nvPr/>
        </p:nvPicPr>
        <p:blipFill>
          <a:blip r:embed="rId4"/>
          <a:stretch>
            <a:fillRect/>
          </a:stretch>
        </p:blipFill>
        <p:spPr>
          <a:xfrm>
            <a:off x="0" y="1547503"/>
            <a:ext cx="4682287" cy="2412087"/>
          </a:xfrm>
          <a:prstGeom prst="rect">
            <a:avLst/>
          </a:prstGeom>
        </p:spPr>
      </p:pic>
      <p:pic>
        <p:nvPicPr>
          <p:cNvPr id="14" name="Picture 13"/>
          <p:cNvPicPr>
            <a:picLocks noChangeAspect="1"/>
          </p:cNvPicPr>
          <p:nvPr/>
        </p:nvPicPr>
        <p:blipFill>
          <a:blip r:embed="rId5"/>
          <a:stretch>
            <a:fillRect/>
          </a:stretch>
        </p:blipFill>
        <p:spPr>
          <a:xfrm>
            <a:off x="4925653" y="1851583"/>
            <a:ext cx="3325839" cy="2163147"/>
          </a:xfrm>
          <a:prstGeom prst="rect">
            <a:avLst/>
          </a:prstGeom>
        </p:spPr>
      </p:pic>
    </p:spTree>
    <p:extLst>
      <p:ext uri="{BB962C8B-B14F-4D97-AF65-F5344CB8AC3E}">
        <p14:creationId xmlns:p14="http://schemas.microsoft.com/office/powerpoint/2010/main" val="442982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a:t>
            </a:r>
            <a:endParaRPr lang="en-US" dirty="0"/>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1" cy="6864409"/>
          </a:xfrm>
          <a:prstGeom prst="rect">
            <a:avLst/>
          </a:prstGeom>
        </p:spPr>
      </p:pic>
      <p:sp>
        <p:nvSpPr>
          <p:cNvPr id="13" name="Title 1"/>
          <p:cNvSpPr txBox="1">
            <a:spLocks/>
          </p:cNvSpPr>
          <p:nvPr/>
        </p:nvSpPr>
        <p:spPr>
          <a:xfrm>
            <a:off x="0" y="-532368"/>
            <a:ext cx="6348413" cy="1503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t>Voter Education Distribution Strategy: </a:t>
            </a:r>
          </a:p>
          <a:p>
            <a:endParaRPr lang="en-US" sz="3200" dirty="0"/>
          </a:p>
        </p:txBody>
      </p:sp>
      <p:sp>
        <p:nvSpPr>
          <p:cNvPr id="9" name="TextBox 8"/>
          <p:cNvSpPr txBox="1"/>
          <p:nvPr/>
        </p:nvSpPr>
        <p:spPr>
          <a:xfrm>
            <a:off x="1698171" y="3158836"/>
            <a:ext cx="3847606" cy="369332"/>
          </a:xfrm>
          <a:prstGeom prst="rect">
            <a:avLst/>
          </a:prstGeom>
          <a:noFill/>
        </p:spPr>
        <p:txBody>
          <a:bodyPr wrap="square" rtlCol="0">
            <a:spAutoFit/>
          </a:bodyPr>
          <a:lstStyle/>
          <a:p>
            <a:endParaRPr lang="en-US" dirty="0"/>
          </a:p>
        </p:txBody>
      </p:sp>
      <p:sp>
        <p:nvSpPr>
          <p:cNvPr id="10" name="TextBox 9"/>
          <p:cNvSpPr txBox="1"/>
          <p:nvPr/>
        </p:nvSpPr>
        <p:spPr>
          <a:xfrm>
            <a:off x="381830" y="1122363"/>
            <a:ext cx="7619170" cy="2677656"/>
          </a:xfrm>
          <a:prstGeom prst="rect">
            <a:avLst/>
          </a:prstGeom>
          <a:noFill/>
        </p:spPr>
        <p:txBody>
          <a:bodyPr wrap="square" rtlCol="0">
            <a:spAutoFit/>
          </a:bodyPr>
          <a:lstStyle/>
          <a:p>
            <a:r>
              <a:rPr lang="en-US" sz="2400" dirty="0" smtClean="0"/>
              <a:t>Voter Education followed two modes:</a:t>
            </a:r>
          </a:p>
          <a:p>
            <a:endParaRPr lang="en-US" sz="2400" dirty="0" smtClean="0"/>
          </a:p>
          <a:p>
            <a:pPr marL="342900" indent="-342900">
              <a:buFont typeface="Arial" charset="0"/>
              <a:buChar char="•"/>
            </a:pPr>
            <a:r>
              <a:rPr lang="en-US" sz="2400" dirty="0" smtClean="0"/>
              <a:t>Cooperation with </a:t>
            </a:r>
            <a:r>
              <a:rPr lang="en-US" sz="2400" dirty="0"/>
              <a:t>S</a:t>
            </a:r>
            <a:r>
              <a:rPr lang="en-US" sz="2400" dirty="0" smtClean="0"/>
              <a:t>takeholders: Government Institutions, CSOs, political parties, and voters to disseminate posters and pamphlets in local communities</a:t>
            </a:r>
          </a:p>
          <a:p>
            <a:pPr marL="342900" indent="-342900">
              <a:buFont typeface="Arial" charset="0"/>
              <a:buChar char="•"/>
            </a:pPr>
            <a:r>
              <a:rPr lang="en-US" sz="2400" dirty="0" smtClean="0"/>
              <a:t>Mass Media: Social Media, Radio, Television, Newspaper, Journals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68" y="3627398"/>
            <a:ext cx="5117432" cy="38380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37486"/>
            <a:ext cx="4400884" cy="2475497"/>
          </a:xfrm>
          <a:prstGeom prst="rect">
            <a:avLst/>
          </a:prstGeom>
        </p:spPr>
      </p:pic>
    </p:spTree>
    <p:extLst>
      <p:ext uri="{BB962C8B-B14F-4D97-AF65-F5344CB8AC3E}">
        <p14:creationId xmlns:p14="http://schemas.microsoft.com/office/powerpoint/2010/main" val="1928521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09"/>
            <a:ext cx="9144001" cy="6864409"/>
          </a:xfrm>
          <a:prstGeom prst="rect">
            <a:avLst/>
          </a:prstGeom>
        </p:spPr>
      </p:pic>
      <p:sp>
        <p:nvSpPr>
          <p:cNvPr id="13" name="Title 1"/>
          <p:cNvSpPr txBox="1">
            <a:spLocks/>
          </p:cNvSpPr>
          <p:nvPr/>
        </p:nvSpPr>
        <p:spPr>
          <a:xfrm>
            <a:off x="152400" y="41895"/>
            <a:ext cx="6348413" cy="63074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t>Voter Education Materials Distribution with CSOs</a:t>
            </a:r>
            <a:endParaRPr lang="en-US" sz="4000" dirty="0"/>
          </a:p>
        </p:txBody>
      </p:sp>
      <p:pic>
        <p:nvPicPr>
          <p:cNvPr id="15" name="Picture 3"/>
          <p:cNvPicPr>
            <a:picLocks noChangeAspect="1" noChangeArrowheads="1"/>
          </p:cNvPicPr>
          <p:nvPr/>
        </p:nvPicPr>
        <p:blipFill>
          <a:blip r:embed="rId3"/>
          <a:srcRect/>
          <a:stretch>
            <a:fillRect/>
          </a:stretch>
        </p:blipFill>
        <p:spPr bwMode="auto">
          <a:xfrm>
            <a:off x="4530525" y="1516448"/>
            <a:ext cx="4374369" cy="2138782"/>
          </a:xfrm>
          <a:prstGeom prst="rect">
            <a:avLst/>
          </a:prstGeom>
          <a:noFill/>
          <a:ln w="9525">
            <a:noFill/>
            <a:miter lim="800000"/>
            <a:headEnd/>
            <a:tailEnd/>
          </a:ln>
          <a:effectLst/>
        </p:spPr>
      </p:pic>
      <p:pic>
        <p:nvPicPr>
          <p:cNvPr id="4" name="Picture 3"/>
          <p:cNvPicPr>
            <a:picLocks noChangeAspect="1"/>
          </p:cNvPicPr>
          <p:nvPr/>
        </p:nvPicPr>
        <p:blipFill>
          <a:blip r:embed="rId4"/>
          <a:stretch>
            <a:fillRect/>
          </a:stretch>
        </p:blipFill>
        <p:spPr>
          <a:xfrm>
            <a:off x="152400" y="1122363"/>
            <a:ext cx="4205224" cy="1337145"/>
          </a:xfrm>
          <a:prstGeom prst="rect">
            <a:avLst/>
          </a:prstGeom>
        </p:spPr>
      </p:pic>
      <p:pic>
        <p:nvPicPr>
          <p:cNvPr id="5" name="Picture 4"/>
          <p:cNvPicPr>
            <a:picLocks noChangeAspect="1"/>
          </p:cNvPicPr>
          <p:nvPr/>
        </p:nvPicPr>
        <p:blipFill>
          <a:blip r:embed="rId5"/>
          <a:stretch>
            <a:fillRect/>
          </a:stretch>
        </p:blipFill>
        <p:spPr>
          <a:xfrm>
            <a:off x="239106" y="2687638"/>
            <a:ext cx="4118518" cy="1317926"/>
          </a:xfrm>
          <a:prstGeom prst="rect">
            <a:avLst/>
          </a:prstGeom>
          <a:effectLst>
            <a:outerShdw blurRad="50800" dist="50800" dir="5400000" algn="ctr" rotWithShape="0">
              <a:schemeClr val="bg1"/>
            </a:outerShdw>
          </a:effectLst>
        </p:spPr>
      </p:pic>
      <p:pic>
        <p:nvPicPr>
          <p:cNvPr id="10" name="Picture 2"/>
          <p:cNvPicPr>
            <a:picLocks noChangeAspect="1" noChangeArrowheads="1"/>
          </p:cNvPicPr>
          <p:nvPr/>
        </p:nvPicPr>
        <p:blipFill>
          <a:blip r:embed="rId6"/>
          <a:srcRect/>
          <a:stretch>
            <a:fillRect/>
          </a:stretch>
        </p:blipFill>
        <p:spPr bwMode="auto">
          <a:xfrm>
            <a:off x="4784806" y="3880776"/>
            <a:ext cx="4034341" cy="3023262"/>
          </a:xfrm>
          <a:prstGeom prst="rect">
            <a:avLst/>
          </a:prstGeom>
          <a:noFill/>
          <a:ln w="9525">
            <a:noFill/>
            <a:miter lim="800000"/>
            <a:headEnd/>
            <a:tailEnd/>
          </a:ln>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786" y="4199877"/>
            <a:ext cx="4114800" cy="2730898"/>
          </a:xfrm>
          <a:prstGeom prst="rect">
            <a:avLst/>
          </a:prstGeom>
        </p:spPr>
      </p:pic>
    </p:spTree>
    <p:extLst>
      <p:ext uri="{BB962C8B-B14F-4D97-AF65-F5344CB8AC3E}">
        <p14:creationId xmlns:p14="http://schemas.microsoft.com/office/powerpoint/2010/main" val="1705632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4001" cy="6864409"/>
          </a:xfrm>
          <a:prstGeom prst="rect">
            <a:avLst/>
          </a:prstGeom>
        </p:spPr>
      </p:pic>
      <p:sp>
        <p:nvSpPr>
          <p:cNvPr id="13" name="Title 1"/>
          <p:cNvSpPr txBox="1">
            <a:spLocks/>
          </p:cNvSpPr>
          <p:nvPr/>
        </p:nvSpPr>
        <p:spPr>
          <a:xfrm>
            <a:off x="152400" y="0"/>
            <a:ext cx="6348413" cy="63074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t>Mass Media Voter Education</a:t>
            </a:r>
            <a:endParaRPr lang="en-US" sz="4000" dirty="0"/>
          </a:p>
        </p:txBody>
      </p:sp>
      <p:pic>
        <p:nvPicPr>
          <p:cNvPr id="4" name="Picture 3"/>
          <p:cNvPicPr>
            <a:picLocks noChangeAspect="1"/>
          </p:cNvPicPr>
          <p:nvPr/>
        </p:nvPicPr>
        <p:blipFill>
          <a:blip r:embed="rId3" cstate="print"/>
          <a:stretch>
            <a:fillRect/>
          </a:stretch>
        </p:blipFill>
        <p:spPr>
          <a:xfrm>
            <a:off x="57293" y="4001583"/>
            <a:ext cx="4858966" cy="1122961"/>
          </a:xfrm>
          <a:prstGeom prst="rect">
            <a:avLst/>
          </a:prstGeom>
        </p:spPr>
      </p:pic>
      <p:pic>
        <p:nvPicPr>
          <p:cNvPr id="6" name="Picture 5"/>
          <p:cNvPicPr>
            <a:picLocks noChangeAspect="1"/>
          </p:cNvPicPr>
          <p:nvPr/>
        </p:nvPicPr>
        <p:blipFill>
          <a:blip r:embed="rId4" cstate="print"/>
          <a:stretch>
            <a:fillRect/>
          </a:stretch>
        </p:blipFill>
        <p:spPr>
          <a:xfrm>
            <a:off x="4916259" y="2282611"/>
            <a:ext cx="4267984" cy="4570613"/>
          </a:xfrm>
          <a:prstGeom prst="rect">
            <a:avLst/>
          </a:prstGeom>
        </p:spPr>
      </p:pic>
      <p:pic>
        <p:nvPicPr>
          <p:cNvPr id="10" name="Picture 9"/>
          <p:cNvPicPr/>
          <p:nvPr/>
        </p:nvPicPr>
        <p:blipFill>
          <a:blip r:embed="rId5" cstate="print"/>
          <a:stretch>
            <a:fillRect/>
          </a:stretch>
        </p:blipFill>
        <p:spPr>
          <a:xfrm>
            <a:off x="497306" y="958147"/>
            <a:ext cx="4074694" cy="1736927"/>
          </a:xfrm>
          <a:prstGeom prst="rect">
            <a:avLst/>
          </a:prstGeom>
        </p:spPr>
      </p:pic>
    </p:spTree>
    <p:extLst>
      <p:ext uri="{BB962C8B-B14F-4D97-AF65-F5344CB8AC3E}">
        <p14:creationId xmlns:p14="http://schemas.microsoft.com/office/powerpoint/2010/main" val="7069882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2735</TotalTime>
  <Words>582</Words>
  <Application>Microsoft Office PowerPoint</Application>
  <PresentationFormat>On-screen Show (4:3)</PresentationFormat>
  <Paragraphs>70</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to</vt:lpstr>
      <vt:lpstr>to</vt:lpstr>
      <vt:lpstr>to</vt:lpstr>
      <vt:lpstr>to</vt:lpstr>
      <vt:lpstr>PowerPoint Presentation</vt:lpstr>
      <vt:lpstr>PowerPoint Presentation</vt:lpstr>
      <vt:lpstr>to</vt:lpstr>
      <vt:lpstr>PowerPoint Presentation</vt:lpstr>
      <vt:lpstr>PowerPoint Presentation</vt:lpstr>
      <vt:lpstr>PowerPoint Presentation</vt:lpstr>
      <vt:lpstr>PowerPoint Presentation</vt:lpstr>
      <vt:lpstr>to</vt:lpstr>
      <vt:lpstr>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Naing Oo</dc:creator>
  <cp:lastModifiedBy>gavs1</cp:lastModifiedBy>
  <cp:revision>159</cp:revision>
  <dcterms:created xsi:type="dcterms:W3CDTF">2016-08-23T04:50:55Z</dcterms:created>
  <dcterms:modified xsi:type="dcterms:W3CDTF">2016-10-19T05:56:26Z</dcterms:modified>
</cp:coreProperties>
</file>