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8" r:id="rId3"/>
    <p:sldId id="269" r:id="rId4"/>
    <p:sldId id="281" r:id="rId5"/>
    <p:sldId id="270" r:id="rId6"/>
    <p:sldId id="282" r:id="rId7"/>
    <p:sldId id="271" r:id="rId8"/>
    <p:sldId id="272" r:id="rId9"/>
    <p:sldId id="273" r:id="rId10"/>
    <p:sldId id="277" r:id="rId11"/>
    <p:sldId id="274" r:id="rId12"/>
    <p:sldId id="278" r:id="rId13"/>
    <p:sldId id="275" r:id="rId14"/>
    <p:sldId id="276" r:id="rId15"/>
    <p:sldId id="279" r:id="rId16"/>
    <p:sldId id="280"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4660"/>
  </p:normalViewPr>
  <p:slideViewPr>
    <p:cSldViewPr snapToGrid="0">
      <p:cViewPr varScale="1">
        <p:scale>
          <a:sx n="64" d="100"/>
          <a:sy n="64" d="100"/>
        </p:scale>
        <p:origin x="-90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descr="T 2014.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2927351" y="404813"/>
            <a:ext cx="4654549" cy="206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ctrTitle"/>
          </p:nvPr>
        </p:nvSpPr>
        <p:spPr>
          <a:xfrm>
            <a:off x="53280" y="2132857"/>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e la date 3"/>
          <p:cNvSpPr>
            <a:spLocks noGrp="1"/>
          </p:cNvSpPr>
          <p:nvPr>
            <p:ph type="dt" sz="half" idx="10"/>
          </p:nvPr>
        </p:nvSpPr>
        <p:spPr/>
        <p:txBody>
          <a:bodyPr/>
          <a:lstStyle>
            <a:lvl1pPr>
              <a:defRPr/>
            </a:lvl1pPr>
          </a:lstStyle>
          <a:p>
            <a:pPr>
              <a:defRPr/>
            </a:pPr>
            <a:fld id="{78CC6DD6-5F62-49AD-8852-7C75D2A941D6}" type="datetimeFigureOut">
              <a:rPr lang="fr-FR">
                <a:solidFill>
                  <a:prstClr val="black">
                    <a:tint val="75000"/>
                  </a:prstClr>
                </a:solidFill>
              </a:rPr>
              <a:pPr>
                <a:defRPr/>
              </a:pPr>
              <a:t>04/10/2016</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smtClean="0"/>
            </a:lvl1pPr>
          </a:lstStyle>
          <a:p>
            <a:pPr>
              <a:defRPr/>
            </a:pPr>
            <a:fld id="{FDEA5625-FA34-4471-8058-7BF115477A7A}" type="slidenum">
              <a:rPr lang="fr-FR" altLang="fr-FR"/>
              <a:pPr>
                <a:defRPr/>
              </a:pPr>
              <a:t>‹#›</a:t>
            </a:fld>
            <a:endParaRPr lang="fr-FR" altLang="fr-FR"/>
          </a:p>
        </p:txBody>
      </p:sp>
    </p:spTree>
    <p:extLst>
      <p:ext uri="{BB962C8B-B14F-4D97-AF65-F5344CB8AC3E}">
        <p14:creationId xmlns:p14="http://schemas.microsoft.com/office/powerpoint/2010/main" xmlns="" val="211370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EC65B85-63DC-4E57-B859-D7906FD57E9D}" type="datetimeFigureOut">
              <a:rPr lang="fr-FR">
                <a:solidFill>
                  <a:prstClr val="black">
                    <a:tint val="75000"/>
                  </a:prstClr>
                </a:solidFill>
              </a:rPr>
              <a:pPr>
                <a:defRPr/>
              </a:pPr>
              <a:t>04/10/2016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56F5CF64-47E2-4934-9CD7-3F6664FC0182}" type="slidenum">
              <a:rPr lang="fr-FR" altLang="fr-FR"/>
              <a:pPr>
                <a:defRPr/>
              </a:pPr>
              <a:t>‹#›</a:t>
            </a:fld>
            <a:endParaRPr lang="fr-FR" altLang="fr-FR"/>
          </a:p>
        </p:txBody>
      </p:sp>
    </p:spTree>
    <p:extLst>
      <p:ext uri="{BB962C8B-B14F-4D97-AF65-F5344CB8AC3E}">
        <p14:creationId xmlns:p14="http://schemas.microsoft.com/office/powerpoint/2010/main" xmlns="" val="2187401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032FB0D-C800-4912-AD8F-DC992DA04039}" type="datetimeFigureOut">
              <a:rPr lang="fr-FR">
                <a:solidFill>
                  <a:prstClr val="black">
                    <a:tint val="75000"/>
                  </a:prstClr>
                </a:solidFill>
              </a:rPr>
              <a:pPr>
                <a:defRPr/>
              </a:pPr>
              <a:t>04/10/2016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FEBD9AB-3637-4DC8-8AE5-196C68BE4826}" type="slidenum">
              <a:rPr lang="fr-FR" altLang="fr-FR"/>
              <a:pPr>
                <a:defRPr/>
              </a:pPr>
              <a:t>‹#›</a:t>
            </a:fld>
            <a:endParaRPr lang="fr-FR" altLang="fr-FR"/>
          </a:p>
        </p:txBody>
      </p:sp>
    </p:spTree>
    <p:extLst>
      <p:ext uri="{BB962C8B-B14F-4D97-AF65-F5344CB8AC3E}">
        <p14:creationId xmlns:p14="http://schemas.microsoft.com/office/powerpoint/2010/main" xmlns="" val="73616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83FB0C6-8E8C-4174-9412-2DEBC7180277}" type="datetimeFigureOut">
              <a:rPr lang="fr-FR">
                <a:solidFill>
                  <a:prstClr val="black">
                    <a:tint val="75000"/>
                  </a:prstClr>
                </a:solidFill>
              </a:rPr>
              <a:pPr>
                <a:defRPr/>
              </a:pPr>
              <a:t>04/10/2016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B9E16F8-8D03-4FE9-843F-560E7CA1B53A}" type="slidenum">
              <a:rPr lang="fr-FR" altLang="fr-FR"/>
              <a:pPr>
                <a:defRPr/>
              </a:pPr>
              <a:t>‹#›</a:t>
            </a:fld>
            <a:endParaRPr lang="fr-FR" altLang="fr-FR"/>
          </a:p>
        </p:txBody>
      </p:sp>
    </p:spTree>
    <p:extLst>
      <p:ext uri="{BB962C8B-B14F-4D97-AF65-F5344CB8AC3E}">
        <p14:creationId xmlns:p14="http://schemas.microsoft.com/office/powerpoint/2010/main" xmlns="" val="231077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399E74FC-BF25-45F2-A35B-D72B2C3A7CFA}" type="datetimeFigureOut">
              <a:rPr lang="fr-FR">
                <a:solidFill>
                  <a:prstClr val="black">
                    <a:tint val="75000"/>
                  </a:prstClr>
                </a:solidFill>
              </a:rPr>
              <a:pPr>
                <a:defRPr/>
              </a:pPr>
              <a:t>04/10/2016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2CA351-FD22-4197-AC2C-90C12260F186}" type="slidenum">
              <a:rPr lang="fr-FR" altLang="fr-FR"/>
              <a:pPr>
                <a:defRPr/>
              </a:pPr>
              <a:t>‹#›</a:t>
            </a:fld>
            <a:endParaRPr lang="fr-FR" altLang="fr-FR"/>
          </a:p>
        </p:txBody>
      </p:sp>
    </p:spTree>
    <p:extLst>
      <p:ext uri="{BB962C8B-B14F-4D97-AF65-F5344CB8AC3E}">
        <p14:creationId xmlns:p14="http://schemas.microsoft.com/office/powerpoint/2010/main" xmlns="" val="52559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456414A6-37C6-4D0E-9863-8DF1838B2F03}" type="datetimeFigureOut">
              <a:rPr lang="fr-FR">
                <a:solidFill>
                  <a:prstClr val="black">
                    <a:tint val="75000"/>
                  </a:prstClr>
                </a:solidFill>
              </a:rPr>
              <a:pPr>
                <a:defRPr/>
              </a:pPr>
              <a:t>04/10/2016</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E0AE35C4-3F6D-44F9-9CD9-909B50CE4065}" type="slidenum">
              <a:rPr lang="fr-FR" altLang="fr-FR"/>
              <a:pPr>
                <a:defRPr/>
              </a:pPr>
              <a:t>‹#›</a:t>
            </a:fld>
            <a:endParaRPr lang="fr-FR" altLang="fr-FR"/>
          </a:p>
        </p:txBody>
      </p:sp>
    </p:spTree>
    <p:extLst>
      <p:ext uri="{BB962C8B-B14F-4D97-AF65-F5344CB8AC3E}">
        <p14:creationId xmlns:p14="http://schemas.microsoft.com/office/powerpoint/2010/main" xmlns="" val="75191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14D8D196-19A5-4ED4-BE83-8BCF1EA8D78D}" type="datetimeFigureOut">
              <a:rPr lang="fr-FR">
                <a:solidFill>
                  <a:prstClr val="black">
                    <a:tint val="75000"/>
                  </a:prstClr>
                </a:solidFill>
              </a:rPr>
              <a:pPr>
                <a:defRPr/>
              </a:pPr>
              <a:t>04/10/2016</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09B20BB2-AB5C-47D3-9548-EEBAA2A0FE8F}" type="slidenum">
              <a:rPr lang="fr-FR" altLang="fr-FR"/>
              <a:pPr>
                <a:defRPr/>
              </a:pPr>
              <a:t>‹#›</a:t>
            </a:fld>
            <a:endParaRPr lang="fr-FR" altLang="fr-FR"/>
          </a:p>
        </p:txBody>
      </p:sp>
    </p:spTree>
    <p:extLst>
      <p:ext uri="{BB962C8B-B14F-4D97-AF65-F5344CB8AC3E}">
        <p14:creationId xmlns:p14="http://schemas.microsoft.com/office/powerpoint/2010/main" xmlns="" val="381653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4E247A75-BA21-4973-8354-B0F18925F713}" type="datetimeFigureOut">
              <a:rPr lang="fr-FR">
                <a:solidFill>
                  <a:prstClr val="black">
                    <a:tint val="75000"/>
                  </a:prstClr>
                </a:solidFill>
              </a:rPr>
              <a:pPr>
                <a:defRPr/>
              </a:pPr>
              <a:t>04/10/2016</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62BD171B-D2EA-4BE4-9E46-A123047BC6D5}" type="slidenum">
              <a:rPr lang="fr-FR" altLang="fr-FR"/>
              <a:pPr>
                <a:defRPr/>
              </a:pPr>
              <a:t>‹#›</a:t>
            </a:fld>
            <a:endParaRPr lang="fr-FR" altLang="fr-FR"/>
          </a:p>
        </p:txBody>
      </p:sp>
    </p:spTree>
    <p:extLst>
      <p:ext uri="{BB962C8B-B14F-4D97-AF65-F5344CB8AC3E}">
        <p14:creationId xmlns:p14="http://schemas.microsoft.com/office/powerpoint/2010/main" xmlns="" val="302936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8EA476C-7BB6-4FB0-9B8F-58FC966F885A}" type="datetimeFigureOut">
              <a:rPr lang="fr-FR">
                <a:solidFill>
                  <a:prstClr val="black">
                    <a:tint val="75000"/>
                  </a:prstClr>
                </a:solidFill>
              </a:rPr>
              <a:pPr>
                <a:defRPr/>
              </a:pPr>
              <a:t>04/10/2016</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4D47D5C9-9FA4-4A7E-A561-FD427282B7A9}" type="slidenum">
              <a:rPr lang="fr-FR" altLang="fr-FR"/>
              <a:pPr>
                <a:defRPr/>
              </a:pPr>
              <a:t>‹#›</a:t>
            </a:fld>
            <a:endParaRPr lang="fr-FR" altLang="fr-FR"/>
          </a:p>
        </p:txBody>
      </p:sp>
    </p:spTree>
    <p:extLst>
      <p:ext uri="{BB962C8B-B14F-4D97-AF65-F5344CB8AC3E}">
        <p14:creationId xmlns:p14="http://schemas.microsoft.com/office/powerpoint/2010/main" xmlns="" val="77999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FA1FE6A-F8AD-463C-AFEC-4E630B9F007C}" type="datetimeFigureOut">
              <a:rPr lang="fr-FR">
                <a:solidFill>
                  <a:prstClr val="black">
                    <a:tint val="75000"/>
                  </a:prstClr>
                </a:solidFill>
              </a:rPr>
              <a:pPr>
                <a:defRPr/>
              </a:pPr>
              <a:t>04/10/2016</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BFED11B-068C-49B9-8436-1BEB22B32CF6}" type="slidenum">
              <a:rPr lang="fr-FR" altLang="fr-FR"/>
              <a:pPr>
                <a:defRPr/>
              </a:pPr>
              <a:t>‹#›</a:t>
            </a:fld>
            <a:endParaRPr lang="fr-FR" altLang="fr-FR"/>
          </a:p>
        </p:txBody>
      </p:sp>
    </p:spTree>
    <p:extLst>
      <p:ext uri="{BB962C8B-B14F-4D97-AF65-F5344CB8AC3E}">
        <p14:creationId xmlns:p14="http://schemas.microsoft.com/office/powerpoint/2010/main" xmlns="" val="263982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F1F8DB5-E9CF-483B-B3F1-81524F68E5BA}" type="datetimeFigureOut">
              <a:rPr lang="fr-FR">
                <a:solidFill>
                  <a:prstClr val="black">
                    <a:tint val="75000"/>
                  </a:prstClr>
                </a:solidFill>
              </a:rPr>
              <a:pPr>
                <a:defRPr/>
              </a:pPr>
              <a:t>04/10/2016</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2309D4C-DD32-449C-B363-A2A740ADD9AA}" type="slidenum">
              <a:rPr lang="fr-FR" altLang="fr-FR"/>
              <a:pPr>
                <a:defRPr/>
              </a:pPr>
              <a:t>‹#›</a:t>
            </a:fld>
            <a:endParaRPr lang="fr-FR" altLang="fr-FR"/>
          </a:p>
        </p:txBody>
      </p:sp>
    </p:spTree>
    <p:extLst>
      <p:ext uri="{BB962C8B-B14F-4D97-AF65-F5344CB8AC3E}">
        <p14:creationId xmlns:p14="http://schemas.microsoft.com/office/powerpoint/2010/main" xmlns="" val="92494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6" descr="pr-prez.jpg"/>
          <p:cNvPicPr>
            <a:picLocks noChangeAspect="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1" y="0"/>
            <a:ext cx="12240684"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8"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5EFF3A2-0901-4F0F-B891-C66645E56B8B}" type="datetimeFigureOut">
              <a:rPr lang="fr-FR">
                <a:solidFill>
                  <a:prstClr val="black">
                    <a:tint val="75000"/>
                  </a:prstClr>
                </a:solidFill>
              </a:rPr>
              <a:pPr>
                <a:defRPr/>
              </a:pPr>
              <a:t>04/10/2016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7708FD2F-6C07-40B1-9A96-94A4D9ED200F}" type="slidenum">
              <a:rPr lang="fr-FR" altLang="fr-FR">
                <a:cs typeface="Arial" panose="020B0604020202020204" pitchFamily="34" charset="0"/>
              </a:rPr>
              <a:pPr fontAlgn="base">
                <a:spcBef>
                  <a:spcPct val="0"/>
                </a:spcBef>
                <a:spcAft>
                  <a:spcPct val="0"/>
                </a:spcAft>
                <a:defRPr/>
              </a:pPr>
              <a:t>‹#›</a:t>
            </a:fld>
            <a:endParaRPr lang="fr-FR" altLang="fr-FR">
              <a:cs typeface="Arial" panose="020B0604020202020204" pitchFamily="34" charset="0"/>
            </a:endParaRPr>
          </a:p>
        </p:txBody>
      </p:sp>
    </p:spTree>
    <p:extLst>
      <p:ext uri="{BB962C8B-B14F-4D97-AF65-F5344CB8AC3E}">
        <p14:creationId xmlns:p14="http://schemas.microsoft.com/office/powerpoint/2010/main" xmlns="" val="568774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03058" y="2093113"/>
            <a:ext cx="9144000" cy="2387600"/>
          </a:xfrm>
        </p:spPr>
        <p:txBody>
          <a:bodyPr/>
          <a:lstStyle/>
          <a:p>
            <a:r>
              <a:rPr lang="fr-FR" b="1" dirty="0" err="1" smtClean="0"/>
              <a:t>Higher</a:t>
            </a:r>
            <a:r>
              <a:rPr lang="fr-FR" b="1" dirty="0" smtClean="0"/>
              <a:t> Independent </a:t>
            </a:r>
            <a:r>
              <a:rPr lang="fr-FR" b="1" dirty="0" err="1" smtClean="0"/>
              <a:t>Authority</a:t>
            </a:r>
            <a:r>
              <a:rPr lang="fr-FR" b="1" dirty="0" smtClean="0"/>
              <a:t> for Elections </a:t>
            </a:r>
            <a:endParaRPr lang="fr-FR" b="1" dirty="0"/>
          </a:p>
        </p:txBody>
      </p:sp>
      <p:sp>
        <p:nvSpPr>
          <p:cNvPr id="3" name="Sous-titre 2"/>
          <p:cNvSpPr>
            <a:spLocks noGrp="1"/>
          </p:cNvSpPr>
          <p:nvPr>
            <p:ph type="subTitle" idx="1"/>
          </p:nvPr>
        </p:nvSpPr>
        <p:spPr>
          <a:xfrm>
            <a:off x="896203" y="3034610"/>
            <a:ext cx="9144000" cy="1655762"/>
          </a:xfrm>
        </p:spPr>
        <p:txBody>
          <a:bodyPr>
            <a:normAutofit/>
          </a:bodyPr>
          <a:lstStyle/>
          <a:p>
            <a:endParaRPr lang="fr-FR" sz="4400" b="1" dirty="0" smtClean="0"/>
          </a:p>
          <a:p>
            <a:r>
              <a:rPr lang="fr-FR" sz="4400" b="1" dirty="0" err="1" smtClean="0"/>
              <a:t>Persons</a:t>
            </a:r>
            <a:r>
              <a:rPr lang="fr-FR" sz="4400" b="1" dirty="0" smtClean="0"/>
              <a:t> </a:t>
            </a:r>
            <a:r>
              <a:rPr lang="fr-FR" sz="4400" b="1" dirty="0" err="1" smtClean="0"/>
              <a:t>with</a:t>
            </a:r>
            <a:r>
              <a:rPr lang="fr-FR" sz="4400" b="1" dirty="0" smtClean="0"/>
              <a:t> </a:t>
            </a:r>
            <a:r>
              <a:rPr lang="fr-FR" sz="4400" b="1" dirty="0" err="1" smtClean="0"/>
              <a:t>disabilities</a:t>
            </a:r>
            <a:r>
              <a:rPr lang="fr-FR" sz="4400" b="1" dirty="0" smtClean="0"/>
              <a:t> </a:t>
            </a:r>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87629" y="4435998"/>
            <a:ext cx="2374858" cy="2422002"/>
          </a:xfrm>
          <a:prstGeom prst="rect">
            <a:avLst/>
          </a:prstGeom>
        </p:spPr>
      </p:pic>
    </p:spTree>
    <p:extLst>
      <p:ext uri="{BB962C8B-B14F-4D97-AF65-F5344CB8AC3E}">
        <p14:creationId xmlns:p14="http://schemas.microsoft.com/office/powerpoint/2010/main" xmlns="" val="2012412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951172" y="4711711"/>
            <a:ext cx="2626866" cy="1851776"/>
          </a:xfrm>
          <a:prstGeom prst="rect">
            <a:avLst/>
          </a:prstGeom>
        </p:spPr>
      </p:pic>
      <p:pic>
        <p:nvPicPr>
          <p:cNvPr id="6" name="Image 5"/>
          <p:cNvPicPr>
            <a:picLocks noChangeAspect="1"/>
          </p:cNvPicPr>
          <p:nvPr/>
        </p:nvPicPr>
        <p:blipFill>
          <a:blip r:embed="rId3"/>
          <a:stretch>
            <a:fillRect/>
          </a:stretch>
        </p:blipFill>
        <p:spPr>
          <a:xfrm>
            <a:off x="1059499" y="394048"/>
            <a:ext cx="2797247" cy="3865745"/>
          </a:xfrm>
          <a:prstGeom prst="rect">
            <a:avLst/>
          </a:prstGeom>
        </p:spPr>
      </p:pic>
      <p:pic>
        <p:nvPicPr>
          <p:cNvPr id="7" name="Image 6"/>
          <p:cNvPicPr>
            <a:picLocks noChangeAspect="1"/>
          </p:cNvPicPr>
          <p:nvPr/>
        </p:nvPicPr>
        <p:blipFill>
          <a:blip r:embed="rId4"/>
          <a:stretch>
            <a:fillRect/>
          </a:stretch>
        </p:blipFill>
        <p:spPr>
          <a:xfrm>
            <a:off x="6237025" y="380108"/>
            <a:ext cx="2594632" cy="3586794"/>
          </a:xfrm>
          <a:prstGeom prst="rect">
            <a:avLst/>
          </a:prstGeom>
        </p:spPr>
      </p:pic>
      <p:sp>
        <p:nvSpPr>
          <p:cNvPr id="8" name="ZoneTexte 7"/>
          <p:cNvSpPr txBox="1"/>
          <p:nvPr/>
        </p:nvSpPr>
        <p:spPr>
          <a:xfrm>
            <a:off x="1973354" y="6189610"/>
            <a:ext cx="3766783" cy="523220"/>
          </a:xfrm>
          <a:prstGeom prst="rect">
            <a:avLst/>
          </a:prstGeom>
          <a:noFill/>
        </p:spPr>
        <p:txBody>
          <a:bodyPr wrap="square" rtlCol="0">
            <a:spAutoFit/>
          </a:bodyPr>
          <a:lstStyle/>
          <a:p>
            <a:pPr algn="ctr"/>
            <a:r>
              <a:rPr lang="en-US" sz="1400" b="1" dirty="0"/>
              <a:t>Manual on the elections </a:t>
            </a:r>
            <a:r>
              <a:rPr lang="en-US" sz="1400" b="1" dirty="0" smtClean="0"/>
              <a:t>of 2014 in </a:t>
            </a:r>
            <a:r>
              <a:rPr lang="en-US" sz="1400" b="1" dirty="0"/>
              <a:t>the language of «Braille»</a:t>
            </a:r>
            <a:endParaRPr lang="fr-FR" sz="1400" b="1" dirty="0"/>
          </a:p>
        </p:txBody>
      </p:sp>
      <p:sp>
        <p:nvSpPr>
          <p:cNvPr id="9" name="ZoneTexte 8"/>
          <p:cNvSpPr txBox="1"/>
          <p:nvPr/>
        </p:nvSpPr>
        <p:spPr>
          <a:xfrm>
            <a:off x="237547" y="4374148"/>
            <a:ext cx="4441152" cy="307777"/>
          </a:xfrm>
          <a:prstGeom prst="rect">
            <a:avLst/>
          </a:prstGeom>
          <a:noFill/>
        </p:spPr>
        <p:txBody>
          <a:bodyPr wrap="none" rtlCol="0">
            <a:spAutoFit/>
          </a:bodyPr>
          <a:lstStyle/>
          <a:p>
            <a:pPr algn="ctr"/>
            <a:r>
              <a:rPr lang="en-US" sz="1400" b="1" dirty="0"/>
              <a:t>Guide </a:t>
            </a:r>
            <a:r>
              <a:rPr lang="en-US" sz="1400" b="1" dirty="0" smtClean="0"/>
              <a:t>of the </a:t>
            </a:r>
            <a:r>
              <a:rPr lang="en-US" sz="1400" b="1" dirty="0"/>
              <a:t>elections </a:t>
            </a:r>
            <a:r>
              <a:rPr lang="en-US" sz="1400" b="1" dirty="0" smtClean="0"/>
              <a:t>of </a:t>
            </a:r>
            <a:r>
              <a:rPr lang="en-US" sz="1400" b="1" dirty="0"/>
              <a:t>2014 for people with disabilities</a:t>
            </a:r>
            <a:endParaRPr lang="fr-FR" sz="1400" b="1" dirty="0"/>
          </a:p>
        </p:txBody>
      </p:sp>
      <p:sp>
        <p:nvSpPr>
          <p:cNvPr id="10" name="ZoneTexte 9"/>
          <p:cNvSpPr txBox="1"/>
          <p:nvPr/>
        </p:nvSpPr>
        <p:spPr>
          <a:xfrm>
            <a:off x="5142264" y="4112510"/>
            <a:ext cx="4360361" cy="307777"/>
          </a:xfrm>
          <a:prstGeom prst="rect">
            <a:avLst/>
          </a:prstGeom>
          <a:noFill/>
        </p:spPr>
        <p:txBody>
          <a:bodyPr wrap="none" rtlCol="0">
            <a:spAutoFit/>
          </a:bodyPr>
          <a:lstStyle>
            <a:defPPr>
              <a:defRPr lang="fr-FR"/>
            </a:defPPr>
            <a:lvl1pPr algn="ctr">
              <a:defRPr b="1"/>
            </a:lvl1pPr>
          </a:lstStyle>
          <a:p>
            <a:r>
              <a:rPr lang="en-US" sz="1400" dirty="0"/>
              <a:t>Banner </a:t>
            </a:r>
            <a:r>
              <a:rPr lang="en-US" sz="1400" dirty="0" smtClean="0"/>
              <a:t>of the voting </a:t>
            </a:r>
            <a:r>
              <a:rPr lang="en-US" sz="1400" dirty="0"/>
              <a:t>phases </a:t>
            </a:r>
            <a:r>
              <a:rPr lang="en-US" sz="1400" dirty="0" smtClean="0"/>
              <a:t>for persons </a:t>
            </a:r>
            <a:r>
              <a:rPr lang="en-US" sz="1400" dirty="0"/>
              <a:t>with disabilities</a:t>
            </a:r>
            <a:endParaRPr lang="fr-FR" sz="1400" dirty="0"/>
          </a:p>
        </p:txBody>
      </p:sp>
    </p:spTree>
    <p:extLst>
      <p:ext uri="{BB962C8B-B14F-4D97-AF65-F5344CB8AC3E}">
        <p14:creationId xmlns:p14="http://schemas.microsoft.com/office/powerpoint/2010/main" xmlns="" val="2387356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2152" y="265537"/>
            <a:ext cx="9506803" cy="1325563"/>
          </a:xfrm>
        </p:spPr>
        <p:txBody>
          <a:bodyPr>
            <a:noAutofit/>
          </a:bodyPr>
          <a:lstStyle/>
          <a:p>
            <a:pPr algn="l"/>
            <a:r>
              <a:rPr lang="en-US" b="1" dirty="0"/>
              <a:t>The most important educational materials to persons with disabilities</a:t>
            </a:r>
            <a:endParaRPr lang="fr-FR" b="1" dirty="0"/>
          </a:p>
        </p:txBody>
      </p:sp>
      <p:sp>
        <p:nvSpPr>
          <p:cNvPr id="3" name="Espace réservé du contenu 2"/>
          <p:cNvSpPr>
            <a:spLocks noGrp="1"/>
          </p:cNvSpPr>
          <p:nvPr>
            <p:ph idx="1"/>
          </p:nvPr>
        </p:nvSpPr>
        <p:spPr>
          <a:xfrm>
            <a:off x="322152" y="1757020"/>
            <a:ext cx="9569698" cy="4773255"/>
          </a:xfrm>
        </p:spPr>
        <p:txBody>
          <a:bodyPr/>
          <a:lstStyle/>
          <a:p>
            <a:pPr algn="just">
              <a:lnSpc>
                <a:spcPct val="150000"/>
              </a:lnSpc>
            </a:pPr>
            <a:r>
              <a:rPr lang="en-US" sz="2400" dirty="0" smtClean="0"/>
              <a:t>El </a:t>
            </a:r>
            <a:r>
              <a:rPr lang="en-US" sz="2400" dirty="0" err="1" smtClean="0"/>
              <a:t>Mjaied</a:t>
            </a:r>
            <a:r>
              <a:rPr lang="en-US" sz="2400" dirty="0" smtClean="0"/>
              <a:t> </a:t>
            </a:r>
            <a:r>
              <a:rPr lang="en-US" sz="2400" dirty="0"/>
              <a:t>family: </a:t>
            </a:r>
            <a:r>
              <a:rPr lang="en-US" sz="2400" dirty="0" smtClean="0"/>
              <a:t>segment dedicated to the persons with disability,</a:t>
            </a:r>
            <a:endParaRPr lang="en-US" sz="2400" dirty="0"/>
          </a:p>
          <a:p>
            <a:pPr algn="just">
              <a:lnSpc>
                <a:spcPct val="150000"/>
              </a:lnSpc>
            </a:pPr>
            <a:r>
              <a:rPr lang="en-US" sz="2400" dirty="0" smtClean="0"/>
              <a:t>Educational segment to </a:t>
            </a:r>
            <a:r>
              <a:rPr lang="en-US" sz="2400" dirty="0"/>
              <a:t>persons with disabilities</a:t>
            </a:r>
          </a:p>
          <a:p>
            <a:pPr algn="just">
              <a:lnSpc>
                <a:spcPct val="150000"/>
              </a:lnSpc>
            </a:pPr>
            <a:r>
              <a:rPr lang="en-US" sz="2400" dirty="0"/>
              <a:t>A short film (15 minutes) about the right to vote for persons with disabilities: </a:t>
            </a:r>
            <a:r>
              <a:rPr lang="en-US" sz="2400" dirty="0" smtClean="0"/>
              <a:t>exposing some </a:t>
            </a:r>
            <a:r>
              <a:rPr lang="en-US" sz="2400" dirty="0"/>
              <a:t>of the information related to the elections (method of seat allocation, the electoral </a:t>
            </a:r>
            <a:r>
              <a:rPr lang="en-US" sz="2400" dirty="0" smtClean="0"/>
              <a:t>system...)</a:t>
            </a:r>
            <a:endParaRPr lang="fr-FR" sz="2400" b="1" dirty="0"/>
          </a:p>
        </p:txBody>
      </p:sp>
    </p:spTree>
    <p:extLst>
      <p:ext uri="{BB962C8B-B14F-4D97-AF65-F5344CB8AC3E}">
        <p14:creationId xmlns:p14="http://schemas.microsoft.com/office/powerpoint/2010/main" xmlns="" val="3838508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1597" y="286163"/>
            <a:ext cx="10145919" cy="833883"/>
          </a:xfrm>
          <a:prstGeom prst="rect">
            <a:avLst/>
          </a:prstGeom>
          <a:noFill/>
        </p:spPr>
        <p:txBody>
          <a:bodyPr wrap="none" rtlCol="0">
            <a:spAutoFit/>
          </a:bodyPr>
          <a:lstStyle>
            <a:defPPr>
              <a:defRPr lang="fr-FR"/>
            </a:defPPr>
            <a:lvl1pPr algn="ctr">
              <a:defRPr b="1"/>
            </a:lvl1pPr>
          </a:lstStyle>
          <a:p>
            <a:pPr algn="l">
              <a:lnSpc>
                <a:spcPct val="150000"/>
              </a:lnSpc>
            </a:pPr>
            <a:r>
              <a:rPr lang="fr-FR" sz="3600" dirty="0" smtClean="0"/>
              <a:t>Segments </a:t>
            </a:r>
            <a:r>
              <a:rPr lang="fr-FR" sz="3600" dirty="0" err="1" smtClean="0"/>
              <a:t>dedicated</a:t>
            </a:r>
            <a:r>
              <a:rPr lang="fr-FR" sz="3600" dirty="0" smtClean="0"/>
              <a:t> to the </a:t>
            </a:r>
            <a:r>
              <a:rPr lang="fr-FR" sz="3600" dirty="0" err="1" smtClean="0"/>
              <a:t>persons</a:t>
            </a:r>
            <a:r>
              <a:rPr lang="fr-FR" sz="3600" dirty="0" smtClean="0"/>
              <a:t> </a:t>
            </a:r>
            <a:r>
              <a:rPr lang="fr-FR" sz="3600" dirty="0" err="1" smtClean="0"/>
              <a:t>with</a:t>
            </a:r>
            <a:r>
              <a:rPr lang="fr-FR" sz="3600" dirty="0" smtClean="0"/>
              <a:t> </a:t>
            </a:r>
            <a:r>
              <a:rPr lang="fr-FR" sz="3600" dirty="0" err="1" smtClean="0"/>
              <a:t>disabilities</a:t>
            </a:r>
            <a:r>
              <a:rPr lang="fr-FR" sz="3600" dirty="0" smtClean="0"/>
              <a:t> </a:t>
            </a:r>
            <a:endParaRPr lang="ar-TN" sz="3600" dirty="0"/>
          </a:p>
        </p:txBody>
      </p:sp>
      <p:pic>
        <p:nvPicPr>
          <p:cNvPr id="2" name="Image 1"/>
          <p:cNvPicPr>
            <a:picLocks noChangeAspect="1"/>
          </p:cNvPicPr>
          <p:nvPr/>
        </p:nvPicPr>
        <p:blipFill>
          <a:blip r:embed="rId2"/>
          <a:stretch>
            <a:fillRect/>
          </a:stretch>
        </p:blipFill>
        <p:spPr>
          <a:xfrm>
            <a:off x="5476714" y="4046751"/>
            <a:ext cx="4112443" cy="2476879"/>
          </a:xfrm>
          <a:prstGeom prst="rect">
            <a:avLst/>
          </a:prstGeom>
        </p:spPr>
      </p:pic>
      <p:pic>
        <p:nvPicPr>
          <p:cNvPr id="3" name="Image 2"/>
          <p:cNvPicPr>
            <a:picLocks noChangeAspect="1"/>
          </p:cNvPicPr>
          <p:nvPr/>
        </p:nvPicPr>
        <p:blipFill>
          <a:blip r:embed="rId3"/>
          <a:stretch>
            <a:fillRect/>
          </a:stretch>
        </p:blipFill>
        <p:spPr>
          <a:xfrm>
            <a:off x="385908" y="4073952"/>
            <a:ext cx="4058384" cy="2428947"/>
          </a:xfrm>
          <a:prstGeom prst="rect">
            <a:avLst/>
          </a:prstGeom>
        </p:spPr>
      </p:pic>
      <p:pic>
        <p:nvPicPr>
          <p:cNvPr id="4" name="Image 3"/>
          <p:cNvPicPr>
            <a:picLocks noChangeAspect="1"/>
          </p:cNvPicPr>
          <p:nvPr/>
        </p:nvPicPr>
        <p:blipFill>
          <a:blip r:embed="rId4"/>
          <a:stretch>
            <a:fillRect/>
          </a:stretch>
        </p:blipFill>
        <p:spPr>
          <a:xfrm>
            <a:off x="324550" y="1235502"/>
            <a:ext cx="4112443" cy="2476879"/>
          </a:xfrm>
          <a:prstGeom prst="rect">
            <a:avLst/>
          </a:prstGeom>
        </p:spPr>
      </p:pic>
      <p:pic>
        <p:nvPicPr>
          <p:cNvPr id="13" name="Image 12"/>
          <p:cNvPicPr>
            <a:picLocks noChangeAspect="1"/>
          </p:cNvPicPr>
          <p:nvPr/>
        </p:nvPicPr>
        <p:blipFill>
          <a:blip r:embed="rId5"/>
          <a:stretch>
            <a:fillRect/>
          </a:stretch>
        </p:blipFill>
        <p:spPr>
          <a:xfrm>
            <a:off x="5450686" y="1235501"/>
            <a:ext cx="4138471" cy="2476879"/>
          </a:xfrm>
          <a:prstGeom prst="rect">
            <a:avLst/>
          </a:prstGeom>
        </p:spPr>
      </p:pic>
    </p:spTree>
    <p:extLst>
      <p:ext uri="{BB962C8B-B14F-4D97-AF65-F5344CB8AC3E}">
        <p14:creationId xmlns:p14="http://schemas.microsoft.com/office/powerpoint/2010/main" xmlns="" val="896740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939" y="337965"/>
            <a:ext cx="9534099" cy="1325563"/>
          </a:xfrm>
        </p:spPr>
        <p:txBody>
          <a:bodyPr/>
          <a:lstStyle/>
          <a:p>
            <a:pPr algn="l"/>
            <a:r>
              <a:rPr lang="fr-FR" b="1" dirty="0" err="1"/>
              <a:t>What</a:t>
            </a:r>
            <a:r>
              <a:rPr lang="fr-FR" b="1" dirty="0"/>
              <a:t> About the </a:t>
            </a:r>
            <a:r>
              <a:rPr lang="fr-FR" b="1" dirty="0" err="1"/>
              <a:t>voting</a:t>
            </a:r>
            <a:r>
              <a:rPr lang="fr-FR" b="1" dirty="0"/>
              <a:t> </a:t>
            </a:r>
            <a:r>
              <a:rPr lang="fr-FR" b="1" dirty="0" err="1"/>
              <a:t>day</a:t>
            </a:r>
            <a:r>
              <a:rPr lang="fr-FR" b="1" dirty="0"/>
              <a:t>?</a:t>
            </a:r>
          </a:p>
        </p:txBody>
      </p:sp>
      <p:sp>
        <p:nvSpPr>
          <p:cNvPr id="3" name="Espace réservé du contenu 2"/>
          <p:cNvSpPr>
            <a:spLocks noGrp="1"/>
          </p:cNvSpPr>
          <p:nvPr>
            <p:ph idx="1"/>
          </p:nvPr>
        </p:nvSpPr>
        <p:spPr>
          <a:xfrm>
            <a:off x="285938" y="1798465"/>
            <a:ext cx="9534099" cy="4351338"/>
          </a:xfrm>
        </p:spPr>
        <p:txBody>
          <a:bodyPr/>
          <a:lstStyle/>
          <a:p>
            <a:pPr marL="0" indent="0" algn="just">
              <a:lnSpc>
                <a:spcPct val="150000"/>
              </a:lnSpc>
              <a:buNone/>
            </a:pPr>
            <a:r>
              <a:rPr lang="en-US" sz="2400" dirty="0"/>
              <a:t>The Authority </a:t>
            </a:r>
            <a:r>
              <a:rPr lang="en-US" sz="2400" dirty="0" smtClean="0"/>
              <a:t>has taken the </a:t>
            </a:r>
            <a:r>
              <a:rPr lang="en-US" sz="2400" dirty="0"/>
              <a:t>necessary measures to guarantee the right of persons with disabilities in </a:t>
            </a:r>
            <a:r>
              <a:rPr lang="en-US" sz="2400" dirty="0" smtClean="0"/>
              <a:t>voting fully and independently </a:t>
            </a:r>
            <a:r>
              <a:rPr lang="en-US" sz="2400" dirty="0"/>
              <a:t>and in the best conditions </a:t>
            </a:r>
            <a:r>
              <a:rPr lang="en-US" sz="2400" dirty="0" smtClean="0"/>
              <a:t>within </a:t>
            </a:r>
            <a:r>
              <a:rPr lang="en-US" sz="2400" dirty="0"/>
              <a:t>the limits of the possibilities available</a:t>
            </a:r>
          </a:p>
          <a:p>
            <a:pPr algn="just">
              <a:lnSpc>
                <a:spcPct val="150000"/>
              </a:lnSpc>
            </a:pPr>
            <a:r>
              <a:rPr lang="en-US" sz="2400" u="sng" dirty="0" smtClean="0"/>
              <a:t>Adjusting the </a:t>
            </a:r>
            <a:r>
              <a:rPr lang="en-US" sz="2400" u="sng" dirty="0"/>
              <a:t>polling stations: </a:t>
            </a:r>
            <a:r>
              <a:rPr lang="en-US" sz="2400" dirty="0"/>
              <a:t>In cooperation with the Tunisian Organization for persons with disabilities, </a:t>
            </a:r>
            <a:r>
              <a:rPr lang="en-US" sz="2400" dirty="0" smtClean="0"/>
              <a:t>a </a:t>
            </a:r>
            <a:r>
              <a:rPr lang="en-US" sz="2400" dirty="0"/>
              <a:t>group of polling stations and </a:t>
            </a:r>
            <a:r>
              <a:rPr lang="en-US" sz="2400" dirty="0" smtClean="0"/>
              <a:t>was visited and 45 polling centers that </a:t>
            </a:r>
            <a:r>
              <a:rPr lang="en-US" sz="2400" dirty="0"/>
              <a:t>were classified as </a:t>
            </a:r>
            <a:r>
              <a:rPr lang="en-US" sz="2400" dirty="0" smtClean="0"/>
              <a:t>not </a:t>
            </a:r>
            <a:r>
              <a:rPr lang="en-US" sz="2400" dirty="0"/>
              <a:t>eligible to receive </a:t>
            </a:r>
            <a:r>
              <a:rPr lang="en-US" sz="2400" dirty="0" smtClean="0"/>
              <a:t>persons </a:t>
            </a:r>
            <a:r>
              <a:rPr lang="en-US" sz="2400" dirty="0"/>
              <a:t>with disabilities </a:t>
            </a:r>
            <a:r>
              <a:rPr lang="en-US" sz="2400" dirty="0" smtClean="0"/>
              <a:t>were adjusted in </a:t>
            </a:r>
            <a:r>
              <a:rPr lang="en-US" sz="2400" dirty="0"/>
              <a:t>the various </a:t>
            </a:r>
            <a:r>
              <a:rPr lang="en-US" sz="2400" dirty="0" smtClean="0"/>
              <a:t>districts,</a:t>
            </a:r>
            <a:endParaRPr lang="fr-FR" sz="2400" dirty="0"/>
          </a:p>
        </p:txBody>
      </p:sp>
    </p:spTree>
    <p:extLst>
      <p:ext uri="{BB962C8B-B14F-4D97-AF65-F5344CB8AC3E}">
        <p14:creationId xmlns:p14="http://schemas.microsoft.com/office/powerpoint/2010/main" xmlns="" val="2441086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a:off x="349312" y="374179"/>
            <a:ext cx="9493155" cy="1325563"/>
          </a:xfrm>
        </p:spPr>
        <p:txBody>
          <a:bodyPr/>
          <a:lstStyle/>
          <a:p>
            <a:pPr algn="l"/>
            <a:r>
              <a:rPr lang="fr-FR" b="1" dirty="0" err="1"/>
              <a:t>What</a:t>
            </a:r>
            <a:r>
              <a:rPr lang="fr-FR" b="1" dirty="0"/>
              <a:t> about the </a:t>
            </a:r>
            <a:r>
              <a:rPr lang="fr-FR" b="1" dirty="0" err="1"/>
              <a:t>voting</a:t>
            </a:r>
            <a:r>
              <a:rPr lang="fr-FR" b="1" dirty="0"/>
              <a:t> </a:t>
            </a:r>
            <a:r>
              <a:rPr lang="fr-FR" b="1" dirty="0" err="1"/>
              <a:t>day</a:t>
            </a:r>
            <a:r>
              <a:rPr lang="fr-FR" b="1" dirty="0"/>
              <a:t>? </a:t>
            </a:r>
          </a:p>
        </p:txBody>
      </p:sp>
      <p:sp>
        <p:nvSpPr>
          <p:cNvPr id="11" name="Espace réservé du contenu 2"/>
          <p:cNvSpPr>
            <a:spLocks noGrp="1"/>
          </p:cNvSpPr>
          <p:nvPr>
            <p:ph idx="1"/>
          </p:nvPr>
        </p:nvSpPr>
        <p:spPr>
          <a:xfrm>
            <a:off x="349311" y="1816572"/>
            <a:ext cx="9493155" cy="4351338"/>
          </a:xfrm>
        </p:spPr>
        <p:txBody>
          <a:bodyPr/>
          <a:lstStyle/>
          <a:p>
            <a:pPr algn="just">
              <a:lnSpc>
                <a:spcPct val="150000"/>
              </a:lnSpc>
            </a:pPr>
            <a:r>
              <a:rPr lang="en-US" sz="2400" u="sng" dirty="0"/>
              <a:t>The ballot </a:t>
            </a:r>
            <a:r>
              <a:rPr lang="en-US" sz="2400" u="sng" dirty="0" smtClean="0"/>
              <a:t>in the </a:t>
            </a:r>
            <a:r>
              <a:rPr lang="en-US" sz="2400" u="sng" dirty="0"/>
              <a:t>language of </a:t>
            </a:r>
            <a:r>
              <a:rPr lang="en-US" sz="2400" u="sng" dirty="0" smtClean="0"/>
              <a:t>«Braille»: </a:t>
            </a:r>
            <a:r>
              <a:rPr lang="en-US" sz="2400" dirty="0"/>
              <a:t>the </a:t>
            </a:r>
            <a:r>
              <a:rPr lang="en-US" sz="2400" dirty="0" smtClean="0"/>
              <a:t>ballot </a:t>
            </a:r>
            <a:r>
              <a:rPr lang="en-US" sz="2400" dirty="0"/>
              <a:t>is printed </a:t>
            </a:r>
            <a:r>
              <a:rPr lang="en-US" sz="2400" dirty="0" smtClean="0"/>
              <a:t>with </a:t>
            </a:r>
            <a:r>
              <a:rPr lang="en-US" sz="2400" dirty="0"/>
              <a:t>the candidates numbers </a:t>
            </a:r>
            <a:r>
              <a:rPr lang="en-US" sz="2400" dirty="0" smtClean="0"/>
              <a:t>in the </a:t>
            </a:r>
            <a:r>
              <a:rPr lang="en-US" sz="2400" dirty="0"/>
              <a:t>language of «Bray» </a:t>
            </a:r>
            <a:r>
              <a:rPr lang="en-US" sz="2400" dirty="0" smtClean="0"/>
              <a:t>and is available </a:t>
            </a:r>
            <a:r>
              <a:rPr lang="en-US" sz="2400" dirty="0"/>
              <a:t>at each polling station at the request of </a:t>
            </a:r>
            <a:r>
              <a:rPr lang="en-US" sz="2400" dirty="0" smtClean="0"/>
              <a:t>the visually impaired voter.</a:t>
            </a:r>
          </a:p>
          <a:p>
            <a:pPr algn="just">
              <a:lnSpc>
                <a:spcPct val="150000"/>
              </a:lnSpc>
            </a:pPr>
            <a:r>
              <a:rPr lang="en-US" sz="2400" u="sng" dirty="0" smtClean="0"/>
              <a:t>A </a:t>
            </a:r>
            <a:r>
              <a:rPr lang="en-US" sz="2400" u="sng" dirty="0"/>
              <a:t>memorandum addressed to the members of the polling stations: </a:t>
            </a:r>
            <a:r>
              <a:rPr lang="en-US" sz="2400" dirty="0"/>
              <a:t>the memo exposed </a:t>
            </a:r>
            <a:r>
              <a:rPr lang="en-US" sz="2400" dirty="0" smtClean="0"/>
              <a:t> </a:t>
            </a:r>
            <a:r>
              <a:rPr lang="en-US" sz="2400" dirty="0"/>
              <a:t>what should be taken into account when preparing the polling station for the reception of persons with disabilities (lighting, placement of furniture, communication ...)</a:t>
            </a:r>
            <a:endParaRPr lang="ar-TN" sz="2400" dirty="0" smtClean="0"/>
          </a:p>
        </p:txBody>
      </p:sp>
    </p:spTree>
    <p:extLst>
      <p:ext uri="{BB962C8B-B14F-4D97-AF65-F5344CB8AC3E}">
        <p14:creationId xmlns:p14="http://schemas.microsoft.com/office/powerpoint/2010/main" xmlns="" val="254299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a:srcRect b="10513"/>
          <a:stretch/>
        </p:blipFill>
        <p:spPr>
          <a:xfrm>
            <a:off x="409433" y="2548751"/>
            <a:ext cx="6463142" cy="3483457"/>
          </a:xfrm>
          <a:prstGeom prst="rect">
            <a:avLst/>
          </a:prstGeom>
        </p:spPr>
      </p:pic>
      <p:sp>
        <p:nvSpPr>
          <p:cNvPr id="9" name="Titre 1"/>
          <p:cNvSpPr>
            <a:spLocks noGrp="1"/>
          </p:cNvSpPr>
          <p:nvPr>
            <p:ph type="title"/>
          </p:nvPr>
        </p:nvSpPr>
        <p:spPr>
          <a:xfrm>
            <a:off x="838200" y="365125"/>
            <a:ext cx="9534099" cy="1325563"/>
          </a:xfrm>
        </p:spPr>
        <p:txBody>
          <a:bodyPr/>
          <a:lstStyle/>
          <a:p>
            <a:pPr algn="l"/>
            <a:r>
              <a:rPr lang="en-US" dirty="0"/>
              <a:t>The ballot in </a:t>
            </a:r>
            <a:r>
              <a:rPr lang="en-US" dirty="0" smtClean="0"/>
              <a:t>the </a:t>
            </a:r>
            <a:r>
              <a:rPr lang="en-US" dirty="0"/>
              <a:t>language </a:t>
            </a:r>
            <a:r>
              <a:rPr lang="en-US" dirty="0" smtClean="0"/>
              <a:t>of «Braille</a:t>
            </a:r>
            <a:r>
              <a:rPr lang="en-US" dirty="0"/>
              <a:t>»</a:t>
            </a:r>
            <a:endParaRPr lang="fr-FR" b="1" dirty="0"/>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xmlns="" val="0"/>
              </a:ext>
            </a:extLst>
          </a:blip>
          <a:srcRect r="57706"/>
          <a:stretch/>
        </p:blipFill>
        <p:spPr>
          <a:xfrm>
            <a:off x="7071032" y="1741899"/>
            <a:ext cx="3301267" cy="4533830"/>
          </a:xfrm>
          <a:prstGeom prst="rect">
            <a:avLst/>
          </a:prstGeom>
        </p:spPr>
      </p:pic>
    </p:spTree>
    <p:extLst>
      <p:ext uri="{BB962C8B-B14F-4D97-AF65-F5344CB8AC3E}">
        <p14:creationId xmlns:p14="http://schemas.microsoft.com/office/powerpoint/2010/main" xmlns="" val="2054450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96203" y="3034610"/>
            <a:ext cx="9144000" cy="1655762"/>
          </a:xfrm>
        </p:spPr>
        <p:txBody>
          <a:bodyPr>
            <a:normAutofit/>
          </a:bodyPr>
          <a:lstStyle/>
          <a:p>
            <a:r>
              <a:rPr lang="fr-FR" sz="8800" b="1" dirty="0" smtClean="0"/>
              <a:t>THANK YOU</a:t>
            </a:r>
            <a:endParaRPr lang="fr-FR" sz="8800" b="1" dirty="0"/>
          </a:p>
        </p:txBody>
      </p:sp>
    </p:spTree>
    <p:extLst>
      <p:ext uri="{BB962C8B-B14F-4D97-AF65-F5344CB8AC3E}">
        <p14:creationId xmlns:p14="http://schemas.microsoft.com/office/powerpoint/2010/main" xmlns="" val="2347634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1183" y="419445"/>
            <a:ext cx="8883554" cy="1325563"/>
          </a:xfrm>
        </p:spPr>
        <p:txBody>
          <a:bodyPr/>
          <a:lstStyle/>
          <a:p>
            <a:pPr algn="l"/>
            <a:r>
              <a:rPr lang="fr-FR" b="1" dirty="0" err="1" smtClean="0"/>
              <a:t>Persons</a:t>
            </a:r>
            <a:r>
              <a:rPr lang="fr-FR" b="1" dirty="0" smtClean="0"/>
              <a:t> </a:t>
            </a:r>
            <a:r>
              <a:rPr lang="fr-FR" b="1" dirty="0" err="1" smtClean="0"/>
              <a:t>with</a:t>
            </a:r>
            <a:r>
              <a:rPr lang="fr-FR" b="1" dirty="0" smtClean="0"/>
              <a:t> </a:t>
            </a:r>
            <a:r>
              <a:rPr lang="fr-FR" b="1" dirty="0" err="1" smtClean="0"/>
              <a:t>disabilities</a:t>
            </a:r>
            <a:r>
              <a:rPr lang="fr-FR" b="1" dirty="0" smtClean="0"/>
              <a:t>’ </a:t>
            </a:r>
            <a:r>
              <a:rPr lang="fr-FR" b="1" dirty="0" err="1" smtClean="0"/>
              <a:t>rights</a:t>
            </a:r>
            <a:r>
              <a:rPr lang="fr-FR" b="1" dirty="0" smtClean="0"/>
              <a:t>:  </a:t>
            </a:r>
            <a:r>
              <a:rPr lang="fr-FR" b="1" dirty="0" err="1" smtClean="0"/>
              <a:t>constitutionally</a:t>
            </a:r>
            <a:r>
              <a:rPr lang="fr-FR" b="1" dirty="0" smtClean="0"/>
              <a:t> </a:t>
            </a:r>
            <a:r>
              <a:rPr lang="fr-FR" b="1" dirty="0" err="1" smtClean="0"/>
              <a:t>ensured</a:t>
            </a:r>
            <a:r>
              <a:rPr lang="fr-FR" b="1" dirty="0" smtClean="0"/>
              <a:t> </a:t>
            </a:r>
            <a:r>
              <a:rPr lang="fr-FR" b="1" dirty="0" err="1" smtClean="0"/>
              <a:t>rights</a:t>
            </a:r>
            <a:endParaRPr lang="fr-FR" b="1" dirty="0"/>
          </a:p>
        </p:txBody>
      </p:sp>
      <p:sp>
        <p:nvSpPr>
          <p:cNvPr id="3" name="Espace réservé du contenu 2"/>
          <p:cNvSpPr>
            <a:spLocks noGrp="1"/>
          </p:cNvSpPr>
          <p:nvPr>
            <p:ph idx="1"/>
          </p:nvPr>
        </p:nvSpPr>
        <p:spPr>
          <a:xfrm>
            <a:off x="291595" y="1861839"/>
            <a:ext cx="8883554" cy="4351338"/>
          </a:xfrm>
        </p:spPr>
        <p:txBody>
          <a:bodyPr>
            <a:normAutofit/>
          </a:bodyPr>
          <a:lstStyle/>
          <a:p>
            <a:pPr marL="0" indent="0" algn="just">
              <a:lnSpc>
                <a:spcPct val="150000"/>
              </a:lnSpc>
              <a:buNone/>
            </a:pPr>
            <a:r>
              <a:rPr lang="en-US" sz="2500" dirty="0"/>
              <a:t>Article 48 of the Tunisian Constitution: The state protects persons with disabilities from all forms of discrimination.</a:t>
            </a:r>
          </a:p>
          <a:p>
            <a:pPr marL="0" indent="0" algn="just">
              <a:lnSpc>
                <a:spcPct val="150000"/>
              </a:lnSpc>
              <a:buNone/>
            </a:pPr>
            <a:r>
              <a:rPr lang="en-US" sz="2500" dirty="0"/>
              <a:t>Every citizen with disabilities has a the right to benefit, depending on the nature of his disability, from all measures to ensure a full integration in society, and the state shall take all measures necessary to achieve this.</a:t>
            </a:r>
            <a:endParaRPr lang="ar-TN" sz="2500" dirty="0"/>
          </a:p>
        </p:txBody>
      </p:sp>
    </p:spTree>
    <p:extLst>
      <p:ext uri="{BB962C8B-B14F-4D97-AF65-F5344CB8AC3E}">
        <p14:creationId xmlns:p14="http://schemas.microsoft.com/office/powerpoint/2010/main" xmlns="" val="36495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a:spLocks noGrp="1"/>
          </p:cNvSpPr>
          <p:nvPr>
            <p:ph idx="1"/>
          </p:nvPr>
        </p:nvSpPr>
        <p:spPr>
          <a:xfrm>
            <a:off x="273825" y="886359"/>
            <a:ext cx="9427031" cy="5129736"/>
          </a:xfrm>
        </p:spPr>
        <p:txBody>
          <a:bodyPr>
            <a:normAutofit fontScale="70000" lnSpcReduction="20000"/>
          </a:bodyPr>
          <a:lstStyle/>
          <a:p>
            <a:pPr marL="0" indent="0" algn="just">
              <a:lnSpc>
                <a:spcPct val="170000"/>
              </a:lnSpc>
              <a:buNone/>
            </a:pPr>
            <a:r>
              <a:rPr lang="en-US" sz="3600" dirty="0" smtClean="0"/>
              <a:t>Article </a:t>
            </a:r>
            <a:r>
              <a:rPr lang="en-US" sz="3600" dirty="0"/>
              <a:t>131 of the electoral law: </a:t>
            </a:r>
            <a:r>
              <a:rPr lang="en-US" sz="3600" dirty="0" smtClean="0"/>
              <a:t>polling </a:t>
            </a:r>
            <a:r>
              <a:rPr lang="en-US" sz="3600" dirty="0"/>
              <a:t>stations </a:t>
            </a:r>
            <a:r>
              <a:rPr lang="en-US" sz="3600" dirty="0" smtClean="0"/>
              <a:t>are prepared to </a:t>
            </a:r>
            <a:r>
              <a:rPr lang="en-US" sz="3600" dirty="0"/>
              <a:t>enable voters with disabilities to exercise their right to vote, according to </a:t>
            </a:r>
            <a:r>
              <a:rPr lang="en-US" sz="3600" dirty="0" smtClean="0"/>
              <a:t>measures taken by </a:t>
            </a:r>
            <a:r>
              <a:rPr lang="en-US" sz="3600" dirty="0"/>
              <a:t>the </a:t>
            </a:r>
            <a:r>
              <a:rPr lang="en-US" sz="3600" dirty="0" smtClean="0"/>
              <a:t>Authority.</a:t>
            </a:r>
            <a:endParaRPr lang="en-US" sz="3600" dirty="0"/>
          </a:p>
          <a:p>
            <a:pPr marL="0" indent="0" algn="just">
              <a:lnSpc>
                <a:spcPct val="170000"/>
              </a:lnSpc>
              <a:buNone/>
            </a:pPr>
            <a:r>
              <a:rPr lang="en-US" sz="3600" dirty="0" smtClean="0"/>
              <a:t>Voters </a:t>
            </a:r>
            <a:r>
              <a:rPr lang="en-US" sz="3600" dirty="0"/>
              <a:t>with a disability exercise their right to vote in accordance with the measures taken by the Authority, taking into account the principle of personal and secret polling within the limits required by the disability. </a:t>
            </a:r>
            <a:r>
              <a:rPr lang="en-US" sz="3600" dirty="0" smtClean="0"/>
              <a:t>Each </a:t>
            </a:r>
            <a:r>
              <a:rPr lang="en-US" sz="3600" dirty="0"/>
              <a:t>voter </a:t>
            </a:r>
            <a:r>
              <a:rPr lang="en-US" sz="3600" dirty="0" smtClean="0"/>
              <a:t>with a </a:t>
            </a:r>
            <a:r>
              <a:rPr lang="en-US" sz="3600" dirty="0"/>
              <a:t>disability </a:t>
            </a:r>
            <a:r>
              <a:rPr lang="en-US" sz="3600" dirty="0" smtClean="0"/>
              <a:t>card benefits from the </a:t>
            </a:r>
            <a:r>
              <a:rPr lang="en-US" sz="3600" dirty="0"/>
              <a:t>measures and procedures for people with disabilities </a:t>
            </a:r>
            <a:r>
              <a:rPr lang="en-US" sz="3600" dirty="0" smtClean="0"/>
              <a:t>on the day of the vote.</a:t>
            </a:r>
            <a:endParaRPr lang="fr-FR" dirty="0"/>
          </a:p>
        </p:txBody>
      </p:sp>
    </p:spTree>
    <p:extLst>
      <p:ext uri="{BB962C8B-B14F-4D97-AF65-F5344CB8AC3E}">
        <p14:creationId xmlns:p14="http://schemas.microsoft.com/office/powerpoint/2010/main" xmlns="" val="3456590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4275" y="1723032"/>
            <a:ext cx="8952931" cy="4525963"/>
          </a:xfrm>
        </p:spPr>
        <p:txBody>
          <a:bodyPr/>
          <a:lstStyle/>
          <a:p>
            <a:pPr marL="0" indent="0" algn="ctr" rtl="1">
              <a:buNone/>
            </a:pPr>
            <a:r>
              <a:rPr lang="en-US" sz="4800" dirty="0"/>
              <a:t>According to </a:t>
            </a:r>
            <a:r>
              <a:rPr lang="en-US" sz="4800" dirty="0" smtClean="0"/>
              <a:t>the report </a:t>
            </a:r>
            <a:r>
              <a:rPr lang="en-US" sz="4800" dirty="0"/>
              <a:t>of </a:t>
            </a:r>
            <a:r>
              <a:rPr lang="en-US" sz="4800" dirty="0" smtClean="0"/>
              <a:t>WHO(world health </a:t>
            </a:r>
            <a:r>
              <a:rPr lang="en-US" sz="4800" dirty="0" err="1" smtClean="0"/>
              <a:t>organaization</a:t>
            </a:r>
            <a:r>
              <a:rPr lang="en-US" sz="4800" dirty="0" smtClean="0"/>
              <a:t>) </a:t>
            </a:r>
            <a:r>
              <a:rPr lang="en-US" sz="4800" dirty="0"/>
              <a:t>for the year </a:t>
            </a:r>
            <a:r>
              <a:rPr lang="en-US" sz="4800" dirty="0" smtClean="0"/>
              <a:t>2013, persons </a:t>
            </a:r>
            <a:r>
              <a:rPr lang="en-US" sz="4800" dirty="0"/>
              <a:t>with disabilities  </a:t>
            </a:r>
            <a:r>
              <a:rPr lang="en-US" sz="4800" dirty="0" smtClean="0"/>
              <a:t>represent 13.5</a:t>
            </a:r>
            <a:r>
              <a:rPr lang="en-US" sz="4800" dirty="0"/>
              <a:t>% of the population in Tunisia.</a:t>
            </a:r>
            <a:endParaRPr lang="ar-TN" sz="4800" dirty="0" smtClean="0"/>
          </a:p>
        </p:txBody>
      </p:sp>
    </p:spTree>
    <p:extLst>
      <p:ext uri="{BB962C8B-B14F-4D97-AF65-F5344CB8AC3E}">
        <p14:creationId xmlns:p14="http://schemas.microsoft.com/office/powerpoint/2010/main" xmlns="" val="147383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1206" y="519034"/>
            <a:ext cx="9329382" cy="1325563"/>
          </a:xfrm>
        </p:spPr>
        <p:txBody>
          <a:bodyPr/>
          <a:lstStyle/>
          <a:p>
            <a:pPr algn="l"/>
            <a:r>
              <a:rPr lang="en-US" b="1" dirty="0"/>
              <a:t>What it is guaranteed by the law for persons with disabilities</a:t>
            </a:r>
            <a:endParaRPr lang="fr-FR" b="1" dirty="0"/>
          </a:p>
        </p:txBody>
      </p:sp>
      <p:sp>
        <p:nvSpPr>
          <p:cNvPr id="3" name="Espace réservé du contenu 2"/>
          <p:cNvSpPr>
            <a:spLocks noGrp="1"/>
          </p:cNvSpPr>
          <p:nvPr>
            <p:ph idx="1"/>
          </p:nvPr>
        </p:nvSpPr>
        <p:spPr>
          <a:xfrm>
            <a:off x="258778" y="2024801"/>
            <a:ext cx="9329382" cy="4351338"/>
          </a:xfrm>
        </p:spPr>
        <p:txBody>
          <a:bodyPr>
            <a:noAutofit/>
          </a:bodyPr>
          <a:lstStyle/>
          <a:p>
            <a:pPr marL="0" indent="0" algn="just">
              <a:lnSpc>
                <a:spcPct val="160000"/>
              </a:lnSpc>
              <a:buNone/>
            </a:pPr>
            <a:r>
              <a:rPr lang="en-US" sz="2500" dirty="0"/>
              <a:t>Bringing and attendant: the electoral law guarantees to the  blind person or the person baring a physical disability that prevents him from writing to bring an attendant (spouse, descendants or parents) to help him exercise his right to vote.</a:t>
            </a:r>
          </a:p>
          <a:p>
            <a:pPr marL="0" indent="0" algn="just">
              <a:lnSpc>
                <a:spcPct val="160000"/>
              </a:lnSpc>
              <a:buNone/>
            </a:pPr>
            <a:r>
              <a:rPr lang="en-US" sz="2500" dirty="0"/>
              <a:t>If they don’t bring an attendant voters with disabilities have the right to ask the president of the polling station to assign a present voter from the audience to help them exercise his right to vote.</a:t>
            </a:r>
            <a:endParaRPr lang="fr-FR" sz="2500" dirty="0"/>
          </a:p>
        </p:txBody>
      </p:sp>
    </p:spTree>
    <p:extLst>
      <p:ext uri="{BB962C8B-B14F-4D97-AF65-F5344CB8AC3E}">
        <p14:creationId xmlns:p14="http://schemas.microsoft.com/office/powerpoint/2010/main" xmlns="" val="127172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9174" y="1822620"/>
            <a:ext cx="8952931" cy="4525963"/>
          </a:xfrm>
        </p:spPr>
        <p:txBody>
          <a:bodyPr/>
          <a:lstStyle/>
          <a:p>
            <a:pPr marL="0" indent="0" algn="just">
              <a:lnSpc>
                <a:spcPct val="160000"/>
              </a:lnSpc>
              <a:buNone/>
            </a:pPr>
            <a:r>
              <a:rPr lang="en-US" sz="2500" dirty="0"/>
              <a:t>The High Independent Authority for Election has sought to take into account the needs of persons with disabilities in its work and in particular:</a:t>
            </a:r>
          </a:p>
          <a:p>
            <a:pPr marL="0" indent="0" algn="just">
              <a:lnSpc>
                <a:spcPct val="160000"/>
              </a:lnSpc>
              <a:buNone/>
            </a:pPr>
            <a:r>
              <a:rPr lang="en-US" sz="2500" dirty="0"/>
              <a:t>-Voters information and education </a:t>
            </a:r>
          </a:p>
          <a:p>
            <a:pPr marL="0" indent="0" algn="just">
              <a:lnSpc>
                <a:spcPct val="160000"/>
              </a:lnSpc>
              <a:buNone/>
            </a:pPr>
            <a:r>
              <a:rPr lang="en-US" sz="2500" dirty="0"/>
              <a:t>-Ensuring that persons with disabilities exercise their right fully and independently on polling day</a:t>
            </a:r>
            <a:endParaRPr lang="ar-TN" sz="2500" dirty="0"/>
          </a:p>
        </p:txBody>
      </p:sp>
      <p:sp>
        <p:nvSpPr>
          <p:cNvPr id="4" name="Titre 1"/>
          <p:cNvSpPr>
            <a:spLocks noGrp="1"/>
          </p:cNvSpPr>
          <p:nvPr>
            <p:ph type="title"/>
          </p:nvPr>
        </p:nvSpPr>
        <p:spPr>
          <a:xfrm>
            <a:off x="239174" y="497057"/>
            <a:ext cx="9329382" cy="1325563"/>
          </a:xfrm>
        </p:spPr>
        <p:txBody>
          <a:bodyPr/>
          <a:lstStyle/>
          <a:p>
            <a:pPr algn="l"/>
            <a:r>
              <a:rPr lang="en-US" b="1" dirty="0"/>
              <a:t>High Independent Authority for Elections and persons with disabilities</a:t>
            </a:r>
            <a:endParaRPr lang="fr-FR" b="1" dirty="0"/>
          </a:p>
        </p:txBody>
      </p:sp>
    </p:spTree>
    <p:extLst>
      <p:ext uri="{BB962C8B-B14F-4D97-AF65-F5344CB8AC3E}">
        <p14:creationId xmlns:p14="http://schemas.microsoft.com/office/powerpoint/2010/main" xmlns="" val="317624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247496" cy="1325563"/>
          </a:xfrm>
        </p:spPr>
        <p:txBody>
          <a:bodyPr/>
          <a:lstStyle/>
          <a:p>
            <a:r>
              <a:rPr lang="fr-FR" b="1" dirty="0"/>
              <a:t>Voter information</a:t>
            </a:r>
          </a:p>
        </p:txBody>
      </p:sp>
      <p:sp>
        <p:nvSpPr>
          <p:cNvPr id="3" name="Espace réservé du contenu 2"/>
          <p:cNvSpPr>
            <a:spLocks noGrp="1"/>
          </p:cNvSpPr>
          <p:nvPr>
            <p:ph idx="1"/>
          </p:nvPr>
        </p:nvSpPr>
        <p:spPr>
          <a:xfrm>
            <a:off x="838200" y="1825625"/>
            <a:ext cx="9247496" cy="4351338"/>
          </a:xfrm>
        </p:spPr>
        <p:txBody>
          <a:bodyPr/>
          <a:lstStyle/>
          <a:p>
            <a:pPr algn="just">
              <a:lnSpc>
                <a:spcPct val="150000"/>
              </a:lnSpc>
            </a:pPr>
            <a:r>
              <a:rPr lang="en-US" sz="2500" dirty="0"/>
              <a:t>The use of sign language in media segments of the High Independent Authority for Elections as well as in television shows for electoral programs </a:t>
            </a:r>
            <a:r>
              <a:rPr lang="en-US" sz="2500" dirty="0" err="1"/>
              <a:t>Balmitrahan</a:t>
            </a:r>
            <a:r>
              <a:rPr lang="en-US" sz="2500" dirty="0"/>
              <a:t> elections.</a:t>
            </a:r>
            <a:endParaRPr lang="fr-FR" sz="2500" dirty="0"/>
          </a:p>
        </p:txBody>
      </p:sp>
      <p:pic>
        <p:nvPicPr>
          <p:cNvPr id="4" name="Image 3"/>
          <p:cNvPicPr>
            <a:picLocks noChangeAspect="1"/>
          </p:cNvPicPr>
          <p:nvPr/>
        </p:nvPicPr>
        <p:blipFill rotWithShape="1">
          <a:blip r:embed="rId2"/>
          <a:srcRect t="4006" b="16401"/>
          <a:stretch/>
        </p:blipFill>
        <p:spPr>
          <a:xfrm>
            <a:off x="1083860" y="4319322"/>
            <a:ext cx="3952164" cy="2272547"/>
          </a:xfrm>
          <a:prstGeom prst="rect">
            <a:avLst/>
          </a:prstGeom>
        </p:spPr>
      </p:pic>
      <p:pic>
        <p:nvPicPr>
          <p:cNvPr id="5" name="Image 4"/>
          <p:cNvPicPr>
            <a:picLocks noChangeAspect="1"/>
          </p:cNvPicPr>
          <p:nvPr/>
        </p:nvPicPr>
        <p:blipFill rotWithShape="1">
          <a:blip r:embed="rId3"/>
          <a:srcRect b="9378"/>
          <a:stretch/>
        </p:blipFill>
        <p:spPr>
          <a:xfrm>
            <a:off x="5732058" y="4321109"/>
            <a:ext cx="3794078" cy="2270760"/>
          </a:xfrm>
          <a:prstGeom prst="rect">
            <a:avLst/>
          </a:prstGeom>
        </p:spPr>
      </p:pic>
      <p:sp>
        <p:nvSpPr>
          <p:cNvPr id="6" name="Ellipse 5"/>
          <p:cNvSpPr/>
          <p:nvPr/>
        </p:nvSpPr>
        <p:spPr>
          <a:xfrm>
            <a:off x="933733" y="5500049"/>
            <a:ext cx="1454624" cy="12555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5489244" y="5602406"/>
            <a:ext cx="1454624" cy="12555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447912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711" y="620994"/>
            <a:ext cx="9302507" cy="1325563"/>
          </a:xfrm>
        </p:spPr>
        <p:txBody>
          <a:bodyPr>
            <a:normAutofit/>
          </a:bodyPr>
          <a:lstStyle/>
          <a:p>
            <a:r>
              <a:rPr lang="fr-FR" b="1" dirty="0"/>
              <a:t>Voter Education</a:t>
            </a:r>
          </a:p>
        </p:txBody>
      </p:sp>
      <p:sp>
        <p:nvSpPr>
          <p:cNvPr id="3" name="Espace réservé du contenu 2"/>
          <p:cNvSpPr>
            <a:spLocks noGrp="1"/>
          </p:cNvSpPr>
          <p:nvPr>
            <p:ph idx="1"/>
          </p:nvPr>
        </p:nvSpPr>
        <p:spPr>
          <a:xfrm>
            <a:off x="244711" y="2144868"/>
            <a:ext cx="9302507" cy="4351338"/>
          </a:xfrm>
        </p:spPr>
        <p:txBody>
          <a:bodyPr>
            <a:normAutofit/>
          </a:bodyPr>
          <a:lstStyle/>
          <a:p>
            <a:pPr marL="0" indent="0" algn="just">
              <a:lnSpc>
                <a:spcPct val="150000"/>
              </a:lnSpc>
              <a:buNone/>
            </a:pPr>
            <a:r>
              <a:rPr lang="en-US" sz="2500" dirty="0"/>
              <a:t>The High Independent Authority for Election integrated the status of disability in almost all educational materials used as well as the production of special tools to educate and inform persons with disabilities with the help of organizations and associations working in the field of the defense of the rights of persons with disabilities.</a:t>
            </a:r>
            <a:endParaRPr lang="fr-FR" sz="2500" dirty="0"/>
          </a:p>
        </p:txBody>
      </p:sp>
    </p:spTree>
    <p:extLst>
      <p:ext uri="{BB962C8B-B14F-4D97-AF65-F5344CB8AC3E}">
        <p14:creationId xmlns:p14="http://schemas.microsoft.com/office/powerpoint/2010/main" xmlns="" val="3237710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2152" y="374178"/>
            <a:ext cx="9315734" cy="1325563"/>
          </a:xfrm>
        </p:spPr>
        <p:txBody>
          <a:bodyPr>
            <a:noAutofit/>
          </a:bodyPr>
          <a:lstStyle/>
          <a:p>
            <a:pPr algn="l"/>
            <a:r>
              <a:rPr lang="en-US" b="1" dirty="0"/>
              <a:t>The most important educational materials to persons with disabilities</a:t>
            </a:r>
            <a:endParaRPr lang="fr-FR" b="1" dirty="0"/>
          </a:p>
        </p:txBody>
      </p:sp>
      <p:sp>
        <p:nvSpPr>
          <p:cNvPr id="3" name="Espace réservé du contenu 2"/>
          <p:cNvSpPr>
            <a:spLocks noGrp="1"/>
          </p:cNvSpPr>
          <p:nvPr>
            <p:ph idx="1"/>
          </p:nvPr>
        </p:nvSpPr>
        <p:spPr>
          <a:xfrm>
            <a:off x="322152" y="1852785"/>
            <a:ext cx="9315734" cy="4351338"/>
          </a:xfrm>
        </p:spPr>
        <p:txBody>
          <a:bodyPr>
            <a:normAutofit fontScale="70000" lnSpcReduction="20000"/>
          </a:bodyPr>
          <a:lstStyle/>
          <a:p>
            <a:pPr algn="just">
              <a:lnSpc>
                <a:spcPct val="150000"/>
              </a:lnSpc>
              <a:buFont typeface="Wingdings" panose="05000000000000000000" pitchFamily="2" charset="2"/>
              <a:buChar char="§"/>
            </a:pPr>
            <a:r>
              <a:rPr lang="en-US" u="sng" dirty="0" smtClean="0"/>
              <a:t>Manual in </a:t>
            </a:r>
            <a:r>
              <a:rPr lang="en-US" u="sng" dirty="0"/>
              <a:t>the </a:t>
            </a:r>
            <a:r>
              <a:rPr lang="en-US" u="sng" dirty="0" smtClean="0"/>
              <a:t>language of </a:t>
            </a:r>
            <a:r>
              <a:rPr lang="en-US" u="sng" dirty="0"/>
              <a:t>«</a:t>
            </a:r>
            <a:r>
              <a:rPr lang="en-US" u="sng" dirty="0" smtClean="0"/>
              <a:t>Braille» for the </a:t>
            </a:r>
            <a:r>
              <a:rPr lang="en-US" u="sng" dirty="0"/>
              <a:t>2014 Elections: </a:t>
            </a:r>
            <a:r>
              <a:rPr lang="en-US" dirty="0" smtClean="0"/>
              <a:t>A manual containing </a:t>
            </a:r>
            <a:r>
              <a:rPr lang="en-US" dirty="0"/>
              <a:t>the most important information concerning the 2014 </a:t>
            </a:r>
            <a:r>
              <a:rPr lang="en-US" dirty="0" smtClean="0"/>
              <a:t>elections has </a:t>
            </a:r>
            <a:r>
              <a:rPr lang="en-US" dirty="0"/>
              <a:t>been distributed in a systematic way by the associations that work with </a:t>
            </a:r>
            <a:r>
              <a:rPr lang="en-US" dirty="0" smtClean="0"/>
              <a:t>persons </a:t>
            </a:r>
            <a:r>
              <a:rPr lang="en-US" dirty="0"/>
              <a:t>with </a:t>
            </a:r>
            <a:r>
              <a:rPr lang="en-US" dirty="0" smtClean="0"/>
              <a:t>disabilities</a:t>
            </a:r>
          </a:p>
          <a:p>
            <a:pPr algn="just">
              <a:lnSpc>
                <a:spcPct val="150000"/>
              </a:lnSpc>
              <a:buFont typeface="Wingdings" panose="05000000000000000000" pitchFamily="2" charset="2"/>
              <a:buChar char="§"/>
            </a:pPr>
            <a:r>
              <a:rPr lang="en-US" u="sng" dirty="0" smtClean="0"/>
              <a:t> </a:t>
            </a:r>
            <a:r>
              <a:rPr lang="en-US" u="sng" dirty="0"/>
              <a:t>Guide on </a:t>
            </a:r>
            <a:r>
              <a:rPr lang="en-US" u="sng" dirty="0" smtClean="0"/>
              <a:t>the 2014 elections for </a:t>
            </a:r>
            <a:r>
              <a:rPr lang="en-US" u="sng" dirty="0"/>
              <a:t>persons with disabilities</a:t>
            </a:r>
            <a:r>
              <a:rPr lang="en-US" dirty="0"/>
              <a:t>: the </a:t>
            </a:r>
            <a:r>
              <a:rPr lang="en-US" dirty="0" smtClean="0"/>
              <a:t>explanation </a:t>
            </a:r>
            <a:r>
              <a:rPr lang="en-US" dirty="0"/>
              <a:t>of </a:t>
            </a:r>
            <a:r>
              <a:rPr lang="en-US" dirty="0" smtClean="0"/>
              <a:t>the phases of the </a:t>
            </a:r>
            <a:r>
              <a:rPr lang="en-US" dirty="0"/>
              <a:t>voting, the rights of persons with disabilities on </a:t>
            </a:r>
            <a:r>
              <a:rPr lang="en-US" dirty="0" smtClean="0"/>
              <a:t>voting day, </a:t>
            </a:r>
            <a:r>
              <a:rPr lang="en-US" dirty="0"/>
              <a:t>the definition of the most important terms etc.</a:t>
            </a:r>
            <a:endParaRPr lang="ar-TN" dirty="0" smtClean="0"/>
          </a:p>
          <a:p>
            <a:pPr algn="just">
              <a:lnSpc>
                <a:spcPct val="150000"/>
              </a:lnSpc>
              <a:buFont typeface="Wingdings" panose="05000000000000000000" pitchFamily="2" charset="2"/>
              <a:buChar char="§"/>
            </a:pPr>
            <a:r>
              <a:rPr lang="en-US" u="sng" dirty="0"/>
              <a:t>Banner </a:t>
            </a:r>
            <a:r>
              <a:rPr lang="en-US" u="sng" dirty="0" smtClean="0"/>
              <a:t>of the voting </a:t>
            </a:r>
            <a:r>
              <a:rPr lang="en-US" u="sng" dirty="0"/>
              <a:t>phases </a:t>
            </a:r>
            <a:r>
              <a:rPr lang="en-US" u="sng" dirty="0" smtClean="0"/>
              <a:t>for </a:t>
            </a:r>
            <a:r>
              <a:rPr lang="en-US" u="sng" dirty="0"/>
              <a:t>persons with disabilities: </a:t>
            </a:r>
            <a:r>
              <a:rPr lang="en-US" dirty="0" smtClean="0"/>
              <a:t>polling </a:t>
            </a:r>
            <a:r>
              <a:rPr lang="en-US" dirty="0"/>
              <a:t>phases </a:t>
            </a:r>
            <a:r>
              <a:rPr lang="en-US" dirty="0" smtClean="0"/>
              <a:t>for persons </a:t>
            </a:r>
            <a:r>
              <a:rPr lang="en-US" dirty="0"/>
              <a:t>with disabilities.</a:t>
            </a:r>
            <a:endParaRPr lang="fr-FR" dirty="0"/>
          </a:p>
        </p:txBody>
      </p:sp>
    </p:spTree>
    <p:extLst>
      <p:ext uri="{BB962C8B-B14F-4D97-AF65-F5344CB8AC3E}">
        <p14:creationId xmlns:p14="http://schemas.microsoft.com/office/powerpoint/2010/main" xmlns="" val="866644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815</Words>
  <Application>Microsoft Office PowerPoint</Application>
  <PresentationFormat>Custom</PresentationFormat>
  <Paragraphs>40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1_Thème Office</vt:lpstr>
      <vt:lpstr>Higher Independent Authority for Elections </vt:lpstr>
      <vt:lpstr>Persons with disabilities’ rights:  constitutionally ensured rights</vt:lpstr>
      <vt:lpstr>Slide 3</vt:lpstr>
      <vt:lpstr>Slide 4</vt:lpstr>
      <vt:lpstr>What it is guaranteed by the law for persons with disabilities</vt:lpstr>
      <vt:lpstr>High Independent Authority for Elections and persons with disabilities</vt:lpstr>
      <vt:lpstr>Voter information</vt:lpstr>
      <vt:lpstr>Voter Education</vt:lpstr>
      <vt:lpstr>The most important educational materials to persons with disabilities</vt:lpstr>
      <vt:lpstr>Slide 10</vt:lpstr>
      <vt:lpstr>The most important educational materials to persons with disabilities</vt:lpstr>
      <vt:lpstr>Slide 12</vt:lpstr>
      <vt:lpstr>What About the voting day?</vt:lpstr>
      <vt:lpstr>What about the voting day? </vt:lpstr>
      <vt:lpstr>The ballot in the language of «Braille»</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الهيئة العليا المستقلة للانتخابات</dc:title>
  <dc:creator>Dorra Chaouachi</dc:creator>
  <cp:lastModifiedBy>eci</cp:lastModifiedBy>
  <cp:revision>29</cp:revision>
  <dcterms:created xsi:type="dcterms:W3CDTF">2014-11-20T21:40:21Z</dcterms:created>
  <dcterms:modified xsi:type="dcterms:W3CDTF">2016-10-04T10:01:25Z</dcterms:modified>
</cp:coreProperties>
</file>