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98" r:id="rId3"/>
  </p:sldMasterIdLst>
  <p:notesMasterIdLst>
    <p:notesMasterId r:id="rId19"/>
  </p:notesMasterIdLst>
  <p:handoutMasterIdLst>
    <p:handoutMasterId r:id="rId20"/>
  </p:handoutMasterIdLst>
  <p:sldIdLst>
    <p:sldId id="348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34" r:id="rId18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4671" autoAdjust="0"/>
  </p:normalViewPr>
  <p:slideViewPr>
    <p:cSldViewPr>
      <p:cViewPr varScale="1">
        <p:scale>
          <a:sx n="70" d="100"/>
          <a:sy n="70" d="100"/>
        </p:scale>
        <p:origin x="552" y="72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B5894035-CC9E-4643-BB4E-20A5B5A2318F}" type="datetimeFigureOut">
              <a:rPr lang="en-US" smtClean="0"/>
              <a:pPr/>
              <a:t>10/19/2016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2D04E000-643C-42B9-AB76-FAFCDBFB5B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9405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61D7696F-4C94-4B29-BF27-535001CB4449}" type="datetimeFigureOut">
              <a:rPr lang="en-US" smtClean="0"/>
              <a:pPr/>
              <a:t>10/19/2016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41C148F3-C6FD-42AF-AD83-A3AC0477F2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25445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C148F3-C6FD-42AF-AD83-A3AC0477F2B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761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A88E-229F-4221-A1C6-570AF10471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76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A88E-229F-4221-A1C6-570AF10471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424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A88E-229F-4221-A1C6-570AF10471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046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A88E-229F-4221-A1C6-570AF10471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11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A88E-229F-4221-A1C6-570AF10471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22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C5A6-0DCB-4232-BBEE-97E3C9692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875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C5A6-0DCB-4232-BBEE-97E3C9692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14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C5A6-0DCB-4232-BBEE-97E3C9692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9815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C5A6-0DCB-4232-BBEE-97E3C9692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6402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C5A6-0DCB-4232-BBEE-97E3C9692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6346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C5A6-0DCB-4232-BBEE-97E3C9692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970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A88E-229F-4221-A1C6-570AF10471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19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C5A6-0DCB-4232-BBEE-97E3C9692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513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C5A6-0DCB-4232-BBEE-97E3C9692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290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C5A6-0DCB-4232-BBEE-97E3C9692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877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C5A6-0DCB-4232-BBEE-97E3C9692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89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C5A6-0DCB-4232-BBEE-97E3C9692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5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C5A6-0DCB-4232-BBEE-97E3C9692EB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93663"/>
            <a:ext cx="1225550" cy="150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553" y="93663"/>
            <a:ext cx="1225550" cy="150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C5A6-0DCB-4232-BBEE-97E3C9692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327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4482"/>
            <a:ext cx="1235063" cy="1508760"/>
          </a:xfrm>
          <a:prstGeom prst="rect">
            <a:avLst/>
          </a:prstGeom>
          <a:ln w="9525">
            <a:solidFill>
              <a:schemeClr val="tx1"/>
            </a:solidFill>
            <a:miter lim="800000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76200"/>
            <a:ext cx="1219200" cy="1489382"/>
          </a:xfrm>
          <a:prstGeom prst="rect">
            <a:avLst/>
          </a:prstGeom>
          <a:ln w="9525"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221934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75606"/>
            <a:ext cx="1185647" cy="1448394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A88E-229F-4221-A1C6-570AF10471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9582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C5A6-0DCB-4232-BBEE-97E3C9692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C5A6-0DCB-4232-BBEE-97E3C9692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C5A6-0DCB-4232-BBEE-97E3C9692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A88E-229F-4221-A1C6-570AF10471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56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A88E-229F-4221-A1C6-570AF10471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047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A88E-229F-4221-A1C6-570AF10471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21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A88E-229F-4221-A1C6-570AF10471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597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A88E-229F-4221-A1C6-570AF10471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59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A88E-229F-4221-A1C6-570AF10471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77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0A88E-229F-4221-A1C6-570AF10471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1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FC5A6-0DCB-4232-BBEE-97E3C9692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224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380A88E-229F-4221-A1C6-570AF10471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2" r:id="rId2"/>
    <p:sldLayoutId id="2147483700" r:id="rId3"/>
    <p:sldLayoutId id="2147483711" r:id="rId4"/>
    <p:sldLayoutId id="2147483704" r:id="rId5"/>
    <p:sldLayoutId id="2147483705" r:id="rId6"/>
    <p:sldLayoutId id="2147483708" r:id="rId7"/>
    <p:sldLayoutId id="214748370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7FC5A6-0DCB-4232-BBEE-97E3C9692EBE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-228600" y="1295400"/>
            <a:ext cx="8915400" cy="31393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763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Voter Education Through Informal Channel</a:t>
            </a:r>
            <a:endParaRPr lang="en-US" sz="66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7635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Subtitle 6"/>
          <p:cNvSpPr txBox="1">
            <a:spLocks/>
          </p:cNvSpPr>
          <p:nvPr/>
        </p:nvSpPr>
        <p:spPr>
          <a:xfrm>
            <a:off x="0" y="4800600"/>
            <a:ext cx="84582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2286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sz="2000" b="1" spc="-100" dirty="0" smtClean="0">
                <a:latin typeface="+mj-lt"/>
                <a:cs typeface="Arial" pitchFamily="34" charset="0"/>
              </a:rPr>
              <a:t>By:</a:t>
            </a:r>
          </a:p>
          <a:p>
            <a:pPr marL="342900" marR="0" lvl="0" indent="-2286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sz="2000" b="1" spc="-100" dirty="0" smtClean="0">
                <a:latin typeface="+mj-lt"/>
                <a:cs typeface="Arial" pitchFamily="34" charset="0"/>
              </a:rPr>
              <a:t>ALTAF AHMAD</a:t>
            </a:r>
          </a:p>
          <a:p>
            <a:pPr marL="342900" marR="0" lvl="0" indent="-2286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sz="2000" b="1" spc="-100" dirty="0" smtClean="0">
                <a:latin typeface="+mj-lt"/>
                <a:cs typeface="Arial" pitchFamily="34" charset="0"/>
              </a:rPr>
              <a:t>DIRECTOR </a:t>
            </a:r>
          </a:p>
          <a:p>
            <a:pPr marL="342900" marR="0" lvl="0" indent="-2286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sz="2000" b="1" spc="-100" dirty="0" smtClean="0">
                <a:latin typeface="+mj-lt"/>
                <a:cs typeface="Arial" pitchFamily="34" charset="0"/>
              </a:rPr>
              <a:t>(Public Relations / Political Finance)</a:t>
            </a:r>
          </a:p>
          <a:p>
            <a:pPr marL="342900" marR="0" lvl="0" indent="-2286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sz="2000" b="1" spc="-100" dirty="0" smtClean="0">
                <a:latin typeface="+mj-lt"/>
                <a:cs typeface="Arial" pitchFamily="34" charset="0"/>
              </a:rPr>
              <a:t>ELECTION COMMISSION OF PAKISTAN</a:t>
            </a:r>
          </a:p>
        </p:txBody>
      </p:sp>
      <p:pic>
        <p:nvPicPr>
          <p:cNvPr id="1026" name="Picture 2" descr="C:\Users\JALIB\Desktop\pakistan_64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2400" y="94986"/>
            <a:ext cx="1803400" cy="13528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0288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1885332"/>
            <a:ext cx="8407075" cy="1600200"/>
          </a:xfrm>
        </p:spPr>
        <p:txBody>
          <a:bodyPr/>
          <a:lstStyle/>
          <a:p>
            <a:pPr algn="ctr"/>
            <a:r>
              <a:rPr lang="en-AU" sz="4000" b="1" u="sng" dirty="0" smtClean="0">
                <a:latin typeface="+mn-lt"/>
              </a:rPr>
              <a:t/>
            </a:r>
            <a:br>
              <a:rPr lang="en-AU" sz="4000" b="1" u="sng" dirty="0" smtClean="0">
                <a:latin typeface="+mn-lt"/>
              </a:rPr>
            </a:br>
            <a:r>
              <a:rPr lang="en-AU" sz="3600" b="1" u="sng" dirty="0" smtClean="0">
                <a:latin typeface="+mn-lt"/>
              </a:rPr>
              <a:t/>
            </a:r>
            <a:br>
              <a:rPr lang="en-AU" sz="3600" b="1" u="sng" dirty="0" smtClean="0">
                <a:latin typeface="+mn-lt"/>
              </a:rPr>
            </a:br>
            <a:r>
              <a:rPr lang="en-AU" sz="3600" b="1" u="sng" dirty="0" smtClean="0">
                <a:latin typeface="+mn-lt"/>
              </a:rPr>
              <a:t/>
            </a:r>
            <a:br>
              <a:rPr lang="en-AU" sz="3600" b="1" u="sng" dirty="0" smtClean="0">
                <a:latin typeface="+mn-lt"/>
              </a:rPr>
            </a:b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7FC5A6-0DCB-4232-BBEE-97E3C9692EBE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438400"/>
            <a:ext cx="7696200" cy="373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i="0" u="sng" strike="noStrike" kern="1200" cap="none" spc="-1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3600" u="sng" spc="-10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28600" y="1219200"/>
            <a:ext cx="8915400" cy="21236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9. Pakistan Boys Scouts Association/Pakistan Girls Guide Association</a:t>
            </a:r>
            <a:endParaRPr lang="en-US" sz="4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JALIB\Desktop\pakistan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94986"/>
            <a:ext cx="1803400" cy="1352814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09600" y="3429000"/>
            <a:ext cx="7010400" cy="2971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just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Door to door awareness campaign could easily be carried out through the network of PBSA+PGGA.</a:t>
            </a:r>
            <a:endParaRPr kumimoji="0" lang="en-US" sz="44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85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1885332"/>
            <a:ext cx="8407075" cy="1600200"/>
          </a:xfrm>
        </p:spPr>
        <p:txBody>
          <a:bodyPr/>
          <a:lstStyle/>
          <a:p>
            <a:pPr algn="ctr"/>
            <a:r>
              <a:rPr lang="en-AU" sz="4000" b="1" u="sng" dirty="0" smtClean="0">
                <a:latin typeface="+mn-lt"/>
              </a:rPr>
              <a:t/>
            </a:r>
            <a:br>
              <a:rPr lang="en-AU" sz="4000" b="1" u="sng" dirty="0" smtClean="0">
                <a:latin typeface="+mn-lt"/>
              </a:rPr>
            </a:br>
            <a:r>
              <a:rPr lang="en-AU" sz="3600" b="1" u="sng" dirty="0" smtClean="0">
                <a:latin typeface="+mn-lt"/>
              </a:rPr>
              <a:t/>
            </a:r>
            <a:br>
              <a:rPr lang="en-AU" sz="3600" b="1" u="sng" dirty="0" smtClean="0">
                <a:latin typeface="+mn-lt"/>
              </a:rPr>
            </a:br>
            <a:r>
              <a:rPr lang="en-AU" sz="3600" b="1" u="sng" dirty="0" smtClean="0">
                <a:latin typeface="+mn-lt"/>
              </a:rPr>
              <a:t/>
            </a:r>
            <a:br>
              <a:rPr lang="en-AU" sz="3600" b="1" u="sng" dirty="0" smtClean="0">
                <a:latin typeface="+mn-lt"/>
              </a:rPr>
            </a:b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7FC5A6-0DCB-4232-BBEE-97E3C9692EBE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438400"/>
            <a:ext cx="7696200" cy="373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i="0" u="sng" strike="noStrike" kern="1200" cap="none" spc="-1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3600" u="sng" spc="-10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28600" y="1219200"/>
            <a:ext cx="89154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10. Agriculture</a:t>
            </a:r>
            <a:endParaRPr lang="en-US" sz="4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JALIB\Desktop\pakistan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94986"/>
            <a:ext cx="1803400" cy="1352814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33400" y="2438400"/>
            <a:ext cx="7467601" cy="3352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just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Dissemination of voter education messages through farmers community meetings, Field offices.</a:t>
            </a:r>
            <a:endParaRPr kumimoji="0" lang="en-US" sz="44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85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1885332"/>
            <a:ext cx="8407075" cy="1600200"/>
          </a:xfrm>
        </p:spPr>
        <p:txBody>
          <a:bodyPr/>
          <a:lstStyle/>
          <a:p>
            <a:pPr algn="ctr"/>
            <a:r>
              <a:rPr lang="en-AU" sz="4000" b="1" u="sng" dirty="0" smtClean="0">
                <a:latin typeface="+mn-lt"/>
              </a:rPr>
              <a:t/>
            </a:r>
            <a:br>
              <a:rPr lang="en-AU" sz="4000" b="1" u="sng" dirty="0" smtClean="0">
                <a:latin typeface="+mn-lt"/>
              </a:rPr>
            </a:br>
            <a:r>
              <a:rPr lang="en-AU" sz="3600" b="1" u="sng" dirty="0" smtClean="0">
                <a:latin typeface="+mn-lt"/>
              </a:rPr>
              <a:t/>
            </a:r>
            <a:br>
              <a:rPr lang="en-AU" sz="3600" b="1" u="sng" dirty="0" smtClean="0">
                <a:latin typeface="+mn-lt"/>
              </a:rPr>
            </a:br>
            <a:r>
              <a:rPr lang="en-AU" sz="3600" b="1" u="sng" dirty="0" smtClean="0">
                <a:latin typeface="+mn-lt"/>
              </a:rPr>
              <a:t/>
            </a:r>
            <a:br>
              <a:rPr lang="en-AU" sz="3600" b="1" u="sng" dirty="0" smtClean="0">
                <a:latin typeface="+mn-lt"/>
              </a:rPr>
            </a:b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7FC5A6-0DCB-4232-BBEE-97E3C9692EBE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438400"/>
            <a:ext cx="7696200" cy="373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i="0" u="sng" strike="noStrike" kern="1200" cap="none" spc="-1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3600" u="sng" spc="-10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28600" y="1447800"/>
            <a:ext cx="89154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11. Private Telecom Sector</a:t>
            </a:r>
            <a:endParaRPr lang="en-US" sz="4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JALIB\Desktop\pakistan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94986"/>
            <a:ext cx="1803400" cy="1352814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33400" y="3124200"/>
            <a:ext cx="7467600" cy="3352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just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Dissemination of VE messages SMS and Pre Recorded messages etc.</a:t>
            </a:r>
          </a:p>
          <a:p>
            <a:pPr algn="just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Printing of Awareness messages on the cellular phone bills.</a:t>
            </a:r>
            <a:endParaRPr kumimoji="0" lang="en-US" sz="44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85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1885332"/>
            <a:ext cx="8407075" cy="1600200"/>
          </a:xfrm>
        </p:spPr>
        <p:txBody>
          <a:bodyPr/>
          <a:lstStyle/>
          <a:p>
            <a:pPr algn="ctr"/>
            <a:r>
              <a:rPr lang="en-AU" sz="4000" b="1" u="sng" dirty="0" smtClean="0">
                <a:latin typeface="+mn-lt"/>
              </a:rPr>
              <a:t/>
            </a:r>
            <a:br>
              <a:rPr lang="en-AU" sz="4000" b="1" u="sng" dirty="0" smtClean="0">
                <a:latin typeface="+mn-lt"/>
              </a:rPr>
            </a:br>
            <a:r>
              <a:rPr lang="en-AU" sz="3600" b="1" u="sng" dirty="0" smtClean="0">
                <a:latin typeface="+mn-lt"/>
              </a:rPr>
              <a:t/>
            </a:r>
            <a:br>
              <a:rPr lang="en-AU" sz="3600" b="1" u="sng" dirty="0" smtClean="0">
                <a:latin typeface="+mn-lt"/>
              </a:rPr>
            </a:br>
            <a:r>
              <a:rPr lang="en-AU" sz="3600" b="1" u="sng" dirty="0" smtClean="0">
                <a:latin typeface="+mn-lt"/>
              </a:rPr>
              <a:t/>
            </a:r>
            <a:br>
              <a:rPr lang="en-AU" sz="3600" b="1" u="sng" dirty="0" smtClean="0">
                <a:latin typeface="+mn-lt"/>
              </a:rPr>
            </a:b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7FC5A6-0DCB-4232-BBEE-97E3C9692EBE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438400"/>
            <a:ext cx="7696200" cy="373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i="0" u="sng" strike="noStrike" kern="1200" cap="none" spc="-1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3600" u="sng" spc="-10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28600" y="1219200"/>
            <a:ext cx="89154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12. Pakistan Railways</a:t>
            </a:r>
            <a:endParaRPr lang="en-US" sz="4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JALIB\Desktop\pakistan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94986"/>
            <a:ext cx="1803400" cy="1352814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09601" y="2438400"/>
            <a:ext cx="7010400" cy="3352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just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Printing or placing banners and posters on the train/Railway Stations.</a:t>
            </a:r>
          </a:p>
          <a:p>
            <a:pPr algn="just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VE messages on the train tickets.</a:t>
            </a:r>
            <a:endParaRPr kumimoji="0" lang="en-US" sz="44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85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7FC5A6-0DCB-4232-BBEE-97E3C9692EBE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438400"/>
            <a:ext cx="7696200" cy="373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i="0" u="sng" strike="noStrike" kern="1200" cap="none" spc="-1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3600" u="sng" spc="-10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28600" y="1524000"/>
            <a:ext cx="89154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13. Civil Aviation Authority</a:t>
            </a:r>
          </a:p>
          <a:p>
            <a:pPr algn="ctr">
              <a:defRPr/>
            </a:pPr>
            <a:r>
              <a:rPr lang="en-US" sz="4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(CAA)</a:t>
            </a:r>
            <a:endParaRPr lang="en-US" sz="4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JALIB\Desktop\pakistan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94986"/>
            <a:ext cx="1803400" cy="1352814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09600" y="3429000"/>
            <a:ext cx="7391400" cy="2362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just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	Placing banners and posters on the prominent spots of Airports.</a:t>
            </a:r>
            <a:endParaRPr kumimoji="0" lang="en-US" sz="48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85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7FC5A6-0DCB-4232-BBEE-97E3C9692EBE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2743200"/>
            <a:ext cx="7696200" cy="2895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i="0" u="sng" strike="noStrike" kern="1200" cap="none" spc="-1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3600" u="sng" spc="-10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2570" y="1676400"/>
            <a:ext cx="8382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endParaRPr lang="en-AU" sz="2800" dirty="0"/>
          </a:p>
        </p:txBody>
      </p:sp>
      <p:pic>
        <p:nvPicPr>
          <p:cNvPr id="1027" name="Picture 3" descr="C:\Users\dgb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466439">
            <a:off x="2365417" y="2331820"/>
            <a:ext cx="3457652" cy="22061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8685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352800"/>
            <a:ext cx="8407075" cy="2819400"/>
          </a:xfrm>
        </p:spPr>
        <p:txBody>
          <a:bodyPr/>
          <a:lstStyle/>
          <a:p>
            <a:pPr algn="just"/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Holding of awareness and orientation sessions in colleges and universities through Debates, Cultural and Sports activities.</a:t>
            </a:r>
            <a:endParaRPr lang="en-US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7FC5A6-0DCB-4232-BBEE-97E3C9692EBE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2362200"/>
            <a:ext cx="7696200" cy="373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i="0" u="sng" strike="noStrike" kern="1200" cap="none" spc="-1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3600" u="sng" spc="-10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28600" y="2362200"/>
            <a:ext cx="7010400" cy="426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endParaRPr lang="en-US" sz="2600" b="1" spc="-1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-228600" y="1524000"/>
            <a:ext cx="89154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763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1. Inclusion of Vote/Election</a:t>
            </a:r>
          </a:p>
          <a:p>
            <a:pPr algn="ctr">
              <a:defRPr/>
            </a:pPr>
            <a:r>
              <a:rPr lang="en-US" sz="4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763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Related Topics</a:t>
            </a:r>
            <a:endParaRPr lang="en-US" sz="4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7635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JALIB\Desktop\pakistan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94986"/>
            <a:ext cx="1803400" cy="13528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8685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1885332"/>
            <a:ext cx="8407075" cy="1600200"/>
          </a:xfrm>
        </p:spPr>
        <p:txBody>
          <a:bodyPr/>
          <a:lstStyle/>
          <a:p>
            <a:pPr algn="ctr"/>
            <a:r>
              <a:rPr lang="en-AU" sz="4000" b="1" u="sng" dirty="0" smtClean="0">
                <a:latin typeface="+mn-lt"/>
              </a:rPr>
              <a:t/>
            </a:r>
            <a:br>
              <a:rPr lang="en-AU" sz="4000" b="1" u="sng" dirty="0" smtClean="0">
                <a:latin typeface="+mn-lt"/>
              </a:rPr>
            </a:br>
            <a:r>
              <a:rPr lang="en-AU" sz="3600" b="1" u="sng" dirty="0" smtClean="0">
                <a:latin typeface="+mn-lt"/>
              </a:rPr>
              <a:t/>
            </a:r>
            <a:br>
              <a:rPr lang="en-AU" sz="3600" b="1" u="sng" dirty="0" smtClean="0">
                <a:latin typeface="+mn-lt"/>
              </a:rPr>
            </a:br>
            <a:r>
              <a:rPr lang="en-AU" sz="3600" b="1" u="sng" dirty="0" smtClean="0">
                <a:latin typeface="+mn-lt"/>
              </a:rPr>
              <a:t/>
            </a:r>
            <a:br>
              <a:rPr lang="en-AU" sz="3600" b="1" u="sng" dirty="0" smtClean="0">
                <a:latin typeface="+mn-lt"/>
              </a:rPr>
            </a:b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7FC5A6-0DCB-4232-BBEE-97E3C9692EBE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438400"/>
            <a:ext cx="7696200" cy="373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i="0" u="sng" strike="noStrike" kern="1200" cap="none" spc="-1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3600" u="sng" spc="-10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28600" y="1447800"/>
            <a:ext cx="89154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763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Voters Education Messages</a:t>
            </a:r>
            <a:endParaRPr lang="en-US" sz="4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7635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JALIB\Desktop\pakistan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94986"/>
            <a:ext cx="1803400" cy="1352814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0" y="2362200"/>
            <a:ext cx="8407075" cy="4343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WAPDA: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Printing voter education messages on the Electricity bills like “NAB’s message.</a:t>
            </a:r>
          </a:p>
          <a:p>
            <a:pPr lvl="0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SUI GAS: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VE messages on the Sui Gas bills</a:t>
            </a:r>
          </a:p>
          <a:p>
            <a:pPr lvl="0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PTCL: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Printing VE message on the Phone bills messages.</a:t>
            </a:r>
            <a:endParaRPr kumimoji="0" lang="en-US" sz="36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85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1885332"/>
            <a:ext cx="8407075" cy="1600200"/>
          </a:xfrm>
        </p:spPr>
        <p:txBody>
          <a:bodyPr/>
          <a:lstStyle/>
          <a:p>
            <a:pPr algn="ctr"/>
            <a:r>
              <a:rPr lang="en-AU" sz="4000" b="1" u="sng" dirty="0" smtClean="0">
                <a:latin typeface="+mn-lt"/>
              </a:rPr>
              <a:t/>
            </a:r>
            <a:br>
              <a:rPr lang="en-AU" sz="4000" b="1" u="sng" dirty="0" smtClean="0">
                <a:latin typeface="+mn-lt"/>
              </a:rPr>
            </a:br>
            <a:r>
              <a:rPr lang="en-AU" sz="3600" b="1" u="sng" dirty="0" smtClean="0">
                <a:latin typeface="+mn-lt"/>
              </a:rPr>
              <a:t/>
            </a:r>
            <a:br>
              <a:rPr lang="en-AU" sz="3600" b="1" u="sng" dirty="0" smtClean="0">
                <a:latin typeface="+mn-lt"/>
              </a:rPr>
            </a:br>
            <a:r>
              <a:rPr lang="en-AU" sz="3600" b="1" u="sng" dirty="0" smtClean="0">
                <a:latin typeface="+mn-lt"/>
              </a:rPr>
              <a:t/>
            </a:r>
            <a:br>
              <a:rPr lang="en-AU" sz="3600" b="1" u="sng" dirty="0" smtClean="0">
                <a:latin typeface="+mn-lt"/>
              </a:rPr>
            </a:b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7FC5A6-0DCB-4232-BBEE-97E3C9692EBE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438400"/>
            <a:ext cx="7696200" cy="373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i="0" u="sng" strike="noStrike" kern="1200" cap="none" spc="-1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3600" u="sng" spc="-10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28600" y="990600"/>
            <a:ext cx="8915400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National Highways</a:t>
            </a:r>
          </a:p>
          <a:p>
            <a:pPr algn="ctr">
              <a:defRPr/>
            </a:pPr>
            <a:r>
              <a:rPr lang="en-US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&amp;</a:t>
            </a:r>
          </a:p>
          <a:p>
            <a:pPr algn="ctr">
              <a:defRPr/>
            </a:pPr>
            <a:r>
              <a:rPr lang="en-US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Motor Ways</a:t>
            </a:r>
            <a:endParaRPr lang="en-US" sz="40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JALIB\Desktop\pakistan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94986"/>
            <a:ext cx="1803400" cy="1352814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0" y="3048000"/>
            <a:ext cx="8407075" cy="381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Displays of ECP’s banners on the Key Junctions and prominent spots of toll-Plazas.</a:t>
            </a: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Sticking ECP’s messages – Stickers at the back of Public Transport, Flyers etc</a:t>
            </a:r>
            <a:endParaRPr kumimoji="0" lang="en-US" sz="4000" b="1" i="0" u="none" strike="noStrike" kern="1200" cap="none" spc="-10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85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7FC5A6-0DCB-4232-BBEE-97E3C9692EBE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438400"/>
            <a:ext cx="7696200" cy="373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i="0" u="sng" strike="noStrike" kern="1200" cap="none" spc="-1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3600" u="sng" spc="-10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28600" y="1371600"/>
            <a:ext cx="89154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Religious Affairs Division</a:t>
            </a:r>
            <a:endParaRPr lang="en-US" sz="4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JALIB\Desktop\pakistan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94986"/>
            <a:ext cx="1803400" cy="1352814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1125" y="2514600"/>
            <a:ext cx="8407075" cy="3505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Highlighting the importance of women voters, discouraging the trend of barring/banning women from voting.</a:t>
            </a:r>
          </a:p>
          <a:p>
            <a:pPr algn="just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	Contact with the Admin wing of </a:t>
            </a:r>
            <a:r>
              <a:rPr lang="en-US" sz="3000" b="1" cap="all" dirty="0" err="1" smtClean="0">
                <a:latin typeface="Times New Roman" pitchFamily="18" charset="0"/>
                <a:cs typeface="Times New Roman" pitchFamily="18" charset="0"/>
              </a:rPr>
              <a:t>Wifa-qul-Madaris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for issuance of instructions of inclusion of importance of vote and women voters/persons with disabilities in the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000" b="1" cap="all" dirty="0" err="1" smtClean="0">
                <a:latin typeface="Times New Roman" pitchFamily="18" charset="0"/>
                <a:cs typeface="Times New Roman" pitchFamily="18" charset="0"/>
              </a:rPr>
              <a:t>artib</a:t>
            </a:r>
            <a:r>
              <a:rPr lang="en-US" sz="3000" b="1" cap="all" dirty="0" smtClean="0">
                <a:latin typeface="Times New Roman" pitchFamily="18" charset="0"/>
                <a:cs typeface="Times New Roman" pitchFamily="18" charset="0"/>
              </a:rPr>
              <a:t>-e-</a:t>
            </a:r>
            <a:r>
              <a:rPr lang="en-US" sz="3000" b="1" cap="all" dirty="0" err="1" smtClean="0">
                <a:latin typeface="Times New Roman" pitchFamily="18" charset="0"/>
                <a:cs typeface="Times New Roman" pitchFamily="18" charset="0"/>
              </a:rPr>
              <a:t>Khutbath</a:t>
            </a:r>
            <a:r>
              <a:rPr lang="en-US" sz="30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cap="all" dirty="0" err="1" smtClean="0">
                <a:latin typeface="Times New Roman" pitchFamily="18" charset="0"/>
                <a:cs typeface="Times New Roman" pitchFamily="18" charset="0"/>
              </a:rPr>
              <a:t>Juma</a:t>
            </a:r>
            <a:r>
              <a:rPr lang="en-US" sz="3000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 all registered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madaris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under their board</a:t>
            </a:r>
            <a:r>
              <a:rPr lang="en-US" sz="3000" cap="all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30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85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7FC5A6-0DCB-4232-BBEE-97E3C9692EBE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438400"/>
            <a:ext cx="7696200" cy="373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i="0" u="sng" strike="noStrike" kern="1200" cap="none" spc="-1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3600" u="sng" spc="-10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52400" y="1752600"/>
            <a:ext cx="89154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 Local Government</a:t>
            </a:r>
            <a:endParaRPr lang="en-US" sz="4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JALIB\Desktop\pakistan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94986"/>
            <a:ext cx="1803400" cy="1352814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09600" y="3048000"/>
            <a:ext cx="7391401" cy="259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just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Dissemination of Voter Education messages at all offices of the Union Council halls.</a:t>
            </a:r>
            <a:endParaRPr kumimoji="0" lang="en-US" sz="44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85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1885332"/>
            <a:ext cx="8407075" cy="1600200"/>
          </a:xfrm>
        </p:spPr>
        <p:txBody>
          <a:bodyPr/>
          <a:lstStyle/>
          <a:p>
            <a:pPr algn="ctr"/>
            <a:r>
              <a:rPr lang="en-AU" sz="4000" b="1" u="sng" dirty="0" smtClean="0">
                <a:latin typeface="+mn-lt"/>
              </a:rPr>
              <a:t/>
            </a:r>
            <a:br>
              <a:rPr lang="en-AU" sz="4000" b="1" u="sng" dirty="0" smtClean="0">
                <a:latin typeface="+mn-lt"/>
              </a:rPr>
            </a:br>
            <a:r>
              <a:rPr lang="en-AU" sz="3600" b="1" u="sng" dirty="0" smtClean="0">
                <a:latin typeface="+mn-lt"/>
              </a:rPr>
              <a:t/>
            </a:r>
            <a:br>
              <a:rPr lang="en-AU" sz="3600" b="1" u="sng" dirty="0" smtClean="0">
                <a:latin typeface="+mn-lt"/>
              </a:rPr>
            </a:br>
            <a:r>
              <a:rPr lang="en-AU" sz="3600" b="1" u="sng" dirty="0" smtClean="0">
                <a:latin typeface="+mn-lt"/>
              </a:rPr>
              <a:t/>
            </a:r>
            <a:br>
              <a:rPr lang="en-AU" sz="3600" b="1" u="sng" dirty="0" smtClean="0">
                <a:latin typeface="+mn-lt"/>
              </a:rPr>
            </a:b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7FC5A6-0DCB-4232-BBEE-97E3C9692EBE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438400"/>
            <a:ext cx="7696200" cy="373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i="0" u="sng" strike="noStrike" kern="1200" cap="none" spc="-1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3600" u="sng" spc="-10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28600" y="1592759"/>
            <a:ext cx="89154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6. Postal Services Division</a:t>
            </a:r>
            <a:endParaRPr lang="en-US" sz="4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JALIB\Desktop\pakistan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94986"/>
            <a:ext cx="1803400" cy="1352814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33400" y="2438400"/>
            <a:ext cx="7162801" cy="3048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Issue special postage tickets/stamp to create awareness on the strength of vote.</a:t>
            </a:r>
            <a:endParaRPr kumimoji="0" lang="en-US" sz="40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85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1885332"/>
            <a:ext cx="8407075" cy="1600200"/>
          </a:xfrm>
        </p:spPr>
        <p:txBody>
          <a:bodyPr/>
          <a:lstStyle/>
          <a:p>
            <a:pPr algn="ctr"/>
            <a:r>
              <a:rPr lang="en-AU" sz="4000" b="1" u="sng" dirty="0" smtClean="0">
                <a:latin typeface="+mn-lt"/>
              </a:rPr>
              <a:t/>
            </a:r>
            <a:br>
              <a:rPr lang="en-AU" sz="4000" b="1" u="sng" dirty="0" smtClean="0">
                <a:latin typeface="+mn-lt"/>
              </a:rPr>
            </a:br>
            <a:r>
              <a:rPr lang="en-AU" sz="3600" b="1" u="sng" dirty="0" smtClean="0">
                <a:latin typeface="+mn-lt"/>
              </a:rPr>
              <a:t/>
            </a:r>
            <a:br>
              <a:rPr lang="en-AU" sz="3600" b="1" u="sng" dirty="0" smtClean="0">
                <a:latin typeface="+mn-lt"/>
              </a:rPr>
            </a:br>
            <a:r>
              <a:rPr lang="en-AU" sz="3600" b="1" u="sng" dirty="0" smtClean="0">
                <a:latin typeface="+mn-lt"/>
              </a:rPr>
              <a:t/>
            </a:r>
            <a:br>
              <a:rPr lang="en-AU" sz="3600" b="1" u="sng" dirty="0" smtClean="0">
                <a:latin typeface="+mn-lt"/>
              </a:rPr>
            </a:b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7FC5A6-0DCB-4232-BBEE-97E3C9692EBE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438400"/>
            <a:ext cx="7696200" cy="373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i="0" u="sng" strike="noStrike" kern="1200" cap="none" spc="-1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3600" u="sng" spc="-10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28600" y="1668959"/>
            <a:ext cx="89154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7. Provincial Health Ministry</a:t>
            </a:r>
            <a:endParaRPr lang="en-US" sz="4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JALIB\Desktop\pakistan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94986"/>
            <a:ext cx="1803400" cy="1352814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33400" y="3048000"/>
            <a:ext cx="7645075" cy="2209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just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Awareness messages at all field offices especially family planning centers.</a:t>
            </a:r>
            <a:endParaRPr kumimoji="0" lang="en-US" sz="48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85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1885332"/>
            <a:ext cx="8407075" cy="1600200"/>
          </a:xfrm>
        </p:spPr>
        <p:txBody>
          <a:bodyPr/>
          <a:lstStyle/>
          <a:p>
            <a:pPr algn="ctr"/>
            <a:r>
              <a:rPr lang="en-AU" sz="4000" b="1" u="sng" dirty="0" smtClean="0">
                <a:latin typeface="+mn-lt"/>
              </a:rPr>
              <a:t/>
            </a:r>
            <a:br>
              <a:rPr lang="en-AU" sz="4000" b="1" u="sng" dirty="0" smtClean="0">
                <a:latin typeface="+mn-lt"/>
              </a:rPr>
            </a:br>
            <a:r>
              <a:rPr lang="en-AU" sz="3600" b="1" u="sng" dirty="0" smtClean="0">
                <a:latin typeface="+mn-lt"/>
              </a:rPr>
              <a:t/>
            </a:r>
            <a:br>
              <a:rPr lang="en-AU" sz="3600" b="1" u="sng" dirty="0" smtClean="0">
                <a:latin typeface="+mn-lt"/>
              </a:rPr>
            </a:br>
            <a:r>
              <a:rPr lang="en-AU" sz="3600" b="1" u="sng" dirty="0" smtClean="0">
                <a:latin typeface="+mn-lt"/>
              </a:rPr>
              <a:t/>
            </a:r>
            <a:br>
              <a:rPr lang="en-AU" sz="3600" b="1" u="sng" dirty="0" smtClean="0">
                <a:latin typeface="+mn-lt"/>
              </a:rPr>
            </a:b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7FC5A6-0DCB-4232-BBEE-97E3C9692EBE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438400"/>
            <a:ext cx="7696200" cy="373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i="0" u="sng" strike="noStrike" kern="1200" cap="none" spc="-1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3600" u="sng" spc="-10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40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AU" sz="3600" b="1" i="0" u="sng" strike="noStrike" kern="1200" cap="none" spc="-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28600" y="1447800"/>
            <a:ext cx="89154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8. National Database And Registration Authority (NADRA)</a:t>
            </a:r>
            <a:endParaRPr lang="en-US" sz="4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JALIB\Desktop\pakistan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94986"/>
            <a:ext cx="1803400" cy="1352814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0" y="2819400"/>
            <a:ext cx="8407075" cy="3886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Flashing of voter education messages on the website.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Voter education materials will also be disseminated in NADRA’s field offices.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Awareness campaign for new eligible citizens to get CNIC and register on the electoral rolls/Utilize the mobile vans of NADRA.</a:t>
            </a:r>
            <a:endParaRPr kumimoji="0" lang="en-US" sz="32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85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djacency">
  <a:themeElements>
    <a:clrScheme name="Custom 8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F3A447"/>
      </a:accent1>
      <a:accent2>
        <a:srgbClr val="FEFAC9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2528</TotalTime>
  <Words>161</Words>
  <Application>Microsoft Office PowerPoint</Application>
  <PresentationFormat>On-screen Show (4:3)</PresentationFormat>
  <Paragraphs>113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</vt:lpstr>
      <vt:lpstr>Times New Roman</vt:lpstr>
      <vt:lpstr>Custom Design</vt:lpstr>
      <vt:lpstr>1_Custom Design</vt:lpstr>
      <vt:lpstr>Adjacency</vt:lpstr>
      <vt:lpstr>PowerPoint Presentation</vt:lpstr>
      <vt:lpstr> Holding of awareness and orientation sessions in colleges and universities through Debates, Cultural and Sports activities.</vt:lpstr>
      <vt:lpstr>   </vt:lpstr>
      <vt:lpstr>   </vt:lpstr>
      <vt:lpstr>PowerPoint Presentation</vt:lpstr>
      <vt:lpstr>PowerPoint Presentation</vt:lpstr>
      <vt:lpstr>   </vt:lpstr>
      <vt:lpstr>   </vt:lpstr>
      <vt:lpstr>   </vt:lpstr>
      <vt:lpstr>   </vt:lpstr>
      <vt:lpstr>   </vt:lpstr>
      <vt:lpstr>   </vt:lpstr>
      <vt:lpstr> 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Kulsoom</dc:creator>
  <cp:lastModifiedBy>gavs1</cp:lastModifiedBy>
  <cp:revision>563</cp:revision>
  <dcterms:created xsi:type="dcterms:W3CDTF">2006-08-16T00:00:00Z</dcterms:created>
  <dcterms:modified xsi:type="dcterms:W3CDTF">2016-10-19T06:08:06Z</dcterms:modified>
</cp:coreProperties>
</file>