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91" r:id="rId5"/>
    <p:sldId id="297" r:id="rId6"/>
    <p:sldId id="287" r:id="rId7"/>
    <p:sldId id="288" r:id="rId8"/>
    <p:sldId id="295" r:id="rId9"/>
    <p:sldId id="289" r:id="rId10"/>
    <p:sldId id="298" r:id="rId11"/>
    <p:sldId id="290" r:id="rId12"/>
    <p:sldId id="28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5D3C0-D3EE-4B25-87F1-26525F86204D}" type="datetimeFigureOut">
              <a:rPr lang="en-ZA" smtClean="0"/>
              <a:t>2016/10/19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17FFE-E841-447B-821A-8C5E1D76E05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0083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3CD25-C966-441C-BA66-8686684BBA8B}" type="datetimeFigureOut">
              <a:rPr lang="en-ZA" smtClean="0"/>
              <a:t>2016/10/19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05F60-1670-4BA8-A2CB-1A809F19631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3919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05F60-1670-4BA8-A2CB-1A809F196316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9475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A574-818C-4691-A968-0688FE59ABAB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AC63-130B-41E9-8F26-B06B3AC8CABE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BF5-9860-45DD-83BE-7C67BB2002FE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239E-3916-4B92-9FE3-DAA8EC3754A9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C42E-9CCF-4891-8D0C-D1D8EE3480A7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BE3D-A1F7-4728-A246-AACF823DEC91}" type="datetime1">
              <a:rPr lang="en-ZA" smtClean="0"/>
              <a:t>2016/10/19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8889-00D6-4262-A766-320B230D36E0}" type="datetime1">
              <a:rPr lang="en-ZA" smtClean="0"/>
              <a:t>2016/10/19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418F-7A15-4C5C-8A38-C40280AC5376}" type="datetime1">
              <a:rPr lang="en-ZA" smtClean="0"/>
              <a:t>2016/10/19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AE34-F98E-43EB-8860-B2F9E63CCE90}" type="datetime1">
              <a:rPr lang="en-ZA" smtClean="0"/>
              <a:t>2016/10/19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5BFC-6BC6-4787-932F-31DA82212E88}" type="datetime1">
              <a:rPr lang="en-ZA" smtClean="0"/>
              <a:t>2016/10/19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6553-8555-4195-B3FC-8022C6FD7BFD}" type="datetime1">
              <a:rPr lang="en-ZA" smtClean="0"/>
              <a:t>2016/10/19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692168-2CF4-42BE-8368-E85F9146813E}" type="datetime1">
              <a:rPr lang="en-ZA" smtClean="0"/>
              <a:t>2016/10/19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B6AB3D7-C624-4A5E-9B2B-3A20BE3C8553}" type="slidenum">
              <a:rPr lang="en-ZA" smtClean="0"/>
              <a:t>‹#›</a:t>
            </a:fld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988424" cy="3024336"/>
          </a:xfrm>
        </p:spPr>
        <p:txBody>
          <a:bodyPr>
            <a:normAutofit/>
          </a:bodyPr>
          <a:lstStyle/>
          <a:p>
            <a:r>
              <a:rPr lang="en-ZA" sz="3200" b="1" dirty="0" smtClean="0">
                <a:solidFill>
                  <a:schemeClr val="tx1"/>
                </a:solidFill>
              </a:rPr>
              <a:t/>
            </a:r>
            <a:br>
              <a:rPr lang="en-ZA" sz="3200" b="1" dirty="0" smtClean="0">
                <a:solidFill>
                  <a:schemeClr val="tx1"/>
                </a:solidFill>
              </a:rPr>
            </a:br>
            <a:r>
              <a:rPr lang="en-ZA" sz="3200" b="1" dirty="0" smtClean="0">
                <a:solidFill>
                  <a:schemeClr val="tx1"/>
                </a:solidFill>
              </a:rPr>
              <a:t/>
            </a:r>
            <a:br>
              <a:rPr lang="en-ZA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Inclusive </a:t>
            </a:r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Electoral </a:t>
            </a: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Literacy </a:t>
            </a:r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through Informal Education Channel: Reaching out to </a:t>
            </a: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Persons </a:t>
            </a:r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with Disabilities and Marginalized </a:t>
            </a:r>
            <a: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Groups</a:t>
            </a:r>
            <a:br>
              <a:rPr lang="en-US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en-ZA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501008"/>
            <a:ext cx="7848872" cy="2448272"/>
          </a:xfrm>
        </p:spPr>
        <p:txBody>
          <a:bodyPr>
            <a:normAutofit fontScale="77500" lnSpcReduction="20000"/>
          </a:bodyPr>
          <a:lstStyle/>
          <a:p>
            <a:r>
              <a:rPr lang="en-ZA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Presented by: </a:t>
            </a:r>
          </a:p>
          <a:p>
            <a:r>
              <a:rPr lang="en-ZA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Adv. </a:t>
            </a:r>
            <a:r>
              <a:rPr lang="en-ZA" sz="44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Notemba</a:t>
            </a:r>
            <a:r>
              <a:rPr lang="en-ZA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ZA" sz="44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Tjipueja</a:t>
            </a:r>
            <a:endParaRPr lang="en-ZA" sz="44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en-ZA" sz="4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Chairperson: Electoral Commission of Namibia</a:t>
            </a:r>
          </a:p>
          <a:p>
            <a:endParaRPr lang="en-ZA" sz="2200" b="1" dirty="0" smtClean="0">
              <a:solidFill>
                <a:schemeClr val="tx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ZA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1</a:t>
            </a:fld>
            <a:endParaRPr lang="en-Z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081" y="5633790"/>
            <a:ext cx="1747837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3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591056"/>
            <a:ext cx="7823200" cy="453510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Production of the Braille and Tactile Ballot cover to ensure secrecy of the vote for voters with visual impairment before the introduction of </a:t>
            </a:r>
            <a:r>
              <a:rPr lang="en-GB" dirty="0">
                <a:solidFill>
                  <a:schemeClr val="tx1"/>
                </a:solidFill>
                <a:latin typeface="Arial Narrow" panose="020B0606020202030204" pitchFamily="34" charset="0"/>
              </a:rPr>
              <a:t>the </a:t>
            </a: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(Electronic </a:t>
            </a:r>
            <a:r>
              <a:rPr lang="en-GB" dirty="0">
                <a:solidFill>
                  <a:schemeClr val="tx1"/>
                </a:solidFill>
                <a:latin typeface="Arial Narrow" panose="020B0606020202030204" pitchFamily="34" charset="0"/>
              </a:rPr>
              <a:t>Voting Machines) </a:t>
            </a: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EVMs 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Complemented by the braille print on the Ballot unit of the EVMs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Recruitment </a:t>
            </a:r>
            <a:r>
              <a:rPr lang="en-GB" dirty="0">
                <a:solidFill>
                  <a:schemeClr val="tx1"/>
                </a:solidFill>
                <a:latin typeface="Arial Narrow" panose="020B0606020202030204" pitchFamily="34" charset="0"/>
              </a:rPr>
              <a:t>of </a:t>
            </a: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person from marginalised communities and PWD’s and voter educators </a:t>
            </a:r>
            <a:endParaRPr lang="en-GB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Stakeholders</a:t>
            </a:r>
            <a:r>
              <a:rPr lang="en-US" b="1" dirty="0">
                <a:solidFill>
                  <a:schemeClr val="tx1"/>
                </a:solidFill>
                <a:latin typeface="Arial Narrow" panose="020B0606020202030204" pitchFamily="34" charset="0"/>
              </a:rPr>
              <a:t>’ engagement:  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continued partnerships and cooperation with organizations that deals with disability issues as well as marginalized communities.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Narrow" panose="020B0606020202030204" pitchFamily="34" charset="0"/>
              </a:rPr>
              <a:t>Translation and production of voter education information in user friendly formats such as braille, audio and sign </a:t>
            </a:r>
            <a:r>
              <a:rPr lang="en-GB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language.</a:t>
            </a:r>
            <a:endParaRPr lang="en-GB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10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 Narrow" panose="020B0606020202030204" pitchFamily="34" charset="0"/>
              </a:rPr>
              <a:t>Projects continued</a:t>
            </a: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7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1" cy="5256584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/>
              <a:t> </a:t>
            </a:r>
            <a:endParaRPr lang="en-US" sz="1600" dirty="0">
              <a:latin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Cooperation 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with the Ministry responsible for education regarding the development of a syllabus for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learners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Enhancing 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 informal education channel: 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Develop inclusive strategies on voter education such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development of an 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adult education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curriculum through the Ministry of Education to promote adult learning on voter and civic education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Enhancing 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product packaging and services delivery: </a:t>
            </a: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 Production of voter education </a:t>
            </a:r>
            <a:r>
              <a:rPr lang="en-US" sz="16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mateirals</a:t>
            </a: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in braille, and sign language) for PWD’s</a:t>
            </a:r>
          </a:p>
          <a:p>
            <a:pPr marL="0" indent="0" algn="just">
              <a:buNone/>
            </a:pPr>
            <a:endParaRPr lang="en-US" sz="16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Hosting a national 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dialogue with other institutions that are providing services to these communities in order to adopt best practices in service delivery mechanisms. </a:t>
            </a:r>
          </a:p>
          <a:p>
            <a:pPr algn="just"/>
            <a:endParaRPr lang="en-ZA" dirty="0" smtClean="0">
              <a:solidFill>
                <a:schemeClr val="tx1"/>
              </a:solidFill>
            </a:endParaRPr>
          </a:p>
          <a:p>
            <a:pPr algn="just"/>
            <a:endParaRPr lang="en-ZA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11</a:t>
            </a:fld>
            <a:endParaRPr lang="en-Z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146456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Narrow" panose="020B0606020202030204" pitchFamily="34" charset="0"/>
              </a:rPr>
              <a:t>Proposed Reforms 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3" y="1268760"/>
            <a:ext cx="8712968" cy="518457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Even though the ECN has made significant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strides in ensure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inclusive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electoral literacy for PWD’s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and marginalized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communities there is still room for improvement as advocated under the proposed reforms. </a:t>
            </a:r>
          </a:p>
          <a:p>
            <a:endParaRPr lang="en-U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Recommendations</a:t>
            </a:r>
            <a:endParaRPr lang="en-U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There is a need for an overall assessment on the effectiveness of the ECN voter and civic education campaign with emphasis on inclusivity for special focus groups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Learning from other EMB’s on best practices for inclusive voter and civic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education.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Review the National Voter education policy placing more emphasis on mainstreaming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activities.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Collect data on the number of PWD’s and marginalized communities for planning purposes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12</a:t>
            </a:fld>
            <a:endParaRPr lang="en-Z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930432"/>
          </a:xfrm>
        </p:spPr>
        <p:txBody>
          <a:bodyPr>
            <a:normAutofit/>
          </a:bodyPr>
          <a:lstStyle/>
          <a:p>
            <a:r>
              <a:rPr lang="en-ZA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Conclusion</a:t>
            </a:r>
            <a:endParaRPr lang="en-ZA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0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312611"/>
            <a:ext cx="5176837" cy="34512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13</a:t>
            </a:fld>
            <a:endParaRPr lang="en-Z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chemeClr val="tx1"/>
                </a:solidFill>
                <a:latin typeface="Arial Narrow" panose="020B0606020202030204" pitchFamily="34" charset="0"/>
              </a:rPr>
              <a:t>Thank you!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20048" y="2660342"/>
            <a:ext cx="799288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endParaRPr lang="en-ZA" sz="4400" dirty="0" smtClean="0">
              <a:solidFill>
                <a:schemeClr val="tx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92" y="311462"/>
            <a:ext cx="1747837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18672" y="583403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/>
              <a:t>Visually Impaired persons familiarize themselves with EVM</a:t>
            </a:r>
          </a:p>
        </p:txBody>
      </p:sp>
    </p:spTree>
    <p:extLst>
      <p:ext uri="{BB962C8B-B14F-4D97-AF65-F5344CB8AC3E}">
        <p14:creationId xmlns:p14="http://schemas.microsoft.com/office/powerpoint/2010/main" val="7056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8245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Introduction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Overview of Voter Education in Namibia</a:t>
            </a:r>
            <a:endParaRPr lang="en-ZA" sz="3000" dirty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Legal Framework</a:t>
            </a:r>
            <a:endParaRPr lang="en-ZA" sz="3000" dirty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Voter and civic education initiatives</a:t>
            </a:r>
            <a:endParaRPr lang="en-ZA" sz="3000" dirty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Proposed Reforms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ZA" sz="30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Conclusion and Recommendations</a:t>
            </a:r>
          </a:p>
          <a:p>
            <a:endParaRPr lang="en-ZA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2</a:t>
            </a:fld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en-ZA" dirty="0" smtClean="0">
                <a:latin typeface="Arial Narrow" panose="020B0606020202030204" pitchFamily="34" charset="0"/>
              </a:rPr>
              <a:t>Index</a:t>
            </a:r>
            <a:endParaRPr lang="en-ZA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96855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ZA" sz="18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Namibia has a population of is 2.1 million : 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, 267,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335 </a:t>
            </a:r>
            <a:r>
              <a:rPr lang="en-ZA" sz="18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registered voters.</a:t>
            </a:r>
          </a:p>
          <a:p>
            <a:pPr marL="0" indent="0" algn="just">
              <a:buNone/>
            </a:pPr>
            <a:endParaRPr lang="en-ZA" sz="1800" dirty="0" smtClean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98,413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people with disabilities (PWD’s): </a:t>
            </a:r>
            <a:r>
              <a:rPr lang="en-US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Disability Report of 2011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, representing an estimated 4.7 per cent of the total Namibian population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legal framework provides for women participation at Local Authority level and the ruling party introduced the zebra system of representation at Parliamentary level.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Women representation: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2014 National Assembly - 41.6%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2015 National Council – 23.8%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2015 Local Authority – 48.2%</a:t>
            </a:r>
          </a:p>
          <a:p>
            <a:pPr marL="0" indent="0" algn="just">
              <a:buNone/>
            </a:pPr>
            <a:endParaRPr lang="en-U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Marginalized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communities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are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groups disproportionately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affected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by poverty, compared to other groups in Namibia. </a:t>
            </a:r>
            <a:endParaRPr lang="en-U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ZA" sz="1800" dirty="0" smtClean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ZA" sz="18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The Namibian Constitution: makes provision for the establishment of the Electoral Commission of Namibia as an exclusive body to direct, supervise, manage and control the conduct of elections in Namibia.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ZA" sz="1800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The Electoral Commission of Namibia is established by the </a:t>
            </a:r>
            <a:r>
              <a:rPr lang="en-U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Electoral </a:t>
            </a:r>
            <a:r>
              <a:rPr lang="en-US" sz="1800" b="1" dirty="0">
                <a:solidFill>
                  <a:schemeClr val="tx1"/>
                </a:solidFill>
                <a:latin typeface="Arial Narrow" panose="020B0606020202030204" pitchFamily="34" charset="0"/>
              </a:rPr>
              <a:t>Act (Act 5 of 2014</a:t>
            </a:r>
            <a:r>
              <a:rPr lang="en-US" sz="1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 to organize, direct, supervise, manage and control the conduct of elections and referenda in a free, fair, independent, credible, transparent and impartial manner.</a:t>
            </a:r>
            <a:endParaRPr lang="en-ZA" sz="1800" dirty="0" smtClean="0">
              <a:solidFill>
                <a:schemeClr val="tx1"/>
              </a:solidFill>
              <a:latin typeface="Arial Narrow" panose="020B0606020202030204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en-ZA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3</a:t>
            </a:fld>
            <a:endParaRPr lang="en-Z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/>
          <a:lstStyle/>
          <a:p>
            <a:r>
              <a:rPr lang="en-ZA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Introduction</a:t>
            </a:r>
            <a:endParaRPr lang="en-ZA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1556792"/>
            <a:ext cx="7740848" cy="456937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Voter education is important to ensure maximum participation in all elections and should seek to achieve universal coverage of the electorate.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Minority groups, internally displaced persons and other marginalized segments of society should be specially targeted.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Important to 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launch special educational campaigns aimed at new voters, women, people with disabilities and marginalized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communities.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4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Introduction…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3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591056"/>
            <a:ext cx="7596832" cy="453510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Voter </a:t>
            </a:r>
            <a:r>
              <a:rPr lang="en-US" sz="1700" b="1" dirty="0">
                <a:solidFill>
                  <a:schemeClr val="tx1"/>
                </a:solidFill>
                <a:latin typeface="Arial Narrow" panose="020B0606020202030204" pitchFamily="34" charset="0"/>
              </a:rPr>
              <a:t>education became a legal mandate of the Electoral Commission of Namibia </a:t>
            </a:r>
            <a:r>
              <a:rPr lang="en-US" sz="17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 2009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People with Disabilities and marginalized communities are provided for in the Electoral Act No 5 of 2014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  <a:latin typeface="Arial Narrow" panose="020B0606020202030204" pitchFamily="34" charset="0"/>
              </a:rPr>
              <a:t>Namibia conducts four elections using three electoral systems</a:t>
            </a: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Presidential elections: Majoritarian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National Assembly: PR with Party Lists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Regional Council: First Past The Post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Local Authorities: PR </a:t>
            </a:r>
            <a:r>
              <a:rPr lang="en-US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and party list system</a:t>
            </a:r>
            <a:endParaRPr lang="en-US" sz="17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Arial Narrow" panose="020B0606020202030204" pitchFamily="34" charset="0"/>
              </a:rPr>
              <a:t>Last  two national elections conducted in : 2014 Presidential and National Assembly elections and 2015 Regional Councils and Local Authorities elections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5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Voter </a:t>
            </a:r>
            <a:r>
              <a:rPr lang="en-ZA" dirty="0">
                <a:solidFill>
                  <a:schemeClr val="tx1"/>
                </a:solidFill>
                <a:latin typeface="Arial Narrow" panose="020B0606020202030204" pitchFamily="34" charset="0"/>
                <a:cs typeface="Calibri" pitchFamily="34" charset="0"/>
              </a:rPr>
              <a:t>Education in Namibia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4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4968552"/>
          </a:xfrm>
        </p:spPr>
        <p:txBody>
          <a:bodyPr>
            <a:normAutofit/>
          </a:bodyPr>
          <a:lstStyle/>
          <a:p>
            <a:endParaRPr lang="en-US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</a:rPr>
              <a:t> 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 Constitution of the Republic of Namibia: 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Chapter 3, Article 17, provides for every citizen who has reached the age of 18 the right to vote,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Article 10 of the Constitution confers equality of all persons in Namibia before the law. </a:t>
            </a:r>
            <a:endParaRPr lang="en-U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Electoral 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Act (Act 5 of 2014):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Section 49 mandates the ECN to conduct Voter and civic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education.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Namibian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electoral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process is aligned with the United Nations Convention on the Rights of Persons with Disabilities and SADC principles and guidelines governing democratic elections. </a:t>
            </a:r>
            <a:endParaRPr lang="en-US" sz="2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 Act (National Disability Act no 26, 2004)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stipulates that the Government shall ensure that disability aspects are included in all relevant policy-making and national planning activities.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Namibia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has adopted the </a:t>
            </a:r>
            <a:r>
              <a:rPr lang="en-US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Racial Discrimination Amendment Act No 26 of 1990 and the Racial Discrimination Amendment Act No 26 of 1998;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</a:endParaRPr>
          </a:p>
          <a:p>
            <a:endParaRPr lang="en-ZA" b="1" u="sng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6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002440"/>
          </a:xfrm>
        </p:spPr>
        <p:txBody>
          <a:bodyPr>
            <a:normAutofit fontScale="90000"/>
          </a:bodyPr>
          <a:lstStyle/>
          <a:p>
            <a:pPr lvl="0"/>
            <a:r>
              <a:rPr lang="en-US" sz="3200" b="1" dirty="0">
                <a:latin typeface="Calibri" panose="020F0502020204030204" pitchFamily="34" charset="0"/>
              </a:rPr>
              <a:t> Legal Framework</a:t>
            </a:r>
            <a:r>
              <a:rPr lang="en-US" sz="3200" dirty="0"/>
              <a:t/>
            </a:r>
            <a:br>
              <a:rPr lang="en-US" sz="3200" dirty="0"/>
            </a:br>
            <a:endParaRPr lang="en-Z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96855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en-US" sz="1600" b="1" dirty="0" smtClean="0">
              <a:latin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Namibia ratified 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the United Nations Declaration of the Rights of Indigenous Peoples in 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2008 and is </a:t>
            </a: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signatory 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member to the UN Convention on the Elimination of All forms of Racial Discrimination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(CERD) and the Convention on the Elimination of All forms of Discrimination against Women (CEDAW</a:t>
            </a:r>
            <a:r>
              <a:rPr lang="en-US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National Voter Education Policy (2014-2019</a:t>
            </a: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 that  guides the conduct of Voter Education in Namibia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The government of the Republic of Namibia formulated policies and legislations to address the needs of people with disabilities and marginalized communities. </a:t>
            </a:r>
          </a:p>
          <a:p>
            <a:pPr algn="just"/>
            <a:endParaRPr lang="en-US" sz="1900" dirty="0">
              <a:latin typeface="Calibri" panose="020F0502020204030204" pitchFamily="34" charset="0"/>
            </a:endParaRPr>
          </a:p>
          <a:p>
            <a:endParaRPr lang="en-US" dirty="0"/>
          </a:p>
          <a:p>
            <a:endParaRPr lang="en-ZA" b="1" u="sng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7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00244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 Narrow" panose="020B0606020202030204" pitchFamily="34" charset="0"/>
              </a:rPr>
              <a:t>Legal Framework</a:t>
            </a:r>
            <a:endParaRPr lang="en-ZA" sz="3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591056"/>
            <a:ext cx="7704856" cy="47902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The Electoral Commission of Namibia conducts voter education through various modes such as: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Face to face public meetings with communities;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Use of various electronic  communication mediums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Distribution of various printed electoral messages such as posters, pamphlets, flyers</a:t>
            </a:r>
          </a:p>
          <a:p>
            <a:pPr lv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Use of radio and </a:t>
            </a:r>
            <a:r>
              <a:rPr lang="en-US" sz="1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television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8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Narrow" panose="020B0606020202030204" pitchFamily="34" charset="0"/>
              </a:rPr>
              <a:t>Voter education in Namibia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0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3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Involving </a:t>
            </a:r>
            <a:r>
              <a:rPr lang="en-GB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people with disabilities (PWDs), the youth and other marginalised communities in all electoral undertakings remains an unwavering commitment of the Commission. </a:t>
            </a:r>
            <a:endParaRPr lang="en-GB" sz="16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GB" sz="16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GB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To ensure full </a:t>
            </a:r>
            <a:r>
              <a:rPr lang="en-GB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participation of these groups </a:t>
            </a:r>
            <a:r>
              <a:rPr lang="en-GB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</a:t>
            </a:r>
            <a:r>
              <a:rPr lang="en-GB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ECN through its mainstreaming project has undertaken the following </a:t>
            </a:r>
            <a:r>
              <a:rPr lang="en-GB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initiatives:</a:t>
            </a:r>
            <a:endParaRPr lang="en-US" sz="1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Assessment </a:t>
            </a:r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on the understanding and accessibility of People with Disabilities in the Electoral Processes in Namibia (2012)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 main findings: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60% PWDs’ in Namibia cannot fully participate in elections unless they are assisted and certain infrastructure provisions are made to meet their specific needs.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Arial Narrow" panose="020B0606020202030204" pitchFamily="34" charset="0"/>
              </a:rPr>
              <a:t>An estimated 53% of registered voters with disabilities have voted consistently throughout all the elections conducted in Namibia.    </a:t>
            </a:r>
            <a:r>
              <a:rPr lang="en-GB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 Touch and Feel ” EVM Voter Education  strategy implemented in 2014 – 96%  voters reached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 Stop Waiting Campaign “ for special focus groups (Youth, Women, PWD’s and marginalised communities)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Mock elections for four by-elections and two local authorities elections in 2014.</a:t>
            </a:r>
          </a:p>
          <a:p>
            <a:pPr algn="just"/>
            <a:endParaRPr lang="en-GB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en-GB" sz="1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en-US" sz="1800" dirty="0">
              <a:latin typeface="Calibri" panose="020F0502020204030204" pitchFamily="34" charset="0"/>
            </a:endParaRPr>
          </a:p>
          <a:p>
            <a:pPr algn="just"/>
            <a:endParaRPr lang="en-ZA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en-ZA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AB3D7-C624-4A5E-9B2B-3A20BE3C8553}" type="slidenum">
              <a:rPr lang="en-ZA" smtClean="0"/>
              <a:t>9</a:t>
            </a:fld>
            <a:endParaRPr lang="en-Z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786416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latin typeface="Arial Narrow" panose="020B0606020202030204" pitchFamily="34" charset="0"/>
              </a:rPr>
              <a:t>Projects </a:t>
            </a:r>
            <a:r>
              <a:rPr lang="en-US" sz="2400" dirty="0">
                <a:latin typeface="Arial Narrow" panose="020B0606020202030204" pitchFamily="34" charset="0"/>
              </a:rPr>
              <a:t>for PWDs and Marginalized Communities</a:t>
            </a:r>
          </a:p>
        </p:txBody>
      </p:sp>
    </p:spTree>
    <p:extLst>
      <p:ext uri="{BB962C8B-B14F-4D97-AF65-F5344CB8AC3E}">
        <p14:creationId xmlns:p14="http://schemas.microsoft.com/office/powerpoint/2010/main" val="413000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1919</TotalTime>
  <Words>864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Calibri</vt:lpstr>
      <vt:lpstr>Candara</vt:lpstr>
      <vt:lpstr>Symbol</vt:lpstr>
      <vt:lpstr>Waveform</vt:lpstr>
      <vt:lpstr>  Inclusive Electoral Literacy through Informal Education Channel: Reaching out to Persons with Disabilities and Marginalized Groups </vt:lpstr>
      <vt:lpstr>Index</vt:lpstr>
      <vt:lpstr>Introduction</vt:lpstr>
      <vt:lpstr>Introduction…</vt:lpstr>
      <vt:lpstr>Voter Education in Namibia</vt:lpstr>
      <vt:lpstr> Legal Framework </vt:lpstr>
      <vt:lpstr>Legal Framework</vt:lpstr>
      <vt:lpstr>Voter education in Namibia</vt:lpstr>
      <vt:lpstr>Projects for PWDs and Marginalized Communities</vt:lpstr>
      <vt:lpstr>Projects continued</vt:lpstr>
      <vt:lpstr>Proposed Reforms </vt:lpstr>
      <vt:lpstr>Conclusion</vt:lpstr>
      <vt:lpstr>Thank you!</vt:lpstr>
    </vt:vector>
  </TitlesOfParts>
  <Company>Electoral Commission of Namibia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semi-autonomous revenue agency model</dc:title>
  <dc:creator>MKatjitundu@ecn.na</dc:creator>
  <cp:lastModifiedBy>gavs1</cp:lastModifiedBy>
  <cp:revision>228</cp:revision>
  <cp:lastPrinted>2016-09-21T15:03:14Z</cp:lastPrinted>
  <dcterms:created xsi:type="dcterms:W3CDTF">2014-06-23T13:46:25Z</dcterms:created>
  <dcterms:modified xsi:type="dcterms:W3CDTF">2016-10-19T08:39:45Z</dcterms:modified>
</cp:coreProperties>
</file>