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6.xml" ContentType="application/vnd.openxmlformats-officedocument.drawingml.diagramColors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1" r:id="rId5"/>
    <p:sldId id="262" r:id="rId6"/>
    <p:sldId id="288" r:id="rId7"/>
    <p:sldId id="290" r:id="rId8"/>
    <p:sldId id="259" r:id="rId9"/>
    <p:sldId id="265" r:id="rId10"/>
    <p:sldId id="263" r:id="rId11"/>
    <p:sldId id="291" r:id="rId12"/>
    <p:sldId id="293" r:id="rId13"/>
    <p:sldId id="269" r:id="rId14"/>
    <p:sldId id="295" r:id="rId15"/>
    <p:sldId id="270" r:id="rId16"/>
    <p:sldId id="297" r:id="rId17"/>
    <p:sldId id="267" r:id="rId18"/>
    <p:sldId id="266" r:id="rId19"/>
    <p:sldId id="271" r:id="rId20"/>
    <p:sldId id="299" r:id="rId21"/>
    <p:sldId id="301" r:id="rId22"/>
    <p:sldId id="303" r:id="rId23"/>
    <p:sldId id="264" r:id="rId24"/>
    <p:sldId id="268" r:id="rId25"/>
    <p:sldId id="257" r:id="rId26"/>
    <p:sldId id="260" r:id="rId27"/>
    <p:sldId id="258" r:id="rId28"/>
    <p:sldId id="282" r:id="rId29"/>
    <p:sldId id="272" r:id="rId30"/>
    <p:sldId id="312" r:id="rId31"/>
    <p:sldId id="310" r:id="rId32"/>
    <p:sldId id="307" r:id="rId33"/>
    <p:sldId id="308" r:id="rId34"/>
    <p:sldId id="305" r:id="rId35"/>
    <p:sldId id="273" r:id="rId36"/>
    <p:sldId id="274" r:id="rId37"/>
    <p:sldId id="275" r:id="rId38"/>
    <p:sldId id="276" r:id="rId39"/>
    <p:sldId id="283" r:id="rId40"/>
    <p:sldId id="284" r:id="rId41"/>
    <p:sldId id="285" r:id="rId42"/>
    <p:sldId id="277" r:id="rId43"/>
    <p:sldId id="278" r:id="rId44"/>
    <p:sldId id="279" r:id="rId45"/>
    <p:sldId id="280" r:id="rId46"/>
    <p:sldId id="281" r:id="rId47"/>
    <p:sldId id="286" r:id="rId4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9F-420A-A435-E8A0A71ACE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9F-420A-A435-E8A0A71ACEE0}"/>
            </c:ext>
          </c:extLst>
        </c:ser>
        <c:overlap val="100"/>
        <c:axId val="82814464"/>
        <c:axId val="82816000"/>
      </c:barChart>
      <c:catAx>
        <c:axId val="828144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2816000"/>
        <c:crosses val="autoZero"/>
        <c:auto val="1"/>
        <c:lblAlgn val="ctr"/>
        <c:lblOffset val="100"/>
      </c:catAx>
      <c:valAx>
        <c:axId val="828160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8281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17-43AA-B255-2ECD8FAC7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217-43AA-B255-2ECD8FAC7ACE}"/>
            </c:ext>
          </c:extLst>
        </c:ser>
        <c:overlap val="100"/>
        <c:axId val="125759872"/>
        <c:axId val="125761408"/>
      </c:barChart>
      <c:catAx>
        <c:axId val="12575987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761408"/>
        <c:crosses val="autoZero"/>
        <c:auto val="1"/>
        <c:lblAlgn val="ctr"/>
        <c:lblOffset val="100"/>
      </c:catAx>
      <c:valAx>
        <c:axId val="12576140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575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7F-48F3-B62C-2E75438C0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7F-48F3-B62C-2E75438C0FA6}"/>
            </c:ext>
          </c:extLst>
        </c:ser>
        <c:overlap val="100"/>
        <c:axId val="125857792"/>
        <c:axId val="125859328"/>
      </c:barChart>
      <c:catAx>
        <c:axId val="12585779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859328"/>
        <c:crosses val="autoZero"/>
        <c:auto val="1"/>
        <c:lblAlgn val="ctr"/>
        <c:lblOffset val="100"/>
      </c:catAx>
      <c:valAx>
        <c:axId val="1258593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5857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1.9000000000000001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7E-41D3-B785-1F5C71E2465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27E-41D3-B785-1F5C71E24659}"/>
            </c:ext>
          </c:extLst>
        </c:ser>
        <c:overlap val="100"/>
        <c:axId val="125822464"/>
        <c:axId val="125824000"/>
      </c:barChart>
      <c:catAx>
        <c:axId val="1258224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824000"/>
        <c:crosses val="autoZero"/>
        <c:auto val="1"/>
        <c:lblAlgn val="ctr"/>
        <c:lblOffset val="100"/>
      </c:catAx>
      <c:valAx>
        <c:axId val="125824000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582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E16-4F4F-A56C-1127226C45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16-4F4F-A56C-1127226C459A}"/>
            </c:ext>
          </c:extLst>
        </c:ser>
        <c:overlap val="100"/>
        <c:axId val="125936000"/>
        <c:axId val="125937536"/>
      </c:barChart>
      <c:catAx>
        <c:axId val="1259360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937536"/>
        <c:crosses val="autoZero"/>
        <c:auto val="1"/>
        <c:lblAlgn val="ctr"/>
        <c:lblOffset val="100"/>
      </c:catAx>
      <c:valAx>
        <c:axId val="12593753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5936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37-4723-A5FD-14FE1C00CF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37-4723-A5FD-14FE1C00CF68}"/>
            </c:ext>
          </c:extLst>
        </c:ser>
        <c:overlap val="100"/>
        <c:axId val="126086144"/>
        <c:axId val="125965056"/>
      </c:barChart>
      <c:catAx>
        <c:axId val="1260861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965056"/>
        <c:crosses val="autoZero"/>
        <c:auto val="1"/>
        <c:lblAlgn val="ctr"/>
        <c:lblOffset val="100"/>
      </c:catAx>
      <c:valAx>
        <c:axId val="12596505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6086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E3-40AB-861A-EB928F2D6A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E3-40AB-861A-EB928F2D6A02}"/>
            </c:ext>
          </c:extLst>
        </c:ser>
        <c:overlap val="100"/>
        <c:axId val="126190720"/>
        <c:axId val="126192256"/>
      </c:barChart>
      <c:catAx>
        <c:axId val="126190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6192256"/>
        <c:crosses val="autoZero"/>
        <c:auto val="1"/>
        <c:lblAlgn val="ctr"/>
        <c:lblOffset val="100"/>
      </c:catAx>
      <c:valAx>
        <c:axId val="12619225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619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B8-44DF-81A1-235FD17AF6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B8-44DF-81A1-235FD17AF65A}"/>
            </c:ext>
          </c:extLst>
        </c:ser>
        <c:overlap val="100"/>
        <c:axId val="126238720"/>
        <c:axId val="126240256"/>
      </c:barChart>
      <c:catAx>
        <c:axId val="126238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6240256"/>
        <c:crosses val="autoZero"/>
        <c:auto val="1"/>
        <c:lblAlgn val="ctr"/>
        <c:lblOffset val="100"/>
      </c:catAx>
      <c:valAx>
        <c:axId val="126240256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12623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60FE30-17BB-4B9D-B4CE-B34B63980A6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2AF96BF-3821-47D6-853C-2A2015E8180D}">
      <dgm:prSet phldrT="[Text]" custT="1"/>
      <dgm:spPr/>
      <dgm:t>
        <a:bodyPr/>
        <a:lstStyle/>
        <a:p>
          <a:endParaRPr lang="id-ID" sz="2500" dirty="0" smtClean="0"/>
        </a:p>
        <a:p>
          <a:endParaRPr lang="id-ID" sz="2500" dirty="0" smtClean="0"/>
        </a:p>
        <a:p>
          <a:r>
            <a:rPr lang="id-ID" sz="2000" b="1" dirty="0" smtClean="0"/>
            <a:t>34 PROVINCES</a:t>
          </a:r>
          <a:endParaRPr lang="id-ID" sz="2000" b="1" dirty="0"/>
        </a:p>
      </dgm:t>
    </dgm:pt>
    <dgm:pt modelId="{351DECA5-2DE0-400A-AA13-F72B298EB660}" type="parTrans" cxnId="{D1DE485E-4756-45CC-9A61-805DCE50A0B3}">
      <dgm:prSet/>
      <dgm:spPr/>
      <dgm:t>
        <a:bodyPr/>
        <a:lstStyle/>
        <a:p>
          <a:endParaRPr lang="id-ID"/>
        </a:p>
      </dgm:t>
    </dgm:pt>
    <dgm:pt modelId="{4A512B6B-4E86-491A-9FF4-A5A85E3534EA}" type="sibTrans" cxnId="{D1DE485E-4756-45CC-9A61-805DCE50A0B3}">
      <dgm:prSet/>
      <dgm:spPr/>
      <dgm:t>
        <a:bodyPr/>
        <a:lstStyle/>
        <a:p>
          <a:endParaRPr lang="id-ID"/>
        </a:p>
      </dgm:t>
    </dgm:pt>
    <dgm:pt modelId="{AB9F9988-5D75-4458-9F36-DC9B2A286E2F}">
      <dgm:prSet phldrT="[Text]" custT="1"/>
      <dgm:spPr/>
      <dgm:t>
        <a:bodyPr/>
        <a:lstStyle/>
        <a:p>
          <a:r>
            <a:rPr lang="id-ID" sz="2000" b="1" dirty="0" smtClean="0"/>
            <a:t>514 REGENCIES/</a:t>
          </a:r>
        </a:p>
        <a:p>
          <a:r>
            <a:rPr lang="id-ID" sz="2000" b="1" dirty="0" smtClean="0"/>
            <a:t>MUNICIPALITIES</a:t>
          </a:r>
          <a:endParaRPr lang="id-ID" sz="2000" b="1" dirty="0"/>
        </a:p>
      </dgm:t>
    </dgm:pt>
    <dgm:pt modelId="{EE884C94-BED4-4938-A1DE-DE85ECCE0800}" type="parTrans" cxnId="{E7C72097-27F2-4151-820D-23D78E84CDCB}">
      <dgm:prSet/>
      <dgm:spPr/>
      <dgm:t>
        <a:bodyPr/>
        <a:lstStyle/>
        <a:p>
          <a:endParaRPr lang="id-ID"/>
        </a:p>
      </dgm:t>
    </dgm:pt>
    <dgm:pt modelId="{0E3E528F-744E-4603-B02B-108EA5954F66}" type="sibTrans" cxnId="{E7C72097-27F2-4151-820D-23D78E84CDCB}">
      <dgm:prSet/>
      <dgm:spPr/>
      <dgm:t>
        <a:bodyPr/>
        <a:lstStyle/>
        <a:p>
          <a:endParaRPr lang="id-ID"/>
        </a:p>
      </dgm:t>
    </dgm:pt>
    <dgm:pt modelId="{075C392E-F08E-4463-B843-1BA97D4A7CD2}">
      <dgm:prSet phldrT="[Text]" custT="1"/>
      <dgm:spPr/>
      <dgm:t>
        <a:bodyPr/>
        <a:lstStyle/>
        <a:p>
          <a:r>
            <a:rPr lang="id-ID" sz="2400" b="1" dirty="0" smtClean="0"/>
            <a:t>7160 DISTRICTS</a:t>
          </a:r>
          <a:endParaRPr lang="id-ID" sz="2400" b="1" dirty="0"/>
        </a:p>
      </dgm:t>
    </dgm:pt>
    <dgm:pt modelId="{83BB8345-927A-4C17-B910-438845CE3BB8}" type="parTrans" cxnId="{B7D327A8-4C76-46A4-A8BF-0BDED6A2247D}">
      <dgm:prSet/>
      <dgm:spPr/>
      <dgm:t>
        <a:bodyPr/>
        <a:lstStyle/>
        <a:p>
          <a:endParaRPr lang="id-ID"/>
        </a:p>
      </dgm:t>
    </dgm:pt>
    <dgm:pt modelId="{A1696DA3-0952-435C-B890-00153726142F}" type="sibTrans" cxnId="{B7D327A8-4C76-46A4-A8BF-0BDED6A2247D}">
      <dgm:prSet/>
      <dgm:spPr/>
      <dgm:t>
        <a:bodyPr/>
        <a:lstStyle/>
        <a:p>
          <a:endParaRPr lang="id-ID"/>
        </a:p>
      </dgm:t>
    </dgm:pt>
    <dgm:pt modelId="{B5E959D4-9BBC-4CA3-A96F-F90665950553}">
      <dgm:prSet phldrT="[Text]" custT="1"/>
      <dgm:spPr/>
      <dgm:t>
        <a:bodyPr/>
        <a:lstStyle/>
        <a:p>
          <a:r>
            <a:rPr lang="id-ID" sz="2400" b="1" dirty="0" smtClean="0"/>
            <a:t>83184 VILLAGES</a:t>
          </a:r>
          <a:endParaRPr lang="id-ID" sz="2400" b="1" dirty="0"/>
        </a:p>
      </dgm:t>
    </dgm:pt>
    <dgm:pt modelId="{E0674C5A-433F-4C3B-90EE-3413CE1551F3}" type="parTrans" cxnId="{2782ECDC-1AB0-4459-867C-4A18F96CE3C3}">
      <dgm:prSet/>
      <dgm:spPr/>
      <dgm:t>
        <a:bodyPr/>
        <a:lstStyle/>
        <a:p>
          <a:endParaRPr lang="id-ID"/>
        </a:p>
      </dgm:t>
    </dgm:pt>
    <dgm:pt modelId="{9163C31C-CF97-4675-9CAD-F45A471EC7E5}" type="sibTrans" cxnId="{2782ECDC-1AB0-4459-867C-4A18F96CE3C3}">
      <dgm:prSet/>
      <dgm:spPr/>
      <dgm:t>
        <a:bodyPr/>
        <a:lstStyle/>
        <a:p>
          <a:endParaRPr lang="id-ID"/>
        </a:p>
      </dgm:t>
    </dgm:pt>
    <dgm:pt modelId="{44BA4497-4B82-498C-B583-62B62FB71295}" type="pres">
      <dgm:prSet presAssocID="{9260FE30-17BB-4B9D-B4CE-B34B63980A66}" presName="Name0" presStyleCnt="0">
        <dgm:presLayoutVars>
          <dgm:dir/>
          <dgm:animLvl val="lvl"/>
          <dgm:resizeHandles val="exact"/>
        </dgm:presLayoutVars>
      </dgm:prSet>
      <dgm:spPr/>
    </dgm:pt>
    <dgm:pt modelId="{D6A031F6-646A-4D3E-8CCF-83FEDC9E5EA3}" type="pres">
      <dgm:prSet presAssocID="{32AF96BF-3821-47D6-853C-2A2015E8180D}" presName="Name8" presStyleCnt="0"/>
      <dgm:spPr/>
    </dgm:pt>
    <dgm:pt modelId="{B553A6F9-0AB6-49A6-A97A-DBD0B94FB151}" type="pres">
      <dgm:prSet presAssocID="{32AF96BF-3821-47D6-853C-2A2015E8180D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F12CB7-56EA-48DA-A211-D6DE60C2DE9D}" type="pres">
      <dgm:prSet presAssocID="{32AF96BF-3821-47D6-853C-2A2015E818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9E975C-7D73-46D9-A7C8-ED05D1598001}" type="pres">
      <dgm:prSet presAssocID="{AB9F9988-5D75-4458-9F36-DC9B2A286E2F}" presName="Name8" presStyleCnt="0"/>
      <dgm:spPr/>
    </dgm:pt>
    <dgm:pt modelId="{5B9D1B5E-FDCC-459F-8368-D37AD826968F}" type="pres">
      <dgm:prSet presAssocID="{AB9F9988-5D75-4458-9F36-DC9B2A286E2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61CEDF0-4E84-45A4-8BA1-F60386D7198B}" type="pres">
      <dgm:prSet presAssocID="{AB9F9988-5D75-4458-9F36-DC9B2A286E2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C32A33B-F9C6-4914-A02F-2D043549FFD6}" type="pres">
      <dgm:prSet presAssocID="{075C392E-F08E-4463-B843-1BA97D4A7CD2}" presName="Name8" presStyleCnt="0"/>
      <dgm:spPr/>
    </dgm:pt>
    <dgm:pt modelId="{BF78FE43-EDC1-4E70-AA18-E2EBE0C3B9A9}" type="pres">
      <dgm:prSet presAssocID="{075C392E-F08E-4463-B843-1BA97D4A7CD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6E94D9-5886-45E1-A2DD-606342411616}" type="pres">
      <dgm:prSet presAssocID="{075C392E-F08E-4463-B843-1BA97D4A7C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DF8261-277D-4E53-AC9F-281DB1056020}" type="pres">
      <dgm:prSet presAssocID="{B5E959D4-9BBC-4CA3-A96F-F90665950553}" presName="Name8" presStyleCnt="0"/>
      <dgm:spPr/>
    </dgm:pt>
    <dgm:pt modelId="{5AC9E14E-C7C6-4D52-B37A-047A6AF1CDAD}" type="pres">
      <dgm:prSet presAssocID="{B5E959D4-9BBC-4CA3-A96F-F90665950553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8C139F-8942-4F99-903C-D3E337FC2D94}" type="pres">
      <dgm:prSet presAssocID="{B5E959D4-9BBC-4CA3-A96F-F906659505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C72097-27F2-4151-820D-23D78E84CDCB}" srcId="{9260FE30-17BB-4B9D-B4CE-B34B63980A66}" destId="{AB9F9988-5D75-4458-9F36-DC9B2A286E2F}" srcOrd="1" destOrd="0" parTransId="{EE884C94-BED4-4938-A1DE-DE85ECCE0800}" sibTransId="{0E3E528F-744E-4603-B02B-108EA5954F66}"/>
    <dgm:cxn modelId="{9585DBFA-6182-4AE4-A5D6-A19E00310DB1}" type="presOf" srcId="{32AF96BF-3821-47D6-853C-2A2015E8180D}" destId="{B553A6F9-0AB6-49A6-A97A-DBD0B94FB151}" srcOrd="0" destOrd="0" presId="urn:microsoft.com/office/officeart/2005/8/layout/pyramid1"/>
    <dgm:cxn modelId="{2782ECDC-1AB0-4459-867C-4A18F96CE3C3}" srcId="{9260FE30-17BB-4B9D-B4CE-B34B63980A66}" destId="{B5E959D4-9BBC-4CA3-A96F-F90665950553}" srcOrd="3" destOrd="0" parTransId="{E0674C5A-433F-4C3B-90EE-3413CE1551F3}" sibTransId="{9163C31C-CF97-4675-9CAD-F45A471EC7E5}"/>
    <dgm:cxn modelId="{FA56362C-D744-4F66-B75A-DBE4C0AE7B1C}" type="presOf" srcId="{B5E959D4-9BBC-4CA3-A96F-F90665950553}" destId="{5A8C139F-8942-4F99-903C-D3E337FC2D94}" srcOrd="1" destOrd="0" presId="urn:microsoft.com/office/officeart/2005/8/layout/pyramid1"/>
    <dgm:cxn modelId="{122CD3F0-0E55-4D48-B32B-B41E64BBE398}" type="presOf" srcId="{AB9F9988-5D75-4458-9F36-DC9B2A286E2F}" destId="{661CEDF0-4E84-45A4-8BA1-F60386D7198B}" srcOrd="1" destOrd="0" presId="urn:microsoft.com/office/officeart/2005/8/layout/pyramid1"/>
    <dgm:cxn modelId="{B7D327A8-4C76-46A4-A8BF-0BDED6A2247D}" srcId="{9260FE30-17BB-4B9D-B4CE-B34B63980A66}" destId="{075C392E-F08E-4463-B843-1BA97D4A7CD2}" srcOrd="2" destOrd="0" parTransId="{83BB8345-927A-4C17-B910-438845CE3BB8}" sibTransId="{A1696DA3-0952-435C-B890-00153726142F}"/>
    <dgm:cxn modelId="{F2FF1627-201E-4742-A369-DA8FB84CB901}" type="presOf" srcId="{075C392E-F08E-4463-B843-1BA97D4A7CD2}" destId="{5C6E94D9-5886-45E1-A2DD-606342411616}" srcOrd="1" destOrd="0" presId="urn:microsoft.com/office/officeart/2005/8/layout/pyramid1"/>
    <dgm:cxn modelId="{46AAC709-6083-4EC8-B34B-608EC184040C}" type="presOf" srcId="{B5E959D4-9BBC-4CA3-A96F-F90665950553}" destId="{5AC9E14E-C7C6-4D52-B37A-047A6AF1CDAD}" srcOrd="0" destOrd="0" presId="urn:microsoft.com/office/officeart/2005/8/layout/pyramid1"/>
    <dgm:cxn modelId="{2FAFD04C-292C-4706-8C89-B6BA769548A4}" type="presOf" srcId="{AB9F9988-5D75-4458-9F36-DC9B2A286E2F}" destId="{5B9D1B5E-FDCC-459F-8368-D37AD826968F}" srcOrd="0" destOrd="0" presId="urn:microsoft.com/office/officeart/2005/8/layout/pyramid1"/>
    <dgm:cxn modelId="{801C73BC-F6A7-40DA-A4ED-57C8B1F7AC0C}" type="presOf" srcId="{075C392E-F08E-4463-B843-1BA97D4A7CD2}" destId="{BF78FE43-EDC1-4E70-AA18-E2EBE0C3B9A9}" srcOrd="0" destOrd="0" presId="urn:microsoft.com/office/officeart/2005/8/layout/pyramid1"/>
    <dgm:cxn modelId="{D1DE485E-4756-45CC-9A61-805DCE50A0B3}" srcId="{9260FE30-17BB-4B9D-B4CE-B34B63980A66}" destId="{32AF96BF-3821-47D6-853C-2A2015E8180D}" srcOrd="0" destOrd="0" parTransId="{351DECA5-2DE0-400A-AA13-F72B298EB660}" sibTransId="{4A512B6B-4E86-491A-9FF4-A5A85E3534EA}"/>
    <dgm:cxn modelId="{EE38C98D-6F44-4E4C-AC9D-57DE2926B555}" type="presOf" srcId="{9260FE30-17BB-4B9D-B4CE-B34B63980A66}" destId="{44BA4497-4B82-498C-B583-62B62FB71295}" srcOrd="0" destOrd="0" presId="urn:microsoft.com/office/officeart/2005/8/layout/pyramid1"/>
    <dgm:cxn modelId="{503D8687-B8D8-436C-B2A0-2D1B7DBF7273}" type="presOf" srcId="{32AF96BF-3821-47D6-853C-2A2015E8180D}" destId="{5FF12CB7-56EA-48DA-A211-D6DE60C2DE9D}" srcOrd="1" destOrd="0" presId="urn:microsoft.com/office/officeart/2005/8/layout/pyramid1"/>
    <dgm:cxn modelId="{3ABC1E0A-843F-47C6-9F38-50B583F67797}" type="presParOf" srcId="{44BA4497-4B82-498C-B583-62B62FB71295}" destId="{D6A031F6-646A-4D3E-8CCF-83FEDC9E5EA3}" srcOrd="0" destOrd="0" presId="urn:microsoft.com/office/officeart/2005/8/layout/pyramid1"/>
    <dgm:cxn modelId="{F51A74D7-3962-4E9B-8B2C-90E12124679E}" type="presParOf" srcId="{D6A031F6-646A-4D3E-8CCF-83FEDC9E5EA3}" destId="{B553A6F9-0AB6-49A6-A97A-DBD0B94FB151}" srcOrd="0" destOrd="0" presId="urn:microsoft.com/office/officeart/2005/8/layout/pyramid1"/>
    <dgm:cxn modelId="{D19A172F-4C39-46EF-BEAE-4F8DE079D71E}" type="presParOf" srcId="{D6A031F6-646A-4D3E-8CCF-83FEDC9E5EA3}" destId="{5FF12CB7-56EA-48DA-A211-D6DE60C2DE9D}" srcOrd="1" destOrd="0" presId="urn:microsoft.com/office/officeart/2005/8/layout/pyramid1"/>
    <dgm:cxn modelId="{6D5C6A78-D6D5-41E1-9595-25B95B013E49}" type="presParOf" srcId="{44BA4497-4B82-498C-B583-62B62FB71295}" destId="{5D9E975C-7D73-46D9-A7C8-ED05D1598001}" srcOrd="1" destOrd="0" presId="urn:microsoft.com/office/officeart/2005/8/layout/pyramid1"/>
    <dgm:cxn modelId="{CF414BA7-1A46-460C-8D55-866E3EF3389B}" type="presParOf" srcId="{5D9E975C-7D73-46D9-A7C8-ED05D1598001}" destId="{5B9D1B5E-FDCC-459F-8368-D37AD826968F}" srcOrd="0" destOrd="0" presId="urn:microsoft.com/office/officeart/2005/8/layout/pyramid1"/>
    <dgm:cxn modelId="{233D36F3-2C5F-4164-82A6-FAF24D65D02C}" type="presParOf" srcId="{5D9E975C-7D73-46D9-A7C8-ED05D1598001}" destId="{661CEDF0-4E84-45A4-8BA1-F60386D7198B}" srcOrd="1" destOrd="0" presId="urn:microsoft.com/office/officeart/2005/8/layout/pyramid1"/>
    <dgm:cxn modelId="{476692BA-C95A-4E69-847C-A4A008C81F02}" type="presParOf" srcId="{44BA4497-4B82-498C-B583-62B62FB71295}" destId="{EC32A33B-F9C6-4914-A02F-2D043549FFD6}" srcOrd="2" destOrd="0" presId="urn:microsoft.com/office/officeart/2005/8/layout/pyramid1"/>
    <dgm:cxn modelId="{9B3A5427-FC6A-4364-9F97-5FACC5B21F9E}" type="presParOf" srcId="{EC32A33B-F9C6-4914-A02F-2D043549FFD6}" destId="{BF78FE43-EDC1-4E70-AA18-E2EBE0C3B9A9}" srcOrd="0" destOrd="0" presId="urn:microsoft.com/office/officeart/2005/8/layout/pyramid1"/>
    <dgm:cxn modelId="{A19FCE13-9833-4481-B6D4-A7CA52601036}" type="presParOf" srcId="{EC32A33B-F9C6-4914-A02F-2D043549FFD6}" destId="{5C6E94D9-5886-45E1-A2DD-606342411616}" srcOrd="1" destOrd="0" presId="urn:microsoft.com/office/officeart/2005/8/layout/pyramid1"/>
    <dgm:cxn modelId="{9FA55321-B71F-4468-8E68-C7D3DA7D0476}" type="presParOf" srcId="{44BA4497-4B82-498C-B583-62B62FB71295}" destId="{63DF8261-277D-4E53-AC9F-281DB1056020}" srcOrd="3" destOrd="0" presId="urn:microsoft.com/office/officeart/2005/8/layout/pyramid1"/>
    <dgm:cxn modelId="{76C3F675-73F7-4321-8E26-A5E1DF63AB60}" type="presParOf" srcId="{63DF8261-277D-4E53-AC9F-281DB1056020}" destId="{5AC9E14E-C7C6-4D52-B37A-047A6AF1CDAD}" srcOrd="0" destOrd="0" presId="urn:microsoft.com/office/officeart/2005/8/layout/pyramid1"/>
    <dgm:cxn modelId="{BA48C76C-6489-4DEA-A48B-CAB2F0C15FAD}" type="presParOf" srcId="{63DF8261-277D-4E53-AC9F-281DB1056020}" destId="{5A8C139F-8942-4F99-903C-D3E337FC2D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7928F-FC44-4832-86CE-133CCDBB5AB8}" type="doc">
      <dgm:prSet loTypeId="urn:microsoft.com/office/officeart/2005/8/layout/bProcess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242EE2F6-66BC-4A71-BEA3-79566DFD3EC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Parliamentary Election</a:t>
          </a:r>
          <a:r>
            <a:rPr lang="id-ID" b="1" dirty="0" smtClean="0">
              <a:solidFill>
                <a:schemeClr val="tx1"/>
              </a:solidFill>
            </a:rPr>
            <a:t> :</a:t>
          </a:r>
        </a:p>
        <a:p>
          <a:r>
            <a:rPr lang="id-ID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  <a:latin typeface="Calibri"/>
            </a:rPr>
            <a:t>◦</a:t>
          </a:r>
          <a:r>
            <a:rPr lang="id-ID" b="1" dirty="0" smtClean="0">
              <a:solidFill>
                <a:schemeClr val="tx1"/>
              </a:solidFill>
            </a:rPr>
            <a:t>Regional Representative Council</a:t>
          </a:r>
        </a:p>
        <a:p>
          <a:r>
            <a:rPr lang="id-ID" b="1" dirty="0" smtClean="0">
              <a:solidFill>
                <a:schemeClr val="tx1"/>
              </a:solidFill>
            </a:rPr>
            <a:t> </a:t>
          </a:r>
          <a:r>
            <a:rPr lang="id-ID" b="1" dirty="0" smtClean="0">
              <a:solidFill>
                <a:schemeClr val="tx1"/>
              </a:solidFill>
              <a:latin typeface="Calibri"/>
            </a:rPr>
            <a:t>◦</a:t>
          </a:r>
          <a:r>
            <a:rPr lang="id-ID" b="1" dirty="0" smtClean="0">
              <a:solidFill>
                <a:schemeClr val="tx1"/>
              </a:solidFill>
            </a:rPr>
            <a:t>People’s Representative Council</a:t>
          </a:r>
        </a:p>
        <a:p>
          <a:r>
            <a:rPr lang="id-ID" b="1" dirty="0" smtClean="0">
              <a:solidFill>
                <a:schemeClr val="tx1"/>
              </a:solidFill>
              <a:latin typeface="Calibri"/>
            </a:rPr>
            <a:t>◦</a:t>
          </a:r>
          <a:r>
            <a:rPr lang="id-ID" b="1" dirty="0" smtClean="0">
              <a:solidFill>
                <a:schemeClr val="tx1"/>
              </a:solidFill>
            </a:rPr>
            <a:t>Peoples Regional Representative Council</a:t>
          </a:r>
          <a:endParaRPr lang="id-ID" b="1" dirty="0">
            <a:solidFill>
              <a:schemeClr val="tx1"/>
            </a:solidFill>
          </a:endParaRPr>
        </a:p>
      </dgm:t>
    </dgm:pt>
    <dgm:pt modelId="{AEEB9CAB-61E4-482F-9280-28E072DB5BD3}" type="parTrans" cxnId="{A86AC29F-C3C1-4563-AE14-62F02FB05343}">
      <dgm:prSet/>
      <dgm:spPr/>
      <dgm:t>
        <a:bodyPr/>
        <a:lstStyle/>
        <a:p>
          <a:endParaRPr lang="id-ID"/>
        </a:p>
      </dgm:t>
    </dgm:pt>
    <dgm:pt modelId="{7FAE1FB5-331F-4BDC-B37F-D28CB58E6AB9}" type="sibTrans" cxnId="{A86AC29F-C3C1-4563-AE14-62F02FB05343}">
      <dgm:prSet/>
      <dgm:spPr/>
      <dgm:t>
        <a:bodyPr/>
        <a:lstStyle/>
        <a:p>
          <a:endParaRPr lang="id-ID"/>
        </a:p>
      </dgm:t>
    </dgm:pt>
    <dgm:pt modelId="{E3153539-2ED2-42CA-85D1-D21F5B4BBE7F}">
      <dgm:prSet phldrT="[Text]" custT="1"/>
      <dgm:spPr/>
      <dgm:t>
        <a:bodyPr/>
        <a:lstStyle/>
        <a:p>
          <a:r>
            <a:rPr lang="id-ID" sz="1600" b="1" dirty="0" smtClean="0">
              <a:solidFill>
                <a:schemeClr val="tx1"/>
              </a:solidFill>
            </a:rPr>
            <a:t>Presidential</a:t>
          </a:r>
        </a:p>
        <a:p>
          <a:r>
            <a:rPr lang="id-ID" sz="1600" b="1" dirty="0" smtClean="0">
              <a:solidFill>
                <a:schemeClr val="tx1"/>
              </a:solidFill>
            </a:rPr>
            <a:t>Election</a:t>
          </a:r>
        </a:p>
      </dgm:t>
    </dgm:pt>
    <dgm:pt modelId="{0E2A7E1C-19DA-4563-96BA-DDA61392B9FB}" type="parTrans" cxnId="{E6B15E07-5AD4-4802-ACF6-0BB4EABC2754}">
      <dgm:prSet/>
      <dgm:spPr/>
      <dgm:t>
        <a:bodyPr/>
        <a:lstStyle/>
        <a:p>
          <a:endParaRPr lang="id-ID"/>
        </a:p>
      </dgm:t>
    </dgm:pt>
    <dgm:pt modelId="{B1B0CB72-75FC-47C6-A412-2E0F13C7068F}" type="sibTrans" cxnId="{E6B15E07-5AD4-4802-ACF6-0BB4EABC2754}">
      <dgm:prSet/>
      <dgm:spPr/>
      <dgm:t>
        <a:bodyPr/>
        <a:lstStyle/>
        <a:p>
          <a:endParaRPr lang="id-ID"/>
        </a:p>
      </dgm:t>
    </dgm:pt>
    <dgm:pt modelId="{FE8A5895-C137-4CEC-BABC-9F1F010505E4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dirty="0" smtClean="0">
              <a:solidFill>
                <a:schemeClr val="tx1"/>
              </a:solidFill>
            </a:rPr>
            <a:t>Concurrent Governor and Regent/Mayor Election</a:t>
          </a:r>
          <a:endParaRPr lang="id-ID" sz="1600" b="1" dirty="0">
            <a:solidFill>
              <a:schemeClr val="tx1"/>
            </a:solidFill>
          </a:endParaRPr>
        </a:p>
      </dgm:t>
    </dgm:pt>
    <dgm:pt modelId="{195FC6F8-2ECB-4E1C-B0E5-0D13F6233037}" type="parTrans" cxnId="{9E83BDC7-1A4C-4F04-90BB-97E0059848D4}">
      <dgm:prSet/>
      <dgm:spPr/>
      <dgm:t>
        <a:bodyPr/>
        <a:lstStyle/>
        <a:p>
          <a:endParaRPr lang="id-ID"/>
        </a:p>
      </dgm:t>
    </dgm:pt>
    <dgm:pt modelId="{84A9EC4E-9F81-4E93-9362-B53B26C6ED62}" type="sibTrans" cxnId="{9E83BDC7-1A4C-4F04-90BB-97E0059848D4}">
      <dgm:prSet/>
      <dgm:spPr/>
      <dgm:t>
        <a:bodyPr/>
        <a:lstStyle/>
        <a:p>
          <a:endParaRPr lang="id-ID"/>
        </a:p>
      </dgm:t>
    </dgm:pt>
    <dgm:pt modelId="{C24F4AE8-CB00-46FF-86DD-2BF50647E42A}" type="pres">
      <dgm:prSet presAssocID="{3B47928F-FC44-4832-86CE-133CCDBB5AB8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2E961446-F68E-4421-844F-849AE15EFC55}" type="pres">
      <dgm:prSet presAssocID="{242EE2F6-66BC-4A71-BEA3-79566DFD3EC1}" presName="firstNode" presStyleLbl="node1" presStyleIdx="0" presStyleCnt="3" custScaleX="140868" custScaleY="131280" custLinFactNeighborX="-135" custLinFactNeighborY="-1172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75DECC-EED1-452D-BE6B-15DA23E3894E}" type="pres">
      <dgm:prSet presAssocID="{7FAE1FB5-331F-4BDC-B37F-D28CB58E6AB9}" presName="sibTrans" presStyleLbl="sibTrans2D1" presStyleIdx="0" presStyleCnt="2"/>
      <dgm:spPr/>
      <dgm:t>
        <a:bodyPr/>
        <a:lstStyle/>
        <a:p>
          <a:endParaRPr lang="id-ID"/>
        </a:p>
      </dgm:t>
    </dgm:pt>
    <dgm:pt modelId="{7A51ACC1-53E3-45B1-B6F1-29A9D8EE5724}" type="pres">
      <dgm:prSet presAssocID="{E3153539-2ED2-42CA-85D1-D21F5B4BBE7F}" presName="middleNode" presStyleCnt="0"/>
      <dgm:spPr/>
      <dgm:t>
        <a:bodyPr/>
        <a:lstStyle/>
        <a:p>
          <a:endParaRPr lang="id-ID"/>
        </a:p>
      </dgm:t>
    </dgm:pt>
    <dgm:pt modelId="{EC11F3C3-EC5E-43F2-9389-A6BA05FA2ABA}" type="pres">
      <dgm:prSet presAssocID="{E3153539-2ED2-42CA-85D1-D21F5B4BBE7F}" presName="padding" presStyleLbl="node1" presStyleIdx="0" presStyleCnt="3"/>
      <dgm:spPr/>
      <dgm:t>
        <a:bodyPr/>
        <a:lstStyle/>
        <a:p>
          <a:endParaRPr lang="id-ID"/>
        </a:p>
      </dgm:t>
    </dgm:pt>
    <dgm:pt modelId="{C81F9A1E-E563-4065-A20E-879D84447BAE}" type="pres">
      <dgm:prSet presAssocID="{E3153539-2ED2-42CA-85D1-D21F5B4BBE7F}" presName="shape" presStyleLbl="node1" presStyleIdx="1" presStyleCnt="3" custScaleX="122726" custScaleY="128871" custLinFactNeighborX="-20713" custLinFactNeighborY="-3972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D4AF89-C4E4-47F2-8FF1-8E869D76A3B5}" type="pres">
      <dgm:prSet presAssocID="{B1B0CB72-75FC-47C6-A412-2E0F13C7068F}" presName="sibTrans" presStyleLbl="sibTrans2D1" presStyleIdx="1" presStyleCnt="2"/>
      <dgm:spPr/>
      <dgm:t>
        <a:bodyPr/>
        <a:lstStyle/>
        <a:p>
          <a:endParaRPr lang="id-ID"/>
        </a:p>
      </dgm:t>
    </dgm:pt>
    <dgm:pt modelId="{8D378983-DEB9-49A3-A894-29CD27FE3900}" type="pres">
      <dgm:prSet presAssocID="{FE8A5895-C137-4CEC-BABC-9F1F010505E4}" presName="lastNode" presStyleLbl="node1" presStyleIdx="2" presStyleCnt="3" custScaleX="91385" custScaleY="94947" custLinFactNeighborX="-19493" custLinFactNeighborY="-3027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E83BDC7-1A4C-4F04-90BB-97E0059848D4}" srcId="{3B47928F-FC44-4832-86CE-133CCDBB5AB8}" destId="{FE8A5895-C137-4CEC-BABC-9F1F010505E4}" srcOrd="2" destOrd="0" parTransId="{195FC6F8-2ECB-4E1C-B0E5-0D13F6233037}" sibTransId="{84A9EC4E-9F81-4E93-9362-B53B26C6ED62}"/>
    <dgm:cxn modelId="{AA638075-54F4-4E7F-B3EF-3AD5C06E7419}" type="presOf" srcId="{7FAE1FB5-331F-4BDC-B37F-D28CB58E6AB9}" destId="{DB75DECC-EED1-452D-BE6B-15DA23E3894E}" srcOrd="0" destOrd="0" presId="urn:microsoft.com/office/officeart/2005/8/layout/bProcess2"/>
    <dgm:cxn modelId="{FEF31562-AB9C-41B4-BEDA-AA5E65E34808}" type="presOf" srcId="{3B47928F-FC44-4832-86CE-133CCDBB5AB8}" destId="{C24F4AE8-CB00-46FF-86DD-2BF50647E42A}" srcOrd="0" destOrd="0" presId="urn:microsoft.com/office/officeart/2005/8/layout/bProcess2"/>
    <dgm:cxn modelId="{9CE768A7-7A85-4832-B344-33504239D414}" type="presOf" srcId="{E3153539-2ED2-42CA-85D1-D21F5B4BBE7F}" destId="{C81F9A1E-E563-4065-A20E-879D84447BAE}" srcOrd="0" destOrd="0" presId="urn:microsoft.com/office/officeart/2005/8/layout/bProcess2"/>
    <dgm:cxn modelId="{98E5F08C-20F7-477A-A232-2AF6F16C4EB3}" type="presOf" srcId="{FE8A5895-C137-4CEC-BABC-9F1F010505E4}" destId="{8D378983-DEB9-49A3-A894-29CD27FE3900}" srcOrd="0" destOrd="0" presId="urn:microsoft.com/office/officeart/2005/8/layout/bProcess2"/>
    <dgm:cxn modelId="{9A8102BC-5922-40BC-AEB0-BE39B13C3945}" type="presOf" srcId="{242EE2F6-66BC-4A71-BEA3-79566DFD3EC1}" destId="{2E961446-F68E-4421-844F-849AE15EFC55}" srcOrd="0" destOrd="0" presId="urn:microsoft.com/office/officeart/2005/8/layout/bProcess2"/>
    <dgm:cxn modelId="{A0B60B7A-19E3-4076-958A-DA17BDC5C1F9}" type="presOf" srcId="{B1B0CB72-75FC-47C6-A412-2E0F13C7068F}" destId="{CFD4AF89-C4E4-47F2-8FF1-8E869D76A3B5}" srcOrd="0" destOrd="0" presId="urn:microsoft.com/office/officeart/2005/8/layout/bProcess2"/>
    <dgm:cxn modelId="{E6B15E07-5AD4-4802-ACF6-0BB4EABC2754}" srcId="{3B47928F-FC44-4832-86CE-133CCDBB5AB8}" destId="{E3153539-2ED2-42CA-85D1-D21F5B4BBE7F}" srcOrd="1" destOrd="0" parTransId="{0E2A7E1C-19DA-4563-96BA-DDA61392B9FB}" sibTransId="{B1B0CB72-75FC-47C6-A412-2E0F13C7068F}"/>
    <dgm:cxn modelId="{A86AC29F-C3C1-4563-AE14-62F02FB05343}" srcId="{3B47928F-FC44-4832-86CE-133CCDBB5AB8}" destId="{242EE2F6-66BC-4A71-BEA3-79566DFD3EC1}" srcOrd="0" destOrd="0" parTransId="{AEEB9CAB-61E4-482F-9280-28E072DB5BD3}" sibTransId="{7FAE1FB5-331F-4BDC-B37F-D28CB58E6AB9}"/>
    <dgm:cxn modelId="{D6AE956C-650D-4412-B14F-4183D04A4F94}" type="presParOf" srcId="{C24F4AE8-CB00-46FF-86DD-2BF50647E42A}" destId="{2E961446-F68E-4421-844F-849AE15EFC55}" srcOrd="0" destOrd="0" presId="urn:microsoft.com/office/officeart/2005/8/layout/bProcess2"/>
    <dgm:cxn modelId="{1317DF08-384E-4CD1-86CA-02DC87C20D68}" type="presParOf" srcId="{C24F4AE8-CB00-46FF-86DD-2BF50647E42A}" destId="{DB75DECC-EED1-452D-BE6B-15DA23E3894E}" srcOrd="1" destOrd="0" presId="urn:microsoft.com/office/officeart/2005/8/layout/bProcess2"/>
    <dgm:cxn modelId="{D393ABCD-E86C-4A83-8774-C3500902CBC2}" type="presParOf" srcId="{C24F4AE8-CB00-46FF-86DD-2BF50647E42A}" destId="{7A51ACC1-53E3-45B1-B6F1-29A9D8EE5724}" srcOrd="2" destOrd="0" presId="urn:microsoft.com/office/officeart/2005/8/layout/bProcess2"/>
    <dgm:cxn modelId="{45D67AF5-2775-494A-8B21-CA4CD0C8529B}" type="presParOf" srcId="{7A51ACC1-53E3-45B1-B6F1-29A9D8EE5724}" destId="{EC11F3C3-EC5E-43F2-9389-A6BA05FA2ABA}" srcOrd="0" destOrd="0" presId="urn:microsoft.com/office/officeart/2005/8/layout/bProcess2"/>
    <dgm:cxn modelId="{D633E5A8-3ABF-4F87-86CD-9066211969BA}" type="presParOf" srcId="{7A51ACC1-53E3-45B1-B6F1-29A9D8EE5724}" destId="{C81F9A1E-E563-4065-A20E-879D84447BAE}" srcOrd="1" destOrd="0" presId="urn:microsoft.com/office/officeart/2005/8/layout/bProcess2"/>
    <dgm:cxn modelId="{C787C696-947E-4361-BD2A-CBCEEEDB8DE2}" type="presParOf" srcId="{C24F4AE8-CB00-46FF-86DD-2BF50647E42A}" destId="{CFD4AF89-C4E4-47F2-8FF1-8E869D76A3B5}" srcOrd="3" destOrd="0" presId="urn:microsoft.com/office/officeart/2005/8/layout/bProcess2"/>
    <dgm:cxn modelId="{92CE3B03-7CF8-4E49-A84B-259927538A11}" type="presParOf" srcId="{C24F4AE8-CB00-46FF-86DD-2BF50647E42A}" destId="{8D378983-DEB9-49A3-A894-29CD27FE3900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22F99A-034F-45A8-88F3-8B778CBA472C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6554784-3C91-430E-8233-C591CF9B7D97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Non-Electoral Period </a:t>
          </a:r>
          <a:r>
            <a:rPr lang="id-ID" dirty="0" smtClean="0">
              <a:latin typeface="Cambria" pitchFamily="18" charset="0"/>
              <a:sym typeface="Wingdings" pitchFamily="2" charset="2"/>
            </a:rPr>
            <a:t> Civic Education</a:t>
          </a:r>
          <a:endParaRPr lang="id-ID" dirty="0">
            <a:latin typeface="Cambria" pitchFamily="18" charset="0"/>
          </a:endParaRPr>
        </a:p>
      </dgm:t>
    </dgm:pt>
    <dgm:pt modelId="{F50893D9-F429-456D-A801-06D8E549E26F}" type="parTrans" cxnId="{892C7135-01C7-4AE4-B5BC-5D7E4678A249}">
      <dgm:prSet/>
      <dgm:spPr/>
      <dgm:t>
        <a:bodyPr/>
        <a:lstStyle/>
        <a:p>
          <a:endParaRPr lang="id-ID"/>
        </a:p>
      </dgm:t>
    </dgm:pt>
    <dgm:pt modelId="{05DCCBEC-A2D1-4DEE-B700-FCEFD9A77DB9}" type="sibTrans" cxnId="{892C7135-01C7-4AE4-B5BC-5D7E4678A249}">
      <dgm:prSet/>
      <dgm:spPr/>
      <dgm:t>
        <a:bodyPr/>
        <a:lstStyle/>
        <a:p>
          <a:endParaRPr lang="id-ID"/>
        </a:p>
      </dgm:t>
    </dgm:pt>
    <dgm:pt modelId="{7DA47B39-AEF7-4D86-B763-63B4632522E3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Electoral Period</a:t>
          </a:r>
        </a:p>
        <a:p>
          <a:r>
            <a:rPr lang="id-ID" dirty="0" smtClean="0">
              <a:latin typeface="Cambria" pitchFamily="18" charset="0"/>
              <a:sym typeface="Wingdings" pitchFamily="2" charset="2"/>
            </a:rPr>
            <a:t> Voter Education</a:t>
          </a:r>
          <a:endParaRPr lang="id-ID" dirty="0">
            <a:latin typeface="Cambria" pitchFamily="18" charset="0"/>
          </a:endParaRPr>
        </a:p>
      </dgm:t>
    </dgm:pt>
    <dgm:pt modelId="{232B43B4-2A38-4FF4-A3A0-464FC0A018D3}" type="parTrans" cxnId="{7490493F-CA17-4E9C-BB17-1F5E34C5CEE2}">
      <dgm:prSet/>
      <dgm:spPr/>
      <dgm:t>
        <a:bodyPr/>
        <a:lstStyle/>
        <a:p>
          <a:endParaRPr lang="id-ID"/>
        </a:p>
      </dgm:t>
    </dgm:pt>
    <dgm:pt modelId="{D8D659A6-6586-4481-A522-58B737DE627C}" type="sibTrans" cxnId="{7490493F-CA17-4E9C-BB17-1F5E34C5CEE2}">
      <dgm:prSet/>
      <dgm:spPr/>
      <dgm:t>
        <a:bodyPr/>
        <a:lstStyle/>
        <a:p>
          <a:endParaRPr lang="id-ID"/>
        </a:p>
      </dgm:t>
    </dgm:pt>
    <dgm:pt modelId="{56A493F1-FF4D-4813-AA6E-3245BD61B01F}" type="pres">
      <dgm:prSet presAssocID="{5622F99A-034F-45A8-88F3-8B778CBA472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EBA16AB5-C2F5-4C56-8D00-5D68EAB1833E}" type="pres">
      <dgm:prSet presAssocID="{5622F99A-034F-45A8-88F3-8B778CBA472C}" presName="divider" presStyleLbl="fgShp" presStyleIdx="0" presStyleCnt="1"/>
      <dgm:spPr/>
    </dgm:pt>
    <dgm:pt modelId="{076B49D7-DC25-4C19-9191-87EE6F3DA1B9}" type="pres">
      <dgm:prSet presAssocID="{76554784-3C91-430E-8233-C591CF9B7D97}" presName="downArrow" presStyleLbl="node1" presStyleIdx="0" presStyleCnt="2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</dgm:pt>
    <dgm:pt modelId="{772E6267-BA79-45BB-99A7-AF977C87A7C4}" type="pres">
      <dgm:prSet presAssocID="{76554784-3C91-430E-8233-C591CF9B7D97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B5A322-60AC-4C97-AA56-8A491BB5715B}" type="pres">
      <dgm:prSet presAssocID="{7DA47B39-AEF7-4D86-B763-63B4632522E3}" presName="upArrow" presStyleLbl="node1" presStyleIdx="1" presStyleCnt="2"/>
      <dgm:spPr>
        <a:solidFill>
          <a:schemeClr val="accent4">
            <a:lumMod val="75000"/>
          </a:schemeClr>
        </a:solidFill>
      </dgm:spPr>
    </dgm:pt>
    <dgm:pt modelId="{3CADD158-F2DF-4157-9A47-A3F59B8D9BCD}" type="pres">
      <dgm:prSet presAssocID="{7DA47B39-AEF7-4D86-B763-63B4632522E3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92C7135-01C7-4AE4-B5BC-5D7E4678A249}" srcId="{5622F99A-034F-45A8-88F3-8B778CBA472C}" destId="{76554784-3C91-430E-8233-C591CF9B7D97}" srcOrd="0" destOrd="0" parTransId="{F50893D9-F429-456D-A801-06D8E549E26F}" sibTransId="{05DCCBEC-A2D1-4DEE-B700-FCEFD9A77DB9}"/>
    <dgm:cxn modelId="{6836BCD9-F08B-4955-BC37-99F03B752089}" type="presOf" srcId="{5622F99A-034F-45A8-88F3-8B778CBA472C}" destId="{56A493F1-FF4D-4813-AA6E-3245BD61B01F}" srcOrd="0" destOrd="0" presId="urn:microsoft.com/office/officeart/2005/8/layout/arrow3"/>
    <dgm:cxn modelId="{0BEE19E7-B3BF-4FAF-BD7B-9C7711830FDD}" type="presOf" srcId="{76554784-3C91-430E-8233-C591CF9B7D97}" destId="{772E6267-BA79-45BB-99A7-AF977C87A7C4}" srcOrd="0" destOrd="0" presId="urn:microsoft.com/office/officeart/2005/8/layout/arrow3"/>
    <dgm:cxn modelId="{027FA1EE-C887-4652-8383-35FA3733A264}" type="presOf" srcId="{7DA47B39-AEF7-4D86-B763-63B4632522E3}" destId="{3CADD158-F2DF-4157-9A47-A3F59B8D9BCD}" srcOrd="0" destOrd="0" presId="urn:microsoft.com/office/officeart/2005/8/layout/arrow3"/>
    <dgm:cxn modelId="{7490493F-CA17-4E9C-BB17-1F5E34C5CEE2}" srcId="{5622F99A-034F-45A8-88F3-8B778CBA472C}" destId="{7DA47B39-AEF7-4D86-B763-63B4632522E3}" srcOrd="1" destOrd="0" parTransId="{232B43B4-2A38-4FF4-A3A0-464FC0A018D3}" sibTransId="{D8D659A6-6586-4481-A522-58B737DE627C}"/>
    <dgm:cxn modelId="{0EAEAEC8-58DD-495C-B692-D64592B329FF}" type="presParOf" srcId="{56A493F1-FF4D-4813-AA6E-3245BD61B01F}" destId="{EBA16AB5-C2F5-4C56-8D00-5D68EAB1833E}" srcOrd="0" destOrd="0" presId="urn:microsoft.com/office/officeart/2005/8/layout/arrow3"/>
    <dgm:cxn modelId="{F211D5B0-E270-4D61-B434-C0DD290981FC}" type="presParOf" srcId="{56A493F1-FF4D-4813-AA6E-3245BD61B01F}" destId="{076B49D7-DC25-4C19-9191-87EE6F3DA1B9}" srcOrd="1" destOrd="0" presId="urn:microsoft.com/office/officeart/2005/8/layout/arrow3"/>
    <dgm:cxn modelId="{EA106BCD-F6F7-4B73-B2B7-C8EFEB453B42}" type="presParOf" srcId="{56A493F1-FF4D-4813-AA6E-3245BD61B01F}" destId="{772E6267-BA79-45BB-99A7-AF977C87A7C4}" srcOrd="2" destOrd="0" presId="urn:microsoft.com/office/officeart/2005/8/layout/arrow3"/>
    <dgm:cxn modelId="{F484F9F9-575C-48A9-B37A-64D055F212A1}" type="presParOf" srcId="{56A493F1-FF4D-4813-AA6E-3245BD61B01F}" destId="{74B5A322-60AC-4C97-AA56-8A491BB5715B}" srcOrd="3" destOrd="0" presId="urn:microsoft.com/office/officeart/2005/8/layout/arrow3"/>
    <dgm:cxn modelId="{2D470C33-A6F0-4C48-B66F-107C9F117183}" type="presParOf" srcId="{56A493F1-FF4D-4813-AA6E-3245BD61B01F}" destId="{3CADD158-F2DF-4157-9A47-A3F59B8D9BCD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50F4B5C-92D6-4024-93F0-A5CD6947E7D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>
        <a:scene3d>
          <a:camera prst="perspectiveHeroicExtremeLeftFacing"/>
          <a:lightRig rig="threePt" dir="t"/>
        </a:scene3d>
      </dgm:spPr>
      <dgm:t>
        <a:bodyPr/>
        <a:lstStyle/>
        <a:p>
          <a:endParaRPr lang="id-ID"/>
        </a:p>
      </dgm:t>
    </dgm:pt>
    <dgm:pt modelId="{2D3163DD-6367-4AEA-9BAB-26303F0AEBBC}">
      <dgm:prSet phldrT="[Text]" custT="1"/>
      <dgm:spPr/>
      <dgm:t>
        <a:bodyPr/>
        <a:lstStyle/>
        <a:p>
          <a:r>
            <a:rPr lang="id-ID" sz="2000" dirty="0" smtClean="0"/>
            <a:t>Increased Participation</a:t>
          </a:r>
          <a:endParaRPr lang="id-ID" sz="2000" dirty="0"/>
        </a:p>
      </dgm:t>
    </dgm:pt>
    <dgm:pt modelId="{A4F61930-61FD-4404-91D2-E4AED0DC0900}" type="parTrans" cxnId="{2071F840-543F-405E-B0F0-5E5D307E0FDE}">
      <dgm:prSet/>
      <dgm:spPr/>
      <dgm:t>
        <a:bodyPr/>
        <a:lstStyle/>
        <a:p>
          <a:endParaRPr lang="id-ID"/>
        </a:p>
      </dgm:t>
    </dgm:pt>
    <dgm:pt modelId="{7A2DC36B-89B1-44E2-BFF4-976889CEF251}" type="sibTrans" cxnId="{2071F840-543F-405E-B0F0-5E5D307E0FDE}">
      <dgm:prSet/>
      <dgm:spPr/>
      <dgm:t>
        <a:bodyPr/>
        <a:lstStyle/>
        <a:p>
          <a:endParaRPr lang="id-ID"/>
        </a:p>
      </dgm:t>
    </dgm:pt>
    <dgm:pt modelId="{756DD21C-C8C6-485A-B3F3-6463F95B7F74}">
      <dgm:prSet phldrT="[Text]" custT="1"/>
      <dgm:spPr/>
      <dgm:t>
        <a:bodyPr/>
        <a:lstStyle/>
        <a:p>
          <a:r>
            <a:rPr lang="id-ID" sz="2000" dirty="0" smtClean="0"/>
            <a:t>Increasing Literacy Politics</a:t>
          </a:r>
          <a:endParaRPr lang="id-ID" sz="2000" dirty="0"/>
        </a:p>
      </dgm:t>
    </dgm:pt>
    <dgm:pt modelId="{7E2DF653-B7D1-4D81-80E3-D69B6E8D4704}" type="parTrans" cxnId="{C0333E3D-029C-473B-991A-69803BF269EE}">
      <dgm:prSet/>
      <dgm:spPr/>
      <dgm:t>
        <a:bodyPr/>
        <a:lstStyle/>
        <a:p>
          <a:endParaRPr lang="id-ID"/>
        </a:p>
      </dgm:t>
    </dgm:pt>
    <dgm:pt modelId="{5B7EA678-4A1A-4D6D-A14C-A85814DC45CF}" type="sibTrans" cxnId="{C0333E3D-029C-473B-991A-69803BF269EE}">
      <dgm:prSet/>
      <dgm:spPr/>
      <dgm:t>
        <a:bodyPr/>
        <a:lstStyle/>
        <a:p>
          <a:endParaRPr lang="id-ID"/>
        </a:p>
      </dgm:t>
    </dgm:pt>
    <dgm:pt modelId="{8A3F65C6-6848-45C2-A357-FF4AB587F984}">
      <dgm:prSet phldrT="[Text]"/>
      <dgm:spPr/>
      <dgm:t>
        <a:bodyPr/>
        <a:lstStyle/>
        <a:p>
          <a:r>
            <a:rPr lang="id-ID" dirty="0" smtClean="0"/>
            <a:t>Increased Volunteer</a:t>
          </a:r>
          <a:endParaRPr lang="id-ID" dirty="0"/>
        </a:p>
      </dgm:t>
    </dgm:pt>
    <dgm:pt modelId="{97C38F4E-DFE0-48BE-9FE6-5B5E7CA6246E}" type="parTrans" cxnId="{61A0FFD1-0E22-42D3-B390-A8456149E56E}">
      <dgm:prSet/>
      <dgm:spPr/>
      <dgm:t>
        <a:bodyPr/>
        <a:lstStyle/>
        <a:p>
          <a:endParaRPr lang="id-ID"/>
        </a:p>
      </dgm:t>
    </dgm:pt>
    <dgm:pt modelId="{DAF241F0-1631-4CCC-87AD-932CBDD7787E}" type="sibTrans" cxnId="{61A0FFD1-0E22-42D3-B390-A8456149E56E}">
      <dgm:prSet/>
      <dgm:spPr/>
      <dgm:t>
        <a:bodyPr/>
        <a:lstStyle/>
        <a:p>
          <a:endParaRPr lang="id-ID"/>
        </a:p>
      </dgm:t>
    </dgm:pt>
    <dgm:pt modelId="{B90DC091-9A71-4FA7-A229-13A308BE1690}" type="pres">
      <dgm:prSet presAssocID="{B50F4B5C-92D6-4024-93F0-A5CD6947E7D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BDFEADFE-F202-4B32-AF07-CFF2A38CDE28}" type="pres">
      <dgm:prSet presAssocID="{2D3163DD-6367-4AEA-9BAB-26303F0AEBBC}" presName="Accent1" presStyleCnt="0"/>
      <dgm:spPr/>
    </dgm:pt>
    <dgm:pt modelId="{C0A22CC1-A575-4181-8E30-F9F858BA015C}" type="pres">
      <dgm:prSet presAssocID="{2D3163DD-6367-4AEA-9BAB-26303F0AEBBC}" presName="Accent" presStyleLbl="node1" presStyleIdx="0" presStyleCnt="3"/>
      <dgm:spPr>
        <a:solidFill>
          <a:srgbClr val="FF0000"/>
        </a:solidFill>
      </dgm:spPr>
    </dgm:pt>
    <dgm:pt modelId="{B54D13F4-C268-46AB-A5D0-4DD4C695F76A}" type="pres">
      <dgm:prSet presAssocID="{2D3163DD-6367-4AEA-9BAB-26303F0AEBB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0435FB-7556-494E-946B-6482F6B19D3D}" type="pres">
      <dgm:prSet presAssocID="{756DD21C-C8C6-485A-B3F3-6463F95B7F74}" presName="Accent2" presStyleCnt="0"/>
      <dgm:spPr/>
    </dgm:pt>
    <dgm:pt modelId="{3ECD627B-6833-444B-B5CC-F86B98C5D666}" type="pres">
      <dgm:prSet presAssocID="{756DD21C-C8C6-485A-B3F3-6463F95B7F74}" presName="Accent" presStyleLbl="node1" presStyleIdx="1" presStyleCnt="3"/>
      <dgm:spPr>
        <a:solidFill>
          <a:srgbClr val="FFC000"/>
        </a:solidFill>
      </dgm:spPr>
    </dgm:pt>
    <dgm:pt modelId="{A23F8021-E4F0-4568-BF42-F1694A57F574}" type="pres">
      <dgm:prSet presAssocID="{756DD21C-C8C6-485A-B3F3-6463F95B7F7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211550-7CFD-452A-82E4-4458791A2541}" type="pres">
      <dgm:prSet presAssocID="{8A3F65C6-6848-45C2-A357-FF4AB587F984}" presName="Accent3" presStyleCnt="0"/>
      <dgm:spPr/>
    </dgm:pt>
    <dgm:pt modelId="{7AFF8653-0B9E-4011-933D-92C4D4A8826A}" type="pres">
      <dgm:prSet presAssocID="{8A3F65C6-6848-45C2-A357-FF4AB587F984}" presName="Accent" presStyleLbl="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9F8C4895-333B-4D99-B6B9-99B568C73624}" type="pres">
      <dgm:prSet presAssocID="{8A3F65C6-6848-45C2-A357-FF4AB587F98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E280937-55E2-4899-92EA-6E509B22DCD8}" type="presOf" srcId="{2D3163DD-6367-4AEA-9BAB-26303F0AEBBC}" destId="{B54D13F4-C268-46AB-A5D0-4DD4C695F76A}" srcOrd="0" destOrd="0" presId="urn:microsoft.com/office/officeart/2009/layout/CircleArrowProcess"/>
    <dgm:cxn modelId="{C0333E3D-029C-473B-991A-69803BF269EE}" srcId="{B50F4B5C-92D6-4024-93F0-A5CD6947E7DE}" destId="{756DD21C-C8C6-485A-B3F3-6463F95B7F74}" srcOrd="1" destOrd="0" parTransId="{7E2DF653-B7D1-4D81-80E3-D69B6E8D4704}" sibTransId="{5B7EA678-4A1A-4D6D-A14C-A85814DC45CF}"/>
    <dgm:cxn modelId="{5CDA39D9-FA53-4897-BA19-6FCF7403023A}" type="presOf" srcId="{756DD21C-C8C6-485A-B3F3-6463F95B7F74}" destId="{A23F8021-E4F0-4568-BF42-F1694A57F574}" srcOrd="0" destOrd="0" presId="urn:microsoft.com/office/officeart/2009/layout/CircleArrowProcess"/>
    <dgm:cxn modelId="{2AAB6295-889A-4396-9796-1E4226161FF8}" type="presOf" srcId="{8A3F65C6-6848-45C2-A357-FF4AB587F984}" destId="{9F8C4895-333B-4D99-B6B9-99B568C73624}" srcOrd="0" destOrd="0" presId="urn:microsoft.com/office/officeart/2009/layout/CircleArrowProcess"/>
    <dgm:cxn modelId="{BCCEB14C-A32A-44B7-9E0D-C89BA3F6C7B7}" type="presOf" srcId="{B50F4B5C-92D6-4024-93F0-A5CD6947E7DE}" destId="{B90DC091-9A71-4FA7-A229-13A308BE1690}" srcOrd="0" destOrd="0" presId="urn:microsoft.com/office/officeart/2009/layout/CircleArrowProcess"/>
    <dgm:cxn modelId="{61A0FFD1-0E22-42D3-B390-A8456149E56E}" srcId="{B50F4B5C-92D6-4024-93F0-A5CD6947E7DE}" destId="{8A3F65C6-6848-45C2-A357-FF4AB587F984}" srcOrd="2" destOrd="0" parTransId="{97C38F4E-DFE0-48BE-9FE6-5B5E7CA6246E}" sibTransId="{DAF241F0-1631-4CCC-87AD-932CBDD7787E}"/>
    <dgm:cxn modelId="{2071F840-543F-405E-B0F0-5E5D307E0FDE}" srcId="{B50F4B5C-92D6-4024-93F0-A5CD6947E7DE}" destId="{2D3163DD-6367-4AEA-9BAB-26303F0AEBBC}" srcOrd="0" destOrd="0" parTransId="{A4F61930-61FD-4404-91D2-E4AED0DC0900}" sibTransId="{7A2DC36B-89B1-44E2-BFF4-976889CEF251}"/>
    <dgm:cxn modelId="{09047D52-C56E-4D30-9A3A-64D1CFD22E10}" type="presParOf" srcId="{B90DC091-9A71-4FA7-A229-13A308BE1690}" destId="{BDFEADFE-F202-4B32-AF07-CFF2A38CDE28}" srcOrd="0" destOrd="0" presId="urn:microsoft.com/office/officeart/2009/layout/CircleArrowProcess"/>
    <dgm:cxn modelId="{10E0C29C-FDC6-4E41-B7F3-A59D169B31BD}" type="presParOf" srcId="{BDFEADFE-F202-4B32-AF07-CFF2A38CDE28}" destId="{C0A22CC1-A575-4181-8E30-F9F858BA015C}" srcOrd="0" destOrd="0" presId="urn:microsoft.com/office/officeart/2009/layout/CircleArrowProcess"/>
    <dgm:cxn modelId="{3C5BEEE2-EF90-405E-A679-4744EA23DB67}" type="presParOf" srcId="{B90DC091-9A71-4FA7-A229-13A308BE1690}" destId="{B54D13F4-C268-46AB-A5D0-4DD4C695F76A}" srcOrd="1" destOrd="0" presId="urn:microsoft.com/office/officeart/2009/layout/CircleArrowProcess"/>
    <dgm:cxn modelId="{7C6039E3-B77A-425B-83AF-982C9BDA6D82}" type="presParOf" srcId="{B90DC091-9A71-4FA7-A229-13A308BE1690}" destId="{0E0435FB-7556-494E-946B-6482F6B19D3D}" srcOrd="2" destOrd="0" presId="urn:microsoft.com/office/officeart/2009/layout/CircleArrowProcess"/>
    <dgm:cxn modelId="{F3DFBE12-7790-469C-8398-0E6F406E228D}" type="presParOf" srcId="{0E0435FB-7556-494E-946B-6482F6B19D3D}" destId="{3ECD627B-6833-444B-B5CC-F86B98C5D666}" srcOrd="0" destOrd="0" presId="urn:microsoft.com/office/officeart/2009/layout/CircleArrowProcess"/>
    <dgm:cxn modelId="{F9EABB85-3079-4861-9D36-335693D7092F}" type="presParOf" srcId="{B90DC091-9A71-4FA7-A229-13A308BE1690}" destId="{A23F8021-E4F0-4568-BF42-F1694A57F574}" srcOrd="3" destOrd="0" presId="urn:microsoft.com/office/officeart/2009/layout/CircleArrowProcess"/>
    <dgm:cxn modelId="{6A2D4713-0DFE-4BE8-82D6-1BB6193C648A}" type="presParOf" srcId="{B90DC091-9A71-4FA7-A229-13A308BE1690}" destId="{C1211550-7CFD-452A-82E4-4458791A2541}" srcOrd="4" destOrd="0" presId="urn:microsoft.com/office/officeart/2009/layout/CircleArrowProcess"/>
    <dgm:cxn modelId="{185C4F54-09E1-44AC-905F-8BF8B873E674}" type="presParOf" srcId="{C1211550-7CFD-452A-82E4-4458791A2541}" destId="{7AFF8653-0B9E-4011-933D-92C4D4A8826A}" srcOrd="0" destOrd="0" presId="urn:microsoft.com/office/officeart/2009/layout/CircleArrowProcess"/>
    <dgm:cxn modelId="{B4D1E2EB-903F-4091-BED7-FDE07F6032A0}" type="presParOf" srcId="{B90DC091-9A71-4FA7-A229-13A308BE1690}" destId="{9F8C4895-333B-4D99-B6B9-99B568C7362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855768-CF58-47FE-91F5-49C4E60E53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F207492-EADE-4A95-84E4-D0EC97FD631A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Cluster I: General</a:t>
          </a:r>
          <a:endParaRPr lang="id-ID" dirty="0">
            <a:latin typeface="Cambria" pitchFamily="18" charset="0"/>
          </a:endParaRPr>
        </a:p>
      </dgm:t>
    </dgm:pt>
    <dgm:pt modelId="{A9BA19C6-BE8F-480D-9F52-3E32E2959D88}" type="parTrans" cxnId="{24E4F875-6A96-4CD4-A3E5-75C712954C1B}">
      <dgm:prSet/>
      <dgm:spPr/>
      <dgm:t>
        <a:bodyPr/>
        <a:lstStyle/>
        <a:p>
          <a:endParaRPr lang="id-ID"/>
        </a:p>
      </dgm:t>
    </dgm:pt>
    <dgm:pt modelId="{635DCD26-248E-4029-B4FF-7A6543BC412B}" type="sibTrans" cxnId="{24E4F875-6A96-4CD4-A3E5-75C712954C1B}">
      <dgm:prSet/>
      <dgm:spPr/>
      <dgm:t>
        <a:bodyPr/>
        <a:lstStyle/>
        <a:p>
          <a:endParaRPr lang="id-ID"/>
        </a:p>
      </dgm:t>
    </dgm:pt>
    <dgm:pt modelId="{8AF32798-148D-4541-B08F-C1AC46EC8CB9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Young Voters</a:t>
          </a:r>
          <a:endParaRPr lang="id-ID" dirty="0">
            <a:latin typeface="Cambria" pitchFamily="18" charset="0"/>
          </a:endParaRPr>
        </a:p>
      </dgm:t>
    </dgm:pt>
    <dgm:pt modelId="{287F76FE-30EC-416C-9CA3-8FBEF6E78C90}" type="parTrans" cxnId="{C31B99D2-4926-4AD3-B056-FB33B1237026}">
      <dgm:prSet/>
      <dgm:spPr/>
      <dgm:t>
        <a:bodyPr/>
        <a:lstStyle/>
        <a:p>
          <a:endParaRPr lang="id-ID"/>
        </a:p>
      </dgm:t>
    </dgm:pt>
    <dgm:pt modelId="{3497A5C8-B527-4D26-AAB6-4C15C3CA58A4}" type="sibTrans" cxnId="{C31B99D2-4926-4AD3-B056-FB33B1237026}">
      <dgm:prSet/>
      <dgm:spPr/>
      <dgm:t>
        <a:bodyPr/>
        <a:lstStyle/>
        <a:p>
          <a:endParaRPr lang="id-ID"/>
        </a:p>
      </dgm:t>
    </dgm:pt>
    <dgm:pt modelId="{E86243AE-92D7-4BEA-8423-7F04C6241A46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Cluster II: Contextual</a:t>
          </a:r>
          <a:endParaRPr lang="id-ID" dirty="0">
            <a:latin typeface="Cambria" pitchFamily="18" charset="0"/>
          </a:endParaRPr>
        </a:p>
      </dgm:t>
    </dgm:pt>
    <dgm:pt modelId="{5C0B1D23-1E59-4D22-89DC-EEDC33F78CD9}" type="parTrans" cxnId="{2AC37D03-42F6-4288-BE34-615B85189543}">
      <dgm:prSet/>
      <dgm:spPr/>
      <dgm:t>
        <a:bodyPr/>
        <a:lstStyle/>
        <a:p>
          <a:endParaRPr lang="id-ID"/>
        </a:p>
      </dgm:t>
    </dgm:pt>
    <dgm:pt modelId="{D756F85D-F9A9-41E2-A4C7-AFE51200C26E}" type="sibTrans" cxnId="{2AC37D03-42F6-4288-BE34-615B85189543}">
      <dgm:prSet/>
      <dgm:spPr/>
      <dgm:t>
        <a:bodyPr/>
        <a:lstStyle/>
        <a:p>
          <a:endParaRPr lang="id-ID"/>
        </a:p>
      </dgm:t>
    </dgm:pt>
    <dgm:pt modelId="{0FBD1D60-8122-4A45-BE31-78A380D2B61A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Regional voter turnout low</a:t>
          </a:r>
          <a:endParaRPr lang="id-ID" dirty="0">
            <a:latin typeface="Cambria" pitchFamily="18" charset="0"/>
          </a:endParaRPr>
        </a:p>
      </dgm:t>
    </dgm:pt>
    <dgm:pt modelId="{0EBF195B-9BF0-4F87-8516-19CA99057758}" type="parTrans" cxnId="{384F141A-8B49-4EF5-986B-D951E954D2E5}">
      <dgm:prSet/>
      <dgm:spPr/>
      <dgm:t>
        <a:bodyPr/>
        <a:lstStyle/>
        <a:p>
          <a:endParaRPr lang="id-ID"/>
        </a:p>
      </dgm:t>
    </dgm:pt>
    <dgm:pt modelId="{36D9BA1B-E066-40A1-9407-583DE6880C27}" type="sibTrans" cxnId="{384F141A-8B49-4EF5-986B-D951E954D2E5}">
      <dgm:prSet/>
      <dgm:spPr/>
      <dgm:t>
        <a:bodyPr/>
        <a:lstStyle/>
        <a:p>
          <a:endParaRPr lang="id-ID"/>
        </a:p>
      </dgm:t>
    </dgm:pt>
    <dgm:pt modelId="{FE66390A-884F-4A45-9293-4F3D5607888F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Regional potential conflict of election violation</a:t>
          </a:r>
          <a:endParaRPr lang="id-ID" dirty="0">
            <a:latin typeface="Cambria" pitchFamily="18" charset="0"/>
          </a:endParaRPr>
        </a:p>
      </dgm:t>
    </dgm:pt>
    <dgm:pt modelId="{FC473945-43AD-486F-A7B9-0D118E1C3B7D}" type="parTrans" cxnId="{CC924C81-5344-4A8A-B1E8-3CC7968ECAFB}">
      <dgm:prSet/>
      <dgm:spPr/>
      <dgm:t>
        <a:bodyPr/>
        <a:lstStyle/>
        <a:p>
          <a:endParaRPr lang="id-ID"/>
        </a:p>
      </dgm:t>
    </dgm:pt>
    <dgm:pt modelId="{77E6428C-580E-441A-8A93-778262DA2060}" type="sibTrans" cxnId="{CC924C81-5344-4A8A-B1E8-3CC7968ECAFB}">
      <dgm:prSet/>
      <dgm:spPr/>
      <dgm:t>
        <a:bodyPr/>
        <a:lstStyle/>
        <a:p>
          <a:endParaRPr lang="id-ID"/>
        </a:p>
      </dgm:t>
    </dgm:pt>
    <dgm:pt modelId="{AB736C70-3C21-4F27-966D-107E0B45707F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Conflict region</a:t>
          </a:r>
          <a:endParaRPr lang="id-ID" dirty="0">
            <a:latin typeface="Cambria" pitchFamily="18" charset="0"/>
          </a:endParaRPr>
        </a:p>
      </dgm:t>
    </dgm:pt>
    <dgm:pt modelId="{C9E868AD-232A-4C0E-8910-861C7D069E3E}" type="parTrans" cxnId="{021D49CF-F131-4B0A-AE30-4C0774B2AE2E}">
      <dgm:prSet/>
      <dgm:spPr/>
      <dgm:t>
        <a:bodyPr/>
        <a:lstStyle/>
        <a:p>
          <a:endParaRPr lang="id-ID"/>
        </a:p>
      </dgm:t>
    </dgm:pt>
    <dgm:pt modelId="{9AC87DE3-4A55-4503-BD8A-49667C339460}" type="sibTrans" cxnId="{021D49CF-F131-4B0A-AE30-4C0774B2AE2E}">
      <dgm:prSet/>
      <dgm:spPr/>
      <dgm:t>
        <a:bodyPr/>
        <a:lstStyle/>
        <a:p>
          <a:endParaRPr lang="id-ID"/>
        </a:p>
      </dgm:t>
    </dgm:pt>
    <dgm:pt modelId="{E3658817-E227-4DD7-AB87-05BBFE13E35F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Religion</a:t>
          </a:r>
          <a:endParaRPr lang="id-ID" dirty="0">
            <a:latin typeface="Cambria" pitchFamily="18" charset="0"/>
          </a:endParaRPr>
        </a:p>
      </dgm:t>
    </dgm:pt>
    <dgm:pt modelId="{4B1EFDF9-1220-4B45-AC74-604ED7106B5E}" type="sibTrans" cxnId="{C146E1AF-8E33-4711-9DBF-2510FFCACF32}">
      <dgm:prSet/>
      <dgm:spPr/>
      <dgm:t>
        <a:bodyPr/>
        <a:lstStyle/>
        <a:p>
          <a:endParaRPr lang="id-ID"/>
        </a:p>
      </dgm:t>
    </dgm:pt>
    <dgm:pt modelId="{C821EA77-C5CE-48D4-B9A2-6F6FF308D225}" type="parTrans" cxnId="{C146E1AF-8E33-4711-9DBF-2510FFCACF32}">
      <dgm:prSet/>
      <dgm:spPr/>
      <dgm:t>
        <a:bodyPr/>
        <a:lstStyle/>
        <a:p>
          <a:endParaRPr lang="id-ID"/>
        </a:p>
      </dgm:t>
    </dgm:pt>
    <dgm:pt modelId="{C3D62332-BBA8-4179-8E55-57ABDB84AA55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Disability and Marginal</a:t>
          </a:r>
          <a:endParaRPr lang="id-ID" dirty="0">
            <a:latin typeface="Cambria" pitchFamily="18" charset="0"/>
          </a:endParaRPr>
        </a:p>
      </dgm:t>
    </dgm:pt>
    <dgm:pt modelId="{5B8519A0-2EDE-4136-893E-C9CD29FFD6E6}" type="sibTrans" cxnId="{CFF7C44C-E3A2-4142-9CAE-25B42CE7B329}">
      <dgm:prSet/>
      <dgm:spPr/>
      <dgm:t>
        <a:bodyPr/>
        <a:lstStyle/>
        <a:p>
          <a:endParaRPr lang="id-ID"/>
        </a:p>
      </dgm:t>
    </dgm:pt>
    <dgm:pt modelId="{BEA75348-8973-4A05-94BA-09D54B1939AF}" type="parTrans" cxnId="{CFF7C44C-E3A2-4142-9CAE-25B42CE7B329}">
      <dgm:prSet/>
      <dgm:spPr/>
      <dgm:t>
        <a:bodyPr/>
        <a:lstStyle/>
        <a:p>
          <a:endParaRPr lang="id-ID"/>
        </a:p>
      </dgm:t>
    </dgm:pt>
    <dgm:pt modelId="{4AEA7445-2613-4438-B635-59520ADB15C5}">
      <dgm:prSet phldrT="[Text]"/>
      <dgm:spPr/>
      <dgm:t>
        <a:bodyPr/>
        <a:lstStyle/>
        <a:p>
          <a:r>
            <a:rPr lang="id-ID" dirty="0" smtClean="0">
              <a:latin typeface="Cambria" pitchFamily="18" charset="0"/>
            </a:rPr>
            <a:t>Women</a:t>
          </a:r>
          <a:endParaRPr lang="id-ID" dirty="0">
            <a:latin typeface="Cambria" pitchFamily="18" charset="0"/>
          </a:endParaRPr>
        </a:p>
      </dgm:t>
    </dgm:pt>
    <dgm:pt modelId="{0820A038-5492-47D9-8691-F7730BB4DB4D}" type="sibTrans" cxnId="{311FC39A-AEAE-4D97-AD5D-B76DBF89BECD}">
      <dgm:prSet/>
      <dgm:spPr/>
      <dgm:t>
        <a:bodyPr/>
        <a:lstStyle/>
        <a:p>
          <a:endParaRPr lang="id-ID"/>
        </a:p>
      </dgm:t>
    </dgm:pt>
    <dgm:pt modelId="{DA51C315-0B89-4B25-833B-0C01F7ABF972}" type="parTrans" cxnId="{311FC39A-AEAE-4D97-AD5D-B76DBF89BECD}">
      <dgm:prSet/>
      <dgm:spPr/>
      <dgm:t>
        <a:bodyPr/>
        <a:lstStyle/>
        <a:p>
          <a:endParaRPr lang="id-ID"/>
        </a:p>
      </dgm:t>
    </dgm:pt>
    <dgm:pt modelId="{45190271-CB46-4D27-8637-0CD0F6DE16FB}" type="pres">
      <dgm:prSet presAssocID="{6D855768-CF58-47FE-91F5-49C4E60E53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E128771-70CA-4B55-A7EA-62CE1254953B}" type="pres">
      <dgm:prSet presAssocID="{EF207492-EADE-4A95-84E4-D0EC97FD631A}" presName="composite" presStyleCnt="0"/>
      <dgm:spPr/>
    </dgm:pt>
    <dgm:pt modelId="{39B3FEFE-0C7B-4E74-BD5A-0A5E4C984C37}" type="pres">
      <dgm:prSet presAssocID="{EF207492-EADE-4A95-84E4-D0EC97FD631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924105-A0B6-4738-AC83-1FF7571FA17A}" type="pres">
      <dgm:prSet presAssocID="{EF207492-EADE-4A95-84E4-D0EC97FD631A}" presName="desTx" presStyleLbl="alignAccFollowNode1" presStyleIdx="0" presStyleCnt="2" custLinFactNeighborX="-3477" custLinFactNeighborY="88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C0E3776-4039-4B96-ABE1-A6B9DDFCAB7C}" type="pres">
      <dgm:prSet presAssocID="{635DCD26-248E-4029-B4FF-7A6543BC412B}" presName="space" presStyleCnt="0"/>
      <dgm:spPr/>
    </dgm:pt>
    <dgm:pt modelId="{1A920511-6F6C-4AB4-BB95-D0269753BC5C}" type="pres">
      <dgm:prSet presAssocID="{E86243AE-92D7-4BEA-8423-7F04C6241A46}" presName="composite" presStyleCnt="0"/>
      <dgm:spPr/>
    </dgm:pt>
    <dgm:pt modelId="{EFF82BE9-F37B-40A8-A115-47BE30FE606E}" type="pres">
      <dgm:prSet presAssocID="{E86243AE-92D7-4BEA-8423-7F04C6241A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B8AD35-11E9-4418-B033-29BE921EF499}" type="pres">
      <dgm:prSet presAssocID="{E86243AE-92D7-4BEA-8423-7F04C6241A4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69F0627-BBBC-4494-A944-FD24D369A8D5}" type="presOf" srcId="{4AEA7445-2613-4438-B635-59520ADB15C5}" destId="{84924105-A0B6-4738-AC83-1FF7571FA17A}" srcOrd="0" destOrd="1" presId="urn:microsoft.com/office/officeart/2005/8/layout/hList1"/>
    <dgm:cxn modelId="{384F141A-8B49-4EF5-986B-D951E954D2E5}" srcId="{E86243AE-92D7-4BEA-8423-7F04C6241A46}" destId="{0FBD1D60-8122-4A45-BE31-78A380D2B61A}" srcOrd="0" destOrd="0" parTransId="{0EBF195B-9BF0-4F87-8516-19CA99057758}" sibTransId="{36D9BA1B-E066-40A1-9407-583DE6880C27}"/>
    <dgm:cxn modelId="{311FC39A-AEAE-4D97-AD5D-B76DBF89BECD}" srcId="{EF207492-EADE-4A95-84E4-D0EC97FD631A}" destId="{4AEA7445-2613-4438-B635-59520ADB15C5}" srcOrd="1" destOrd="0" parTransId="{DA51C315-0B89-4B25-833B-0C01F7ABF972}" sibTransId="{0820A038-5492-47D9-8691-F7730BB4DB4D}"/>
    <dgm:cxn modelId="{908A8057-D698-437D-8880-201933D5BD18}" type="presOf" srcId="{E86243AE-92D7-4BEA-8423-7F04C6241A46}" destId="{EFF82BE9-F37B-40A8-A115-47BE30FE606E}" srcOrd="0" destOrd="0" presId="urn:microsoft.com/office/officeart/2005/8/layout/hList1"/>
    <dgm:cxn modelId="{C146E1AF-8E33-4711-9DBF-2510FFCACF32}" srcId="{EF207492-EADE-4A95-84E4-D0EC97FD631A}" destId="{E3658817-E227-4DD7-AB87-05BBFE13E35F}" srcOrd="3" destOrd="0" parTransId="{C821EA77-C5CE-48D4-B9A2-6F6FF308D225}" sibTransId="{4B1EFDF9-1220-4B45-AC74-604ED7106B5E}"/>
    <dgm:cxn modelId="{560AFC77-C3E2-41BC-9462-06740B84DD6C}" type="presOf" srcId="{0FBD1D60-8122-4A45-BE31-78A380D2B61A}" destId="{B8B8AD35-11E9-4418-B033-29BE921EF499}" srcOrd="0" destOrd="0" presId="urn:microsoft.com/office/officeart/2005/8/layout/hList1"/>
    <dgm:cxn modelId="{021D49CF-F131-4B0A-AE30-4C0774B2AE2E}" srcId="{E86243AE-92D7-4BEA-8423-7F04C6241A46}" destId="{AB736C70-3C21-4F27-966D-107E0B45707F}" srcOrd="2" destOrd="0" parTransId="{C9E868AD-232A-4C0E-8910-861C7D069E3E}" sibTransId="{9AC87DE3-4A55-4503-BD8A-49667C339460}"/>
    <dgm:cxn modelId="{B7CED3CF-821F-4A74-9604-440B7B38FBDC}" type="presOf" srcId="{AB736C70-3C21-4F27-966D-107E0B45707F}" destId="{B8B8AD35-11E9-4418-B033-29BE921EF499}" srcOrd="0" destOrd="2" presId="urn:microsoft.com/office/officeart/2005/8/layout/hList1"/>
    <dgm:cxn modelId="{B2502C7D-1E52-4FB4-B3E1-48A4B033B0CA}" type="presOf" srcId="{8AF32798-148D-4541-B08F-C1AC46EC8CB9}" destId="{84924105-A0B6-4738-AC83-1FF7571FA17A}" srcOrd="0" destOrd="0" presId="urn:microsoft.com/office/officeart/2005/8/layout/hList1"/>
    <dgm:cxn modelId="{CC924C81-5344-4A8A-B1E8-3CC7968ECAFB}" srcId="{E86243AE-92D7-4BEA-8423-7F04C6241A46}" destId="{FE66390A-884F-4A45-9293-4F3D5607888F}" srcOrd="1" destOrd="0" parTransId="{FC473945-43AD-486F-A7B9-0D118E1C3B7D}" sibTransId="{77E6428C-580E-441A-8A93-778262DA2060}"/>
    <dgm:cxn modelId="{C31B99D2-4926-4AD3-B056-FB33B1237026}" srcId="{EF207492-EADE-4A95-84E4-D0EC97FD631A}" destId="{8AF32798-148D-4541-B08F-C1AC46EC8CB9}" srcOrd="0" destOrd="0" parTransId="{287F76FE-30EC-416C-9CA3-8FBEF6E78C90}" sibTransId="{3497A5C8-B527-4D26-AAB6-4C15C3CA58A4}"/>
    <dgm:cxn modelId="{01F50CE5-C523-412E-852B-CC4C78A5CFC1}" type="presOf" srcId="{C3D62332-BBA8-4179-8E55-57ABDB84AA55}" destId="{84924105-A0B6-4738-AC83-1FF7571FA17A}" srcOrd="0" destOrd="2" presId="urn:microsoft.com/office/officeart/2005/8/layout/hList1"/>
    <dgm:cxn modelId="{24E4F875-6A96-4CD4-A3E5-75C712954C1B}" srcId="{6D855768-CF58-47FE-91F5-49C4E60E53E8}" destId="{EF207492-EADE-4A95-84E4-D0EC97FD631A}" srcOrd="0" destOrd="0" parTransId="{A9BA19C6-BE8F-480D-9F52-3E32E2959D88}" sibTransId="{635DCD26-248E-4029-B4FF-7A6543BC412B}"/>
    <dgm:cxn modelId="{2AC37D03-42F6-4288-BE34-615B85189543}" srcId="{6D855768-CF58-47FE-91F5-49C4E60E53E8}" destId="{E86243AE-92D7-4BEA-8423-7F04C6241A46}" srcOrd="1" destOrd="0" parTransId="{5C0B1D23-1E59-4D22-89DC-EEDC33F78CD9}" sibTransId="{D756F85D-F9A9-41E2-A4C7-AFE51200C26E}"/>
    <dgm:cxn modelId="{E6E543D3-931C-4023-96F3-BAC3D49182CE}" type="presOf" srcId="{E3658817-E227-4DD7-AB87-05BBFE13E35F}" destId="{84924105-A0B6-4738-AC83-1FF7571FA17A}" srcOrd="0" destOrd="3" presId="urn:microsoft.com/office/officeart/2005/8/layout/hList1"/>
    <dgm:cxn modelId="{8FDC218C-4E76-4529-8921-588C31A19429}" type="presOf" srcId="{6D855768-CF58-47FE-91F5-49C4E60E53E8}" destId="{45190271-CB46-4D27-8637-0CD0F6DE16FB}" srcOrd="0" destOrd="0" presId="urn:microsoft.com/office/officeart/2005/8/layout/hList1"/>
    <dgm:cxn modelId="{CFF7C44C-E3A2-4142-9CAE-25B42CE7B329}" srcId="{EF207492-EADE-4A95-84E4-D0EC97FD631A}" destId="{C3D62332-BBA8-4179-8E55-57ABDB84AA55}" srcOrd="2" destOrd="0" parTransId="{BEA75348-8973-4A05-94BA-09D54B1939AF}" sibTransId="{5B8519A0-2EDE-4136-893E-C9CD29FFD6E6}"/>
    <dgm:cxn modelId="{3107C730-3CEA-4DD0-90CE-ED0D09EC17C8}" type="presOf" srcId="{EF207492-EADE-4A95-84E4-D0EC97FD631A}" destId="{39B3FEFE-0C7B-4E74-BD5A-0A5E4C984C37}" srcOrd="0" destOrd="0" presId="urn:microsoft.com/office/officeart/2005/8/layout/hList1"/>
    <dgm:cxn modelId="{36D2EF8C-1758-47DD-8E3A-11D6B27EFF52}" type="presOf" srcId="{FE66390A-884F-4A45-9293-4F3D5607888F}" destId="{B8B8AD35-11E9-4418-B033-29BE921EF499}" srcOrd="0" destOrd="1" presId="urn:microsoft.com/office/officeart/2005/8/layout/hList1"/>
    <dgm:cxn modelId="{70634271-8319-4E1A-910E-574ABBB8D7B8}" type="presParOf" srcId="{45190271-CB46-4D27-8637-0CD0F6DE16FB}" destId="{DE128771-70CA-4B55-A7EA-62CE1254953B}" srcOrd="0" destOrd="0" presId="urn:microsoft.com/office/officeart/2005/8/layout/hList1"/>
    <dgm:cxn modelId="{6C734C6A-EE5C-4A5A-840F-A59D88F0EA9C}" type="presParOf" srcId="{DE128771-70CA-4B55-A7EA-62CE1254953B}" destId="{39B3FEFE-0C7B-4E74-BD5A-0A5E4C984C37}" srcOrd="0" destOrd="0" presId="urn:microsoft.com/office/officeart/2005/8/layout/hList1"/>
    <dgm:cxn modelId="{E74C6737-A799-4B53-AA14-AFB38D872D84}" type="presParOf" srcId="{DE128771-70CA-4B55-A7EA-62CE1254953B}" destId="{84924105-A0B6-4738-AC83-1FF7571FA17A}" srcOrd="1" destOrd="0" presId="urn:microsoft.com/office/officeart/2005/8/layout/hList1"/>
    <dgm:cxn modelId="{759E8DBA-50AC-40B0-8FAE-3BB553799ECC}" type="presParOf" srcId="{45190271-CB46-4D27-8637-0CD0F6DE16FB}" destId="{5C0E3776-4039-4B96-ABE1-A6B9DDFCAB7C}" srcOrd="1" destOrd="0" presId="urn:microsoft.com/office/officeart/2005/8/layout/hList1"/>
    <dgm:cxn modelId="{7E2E2A7F-0AE1-4AD4-BC22-0D3D93BAD274}" type="presParOf" srcId="{45190271-CB46-4D27-8637-0CD0F6DE16FB}" destId="{1A920511-6F6C-4AB4-BB95-D0269753BC5C}" srcOrd="2" destOrd="0" presId="urn:microsoft.com/office/officeart/2005/8/layout/hList1"/>
    <dgm:cxn modelId="{1E99EDF7-AE88-4444-981E-583BB2AFE805}" type="presParOf" srcId="{1A920511-6F6C-4AB4-BB95-D0269753BC5C}" destId="{EFF82BE9-F37B-40A8-A115-47BE30FE606E}" srcOrd="0" destOrd="0" presId="urn:microsoft.com/office/officeart/2005/8/layout/hList1"/>
    <dgm:cxn modelId="{A60B2432-BBA1-433F-AAC9-08E92EE95B75}" type="presParOf" srcId="{1A920511-6F6C-4AB4-BB95-D0269753BC5C}" destId="{B8B8AD35-11E9-4418-B033-29BE921EF49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0BD3A2-7909-48B5-8D79-471B7C25D6F0}" type="doc">
      <dgm:prSet loTypeId="urn:microsoft.com/office/officeart/2005/8/layout/cycle3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549D8E0-F775-4538-9E3A-F755CA999B73}">
      <dgm:prSet phldrT="[Text]"/>
      <dgm:spPr/>
      <dgm:t>
        <a:bodyPr/>
        <a:lstStyle/>
        <a:p>
          <a:r>
            <a:rPr lang="id-ID" dirty="0" smtClean="0"/>
            <a:t>Intituional</a:t>
          </a:r>
          <a:endParaRPr lang="id-ID" dirty="0"/>
        </a:p>
      </dgm:t>
    </dgm:pt>
    <dgm:pt modelId="{90B0A53A-B680-49CA-869A-114A2087BEC0}" type="parTrans" cxnId="{52C494FC-8578-47EB-91A1-E1C3C77A1ACF}">
      <dgm:prSet/>
      <dgm:spPr/>
      <dgm:t>
        <a:bodyPr/>
        <a:lstStyle/>
        <a:p>
          <a:endParaRPr lang="id-ID"/>
        </a:p>
      </dgm:t>
    </dgm:pt>
    <dgm:pt modelId="{EDF7D388-A476-428B-AF5D-3490FAB531E9}" type="sibTrans" cxnId="{52C494FC-8578-47EB-91A1-E1C3C77A1ACF}">
      <dgm:prSet/>
      <dgm:spPr/>
      <dgm:t>
        <a:bodyPr/>
        <a:lstStyle/>
        <a:p>
          <a:endParaRPr lang="id-ID"/>
        </a:p>
      </dgm:t>
    </dgm:pt>
    <dgm:pt modelId="{F2D36BF3-5C13-4FCB-B4E8-B7E229F057E9}">
      <dgm:prSet phldrT="[Text]"/>
      <dgm:spPr/>
      <dgm:t>
        <a:bodyPr/>
        <a:lstStyle/>
        <a:p>
          <a:r>
            <a:rPr lang="id-ID" dirty="0" smtClean="0"/>
            <a:t>Election</a:t>
          </a:r>
          <a:endParaRPr lang="id-ID" dirty="0"/>
        </a:p>
      </dgm:t>
    </dgm:pt>
    <dgm:pt modelId="{C47A7F1D-A67D-46FE-B010-8ECF7465D0AB}" type="parTrans" cxnId="{38E1B91E-CF5A-4CB7-965B-D23309CBA04B}">
      <dgm:prSet/>
      <dgm:spPr/>
      <dgm:t>
        <a:bodyPr/>
        <a:lstStyle/>
        <a:p>
          <a:endParaRPr lang="id-ID"/>
        </a:p>
      </dgm:t>
    </dgm:pt>
    <dgm:pt modelId="{1A2042DD-96EE-4025-8810-A997C469565D}" type="sibTrans" cxnId="{38E1B91E-CF5A-4CB7-965B-D23309CBA04B}">
      <dgm:prSet/>
      <dgm:spPr/>
      <dgm:t>
        <a:bodyPr/>
        <a:lstStyle/>
        <a:p>
          <a:endParaRPr lang="id-ID"/>
        </a:p>
      </dgm:t>
    </dgm:pt>
    <dgm:pt modelId="{CABE9972-8A78-4738-840F-2736B00D074A}">
      <dgm:prSet phldrT="[Text]"/>
      <dgm:spPr/>
      <dgm:t>
        <a:bodyPr/>
        <a:lstStyle/>
        <a:p>
          <a:r>
            <a:rPr lang="id-ID" dirty="0" smtClean="0"/>
            <a:t>Politic Participant</a:t>
          </a:r>
          <a:endParaRPr lang="id-ID" dirty="0"/>
        </a:p>
      </dgm:t>
    </dgm:pt>
    <dgm:pt modelId="{C9751311-4395-47E9-AB29-718388023456}" type="parTrans" cxnId="{B49EB79A-26BD-41B8-8C51-C70B25A3A14B}">
      <dgm:prSet/>
      <dgm:spPr/>
      <dgm:t>
        <a:bodyPr/>
        <a:lstStyle/>
        <a:p>
          <a:endParaRPr lang="id-ID"/>
        </a:p>
      </dgm:t>
    </dgm:pt>
    <dgm:pt modelId="{244CBE52-AC6B-4CAB-978A-4E317F560B6F}" type="sibTrans" cxnId="{B49EB79A-26BD-41B8-8C51-C70B25A3A14B}">
      <dgm:prSet/>
      <dgm:spPr/>
      <dgm:t>
        <a:bodyPr/>
        <a:lstStyle/>
        <a:p>
          <a:endParaRPr lang="id-ID"/>
        </a:p>
      </dgm:t>
    </dgm:pt>
    <dgm:pt modelId="{F679369A-B742-401D-910D-BCCE686CC30C}">
      <dgm:prSet phldrT="[Text]"/>
      <dgm:spPr/>
      <dgm:t>
        <a:bodyPr/>
        <a:lstStyle/>
        <a:p>
          <a:r>
            <a:rPr lang="id-ID" dirty="0" smtClean="0"/>
            <a:t>Other Relevant Materials</a:t>
          </a:r>
          <a:endParaRPr lang="id-ID" dirty="0"/>
        </a:p>
      </dgm:t>
    </dgm:pt>
    <dgm:pt modelId="{B75316AB-4BBD-4D18-9E15-1153A27083E8}" type="parTrans" cxnId="{B1E4F238-82E3-46C8-A272-BA9044A4EAE4}">
      <dgm:prSet/>
      <dgm:spPr/>
      <dgm:t>
        <a:bodyPr/>
        <a:lstStyle/>
        <a:p>
          <a:endParaRPr lang="id-ID"/>
        </a:p>
      </dgm:t>
    </dgm:pt>
    <dgm:pt modelId="{45320A77-8BD6-4D20-9FF2-937F5BBFA46F}" type="sibTrans" cxnId="{B1E4F238-82E3-46C8-A272-BA9044A4EAE4}">
      <dgm:prSet/>
      <dgm:spPr/>
      <dgm:t>
        <a:bodyPr/>
        <a:lstStyle/>
        <a:p>
          <a:endParaRPr lang="id-ID"/>
        </a:p>
      </dgm:t>
    </dgm:pt>
    <dgm:pt modelId="{F70D7024-A18F-4B10-A352-1754A7D5AA3F}">
      <dgm:prSet phldrT="[Text]"/>
      <dgm:spPr/>
      <dgm:t>
        <a:bodyPr/>
        <a:lstStyle/>
        <a:p>
          <a:r>
            <a:rPr lang="id-ID" dirty="0" smtClean="0"/>
            <a:t>Democracy</a:t>
          </a:r>
          <a:endParaRPr lang="id-ID" dirty="0"/>
        </a:p>
      </dgm:t>
    </dgm:pt>
    <dgm:pt modelId="{E9B9AC04-3D16-408F-AA84-C0FB92FBA6DC}" type="parTrans" cxnId="{6EF7C922-1188-4550-8174-F0F8A9576766}">
      <dgm:prSet/>
      <dgm:spPr/>
      <dgm:t>
        <a:bodyPr/>
        <a:lstStyle/>
        <a:p>
          <a:endParaRPr lang="id-ID"/>
        </a:p>
      </dgm:t>
    </dgm:pt>
    <dgm:pt modelId="{A15074B4-D6A4-4B3C-A729-E911E3927FFD}" type="sibTrans" cxnId="{6EF7C922-1188-4550-8174-F0F8A9576766}">
      <dgm:prSet/>
      <dgm:spPr/>
      <dgm:t>
        <a:bodyPr/>
        <a:lstStyle/>
        <a:p>
          <a:endParaRPr lang="id-ID"/>
        </a:p>
      </dgm:t>
    </dgm:pt>
    <dgm:pt modelId="{3056B800-014E-4E95-A201-78636FE9301E}" type="pres">
      <dgm:prSet presAssocID="{8E0BD3A2-7909-48B5-8D79-471B7C25D6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13C7C1DE-A869-4AE2-8C77-0BE7A9BF21D9}" type="pres">
      <dgm:prSet presAssocID="{8E0BD3A2-7909-48B5-8D79-471B7C25D6F0}" presName="cycle" presStyleCnt="0"/>
      <dgm:spPr/>
      <dgm:t>
        <a:bodyPr/>
        <a:lstStyle/>
        <a:p>
          <a:endParaRPr lang="id-ID"/>
        </a:p>
      </dgm:t>
    </dgm:pt>
    <dgm:pt modelId="{9FAFE64C-B8CA-472C-A08E-834B2232BFCC}" type="pres">
      <dgm:prSet presAssocID="{A549D8E0-F775-4538-9E3A-F755CA999B7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81C178C-02AE-421A-8A89-7C8FC56C59EE}" type="pres">
      <dgm:prSet presAssocID="{EDF7D388-A476-428B-AF5D-3490FAB531E9}" presName="sibTransFirstNode" presStyleLbl="bgShp" presStyleIdx="0" presStyleCnt="1"/>
      <dgm:spPr/>
      <dgm:t>
        <a:bodyPr/>
        <a:lstStyle/>
        <a:p>
          <a:endParaRPr lang="id-ID"/>
        </a:p>
      </dgm:t>
    </dgm:pt>
    <dgm:pt modelId="{65DDFE6C-82DD-4B62-B3CE-8F3BBCEDFCBE}" type="pres">
      <dgm:prSet presAssocID="{F2D36BF3-5C13-4FCB-B4E8-B7E229F057E9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3A0FB6A-313A-4E8B-9E51-369312256459}" type="pres">
      <dgm:prSet presAssocID="{CABE9972-8A78-4738-840F-2736B00D074A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FF1DE7-BC1C-4BD5-915F-C5F2D4AAFBE8}" type="pres">
      <dgm:prSet presAssocID="{F679369A-B742-401D-910D-BCCE686CC30C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9EE7A2C-AEE9-44B4-910C-5E4CCEA36E3A}" type="pres">
      <dgm:prSet presAssocID="{F70D7024-A18F-4B10-A352-1754A7D5AA3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1E4F238-82E3-46C8-A272-BA9044A4EAE4}" srcId="{8E0BD3A2-7909-48B5-8D79-471B7C25D6F0}" destId="{F679369A-B742-401D-910D-BCCE686CC30C}" srcOrd="3" destOrd="0" parTransId="{B75316AB-4BBD-4D18-9E15-1153A27083E8}" sibTransId="{45320A77-8BD6-4D20-9FF2-937F5BBFA46F}"/>
    <dgm:cxn modelId="{38E1B91E-CF5A-4CB7-965B-D23309CBA04B}" srcId="{8E0BD3A2-7909-48B5-8D79-471B7C25D6F0}" destId="{F2D36BF3-5C13-4FCB-B4E8-B7E229F057E9}" srcOrd="1" destOrd="0" parTransId="{C47A7F1D-A67D-46FE-B010-8ECF7465D0AB}" sibTransId="{1A2042DD-96EE-4025-8810-A997C469565D}"/>
    <dgm:cxn modelId="{52C494FC-8578-47EB-91A1-E1C3C77A1ACF}" srcId="{8E0BD3A2-7909-48B5-8D79-471B7C25D6F0}" destId="{A549D8E0-F775-4538-9E3A-F755CA999B73}" srcOrd="0" destOrd="0" parTransId="{90B0A53A-B680-49CA-869A-114A2087BEC0}" sibTransId="{EDF7D388-A476-428B-AF5D-3490FAB531E9}"/>
    <dgm:cxn modelId="{3882577B-C3D2-447F-BA12-5DC5181E04B4}" type="presOf" srcId="{CABE9972-8A78-4738-840F-2736B00D074A}" destId="{63A0FB6A-313A-4E8B-9E51-369312256459}" srcOrd="0" destOrd="0" presId="urn:microsoft.com/office/officeart/2005/8/layout/cycle3"/>
    <dgm:cxn modelId="{9D1A6133-EA3F-4267-90F7-12D43699A25D}" type="presOf" srcId="{EDF7D388-A476-428B-AF5D-3490FAB531E9}" destId="{681C178C-02AE-421A-8A89-7C8FC56C59EE}" srcOrd="0" destOrd="0" presId="urn:microsoft.com/office/officeart/2005/8/layout/cycle3"/>
    <dgm:cxn modelId="{4C432B36-9DDB-4436-9B93-E9E41C6817E2}" type="presOf" srcId="{F679369A-B742-401D-910D-BCCE686CC30C}" destId="{74FF1DE7-BC1C-4BD5-915F-C5F2D4AAFBE8}" srcOrd="0" destOrd="0" presId="urn:microsoft.com/office/officeart/2005/8/layout/cycle3"/>
    <dgm:cxn modelId="{F96EC5D8-F5F5-4D35-99B8-23229CC71355}" type="presOf" srcId="{8E0BD3A2-7909-48B5-8D79-471B7C25D6F0}" destId="{3056B800-014E-4E95-A201-78636FE9301E}" srcOrd="0" destOrd="0" presId="urn:microsoft.com/office/officeart/2005/8/layout/cycle3"/>
    <dgm:cxn modelId="{6EF7C922-1188-4550-8174-F0F8A9576766}" srcId="{8E0BD3A2-7909-48B5-8D79-471B7C25D6F0}" destId="{F70D7024-A18F-4B10-A352-1754A7D5AA3F}" srcOrd="4" destOrd="0" parTransId="{E9B9AC04-3D16-408F-AA84-C0FB92FBA6DC}" sibTransId="{A15074B4-D6A4-4B3C-A729-E911E3927FFD}"/>
    <dgm:cxn modelId="{A1DE34FE-8B32-4333-9DFD-4401230BC490}" type="presOf" srcId="{F2D36BF3-5C13-4FCB-B4E8-B7E229F057E9}" destId="{65DDFE6C-82DD-4B62-B3CE-8F3BBCEDFCBE}" srcOrd="0" destOrd="0" presId="urn:microsoft.com/office/officeart/2005/8/layout/cycle3"/>
    <dgm:cxn modelId="{B49EB79A-26BD-41B8-8C51-C70B25A3A14B}" srcId="{8E0BD3A2-7909-48B5-8D79-471B7C25D6F0}" destId="{CABE9972-8A78-4738-840F-2736B00D074A}" srcOrd="2" destOrd="0" parTransId="{C9751311-4395-47E9-AB29-718388023456}" sibTransId="{244CBE52-AC6B-4CAB-978A-4E317F560B6F}"/>
    <dgm:cxn modelId="{F317EC57-7BE0-4E1A-B541-856E6833B822}" type="presOf" srcId="{A549D8E0-F775-4538-9E3A-F755CA999B73}" destId="{9FAFE64C-B8CA-472C-A08E-834B2232BFCC}" srcOrd="0" destOrd="0" presId="urn:microsoft.com/office/officeart/2005/8/layout/cycle3"/>
    <dgm:cxn modelId="{20B302E8-9D27-4944-8D37-41EB71AAD4CE}" type="presOf" srcId="{F70D7024-A18F-4B10-A352-1754A7D5AA3F}" destId="{B9EE7A2C-AEE9-44B4-910C-5E4CCEA36E3A}" srcOrd="0" destOrd="0" presId="urn:microsoft.com/office/officeart/2005/8/layout/cycle3"/>
    <dgm:cxn modelId="{7D09290C-DBAC-44B1-B53A-206297D2B27C}" type="presParOf" srcId="{3056B800-014E-4E95-A201-78636FE9301E}" destId="{13C7C1DE-A869-4AE2-8C77-0BE7A9BF21D9}" srcOrd="0" destOrd="0" presId="urn:microsoft.com/office/officeart/2005/8/layout/cycle3"/>
    <dgm:cxn modelId="{623A3B82-BE44-430E-A03D-AEA22B0110A7}" type="presParOf" srcId="{13C7C1DE-A869-4AE2-8C77-0BE7A9BF21D9}" destId="{9FAFE64C-B8CA-472C-A08E-834B2232BFCC}" srcOrd="0" destOrd="0" presId="urn:microsoft.com/office/officeart/2005/8/layout/cycle3"/>
    <dgm:cxn modelId="{DFD3343A-3F8B-4306-8473-4BCD34817F2D}" type="presParOf" srcId="{13C7C1DE-A869-4AE2-8C77-0BE7A9BF21D9}" destId="{681C178C-02AE-421A-8A89-7C8FC56C59EE}" srcOrd="1" destOrd="0" presId="urn:microsoft.com/office/officeart/2005/8/layout/cycle3"/>
    <dgm:cxn modelId="{BC5A3C9C-1994-48E6-B894-9A0EC02E173D}" type="presParOf" srcId="{13C7C1DE-A869-4AE2-8C77-0BE7A9BF21D9}" destId="{65DDFE6C-82DD-4B62-B3CE-8F3BBCEDFCBE}" srcOrd="2" destOrd="0" presId="urn:microsoft.com/office/officeart/2005/8/layout/cycle3"/>
    <dgm:cxn modelId="{0A2612C8-1072-4BCE-85C0-DA863CF896E2}" type="presParOf" srcId="{13C7C1DE-A869-4AE2-8C77-0BE7A9BF21D9}" destId="{63A0FB6A-313A-4E8B-9E51-369312256459}" srcOrd="3" destOrd="0" presId="urn:microsoft.com/office/officeart/2005/8/layout/cycle3"/>
    <dgm:cxn modelId="{80B97154-6421-4C9B-B0C8-3A18BA03C626}" type="presParOf" srcId="{13C7C1DE-A869-4AE2-8C77-0BE7A9BF21D9}" destId="{74FF1DE7-BC1C-4BD5-915F-C5F2D4AAFBE8}" srcOrd="4" destOrd="0" presId="urn:microsoft.com/office/officeart/2005/8/layout/cycle3"/>
    <dgm:cxn modelId="{36E8E488-190B-4DDC-AA15-F96A0B302A70}" type="presParOf" srcId="{13C7C1DE-A869-4AE2-8C77-0BE7A9BF21D9}" destId="{B9EE7A2C-AEE9-44B4-910C-5E4CCEA36E3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553A6F9-0AB6-49A6-A97A-DBD0B94FB151}">
      <dsp:nvSpPr>
        <dsp:cNvPr id="0" name=""/>
        <dsp:cNvSpPr/>
      </dsp:nvSpPr>
      <dsp:spPr>
        <a:xfrm>
          <a:off x="3186354" y="0"/>
          <a:ext cx="2124236" cy="1332147"/>
        </a:xfrm>
        <a:prstGeom prst="trapezoid">
          <a:avLst>
            <a:gd name="adj" fmla="val 797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34 PROVINCES</a:t>
          </a:r>
          <a:endParaRPr lang="id-ID" sz="2000" b="1" kern="1200" dirty="0"/>
        </a:p>
      </dsp:txBody>
      <dsp:txXfrm>
        <a:off x="3186354" y="0"/>
        <a:ext cx="2124236" cy="1332147"/>
      </dsp:txXfrm>
    </dsp:sp>
    <dsp:sp modelId="{5B9D1B5E-FDCC-459F-8368-D37AD826968F}">
      <dsp:nvSpPr>
        <dsp:cNvPr id="0" name=""/>
        <dsp:cNvSpPr/>
      </dsp:nvSpPr>
      <dsp:spPr>
        <a:xfrm>
          <a:off x="2124236" y="1332147"/>
          <a:ext cx="4248472" cy="1332147"/>
        </a:xfrm>
        <a:prstGeom prst="trapezoid">
          <a:avLst>
            <a:gd name="adj" fmla="val 797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514 REGENCIES/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000" b="1" kern="1200" dirty="0" smtClean="0"/>
            <a:t>MUNICIPALITIES</a:t>
          </a:r>
          <a:endParaRPr lang="id-ID" sz="2000" b="1" kern="1200" dirty="0"/>
        </a:p>
      </dsp:txBody>
      <dsp:txXfrm>
        <a:off x="2867718" y="1332147"/>
        <a:ext cx="2761506" cy="1332147"/>
      </dsp:txXfrm>
    </dsp:sp>
    <dsp:sp modelId="{BF78FE43-EDC1-4E70-AA18-E2EBE0C3B9A9}">
      <dsp:nvSpPr>
        <dsp:cNvPr id="0" name=""/>
        <dsp:cNvSpPr/>
      </dsp:nvSpPr>
      <dsp:spPr>
        <a:xfrm>
          <a:off x="1062118" y="2664295"/>
          <a:ext cx="6372708" cy="1332147"/>
        </a:xfrm>
        <a:prstGeom prst="trapezoid">
          <a:avLst>
            <a:gd name="adj" fmla="val 797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7160 DISTRICTS</a:t>
          </a:r>
          <a:endParaRPr lang="id-ID" sz="2400" b="1" kern="1200" dirty="0"/>
        </a:p>
      </dsp:txBody>
      <dsp:txXfrm>
        <a:off x="2177341" y="2664295"/>
        <a:ext cx="4142260" cy="1332147"/>
      </dsp:txXfrm>
    </dsp:sp>
    <dsp:sp modelId="{5AC9E14E-C7C6-4D52-B37A-047A6AF1CDAD}">
      <dsp:nvSpPr>
        <dsp:cNvPr id="0" name=""/>
        <dsp:cNvSpPr/>
      </dsp:nvSpPr>
      <dsp:spPr>
        <a:xfrm>
          <a:off x="0" y="3996443"/>
          <a:ext cx="8496944" cy="1332147"/>
        </a:xfrm>
        <a:prstGeom prst="trapezoid">
          <a:avLst>
            <a:gd name="adj" fmla="val 7973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83184 VILLAGES</a:t>
          </a:r>
          <a:endParaRPr lang="id-ID" sz="2400" b="1" kern="1200" dirty="0"/>
        </a:p>
      </dsp:txBody>
      <dsp:txXfrm>
        <a:off x="1486965" y="3996443"/>
        <a:ext cx="5523013" cy="133214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961446-F68E-4421-844F-849AE15EFC55}">
      <dsp:nvSpPr>
        <dsp:cNvPr id="0" name=""/>
        <dsp:cNvSpPr/>
      </dsp:nvSpPr>
      <dsp:spPr>
        <a:xfrm>
          <a:off x="8" y="674299"/>
          <a:ext cx="3060343" cy="28520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Parliamentary Election</a:t>
          </a:r>
          <a:r>
            <a:rPr lang="id-ID" sz="1600" b="1" kern="1200" dirty="0" smtClean="0">
              <a:solidFill>
                <a:schemeClr val="tx1"/>
              </a:solidFill>
            </a:rPr>
            <a:t> 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 </a:t>
          </a:r>
          <a:r>
            <a:rPr lang="id-ID" sz="1600" b="1" kern="1200" dirty="0" smtClean="0">
              <a:solidFill>
                <a:schemeClr val="tx1"/>
              </a:solidFill>
              <a:latin typeface="Calibri"/>
            </a:rPr>
            <a:t>◦</a:t>
          </a:r>
          <a:r>
            <a:rPr lang="id-ID" sz="1600" b="1" kern="1200" dirty="0" smtClean="0">
              <a:solidFill>
                <a:schemeClr val="tx1"/>
              </a:solidFill>
            </a:rPr>
            <a:t>Regional Representative Council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 </a:t>
          </a:r>
          <a:r>
            <a:rPr lang="id-ID" sz="1600" b="1" kern="1200" dirty="0" smtClean="0">
              <a:solidFill>
                <a:schemeClr val="tx1"/>
              </a:solidFill>
              <a:latin typeface="Calibri"/>
            </a:rPr>
            <a:t>◦</a:t>
          </a:r>
          <a:r>
            <a:rPr lang="id-ID" sz="1600" b="1" kern="1200" dirty="0" smtClean="0">
              <a:solidFill>
                <a:schemeClr val="tx1"/>
              </a:solidFill>
            </a:rPr>
            <a:t>People’s Representative Council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  <a:latin typeface="Calibri"/>
            </a:rPr>
            <a:t>◦</a:t>
          </a:r>
          <a:r>
            <a:rPr lang="id-ID" sz="1600" b="1" kern="1200" dirty="0" smtClean="0">
              <a:solidFill>
                <a:schemeClr val="tx1"/>
              </a:solidFill>
            </a:rPr>
            <a:t>Peoples Regional Representative Council</a:t>
          </a:r>
          <a:endParaRPr lang="id-ID" sz="1600" b="1" kern="1200" dirty="0">
            <a:solidFill>
              <a:schemeClr val="tx1"/>
            </a:solidFill>
          </a:endParaRPr>
        </a:p>
      </dsp:txBody>
      <dsp:txXfrm>
        <a:off x="8" y="674299"/>
        <a:ext cx="3060343" cy="2852045"/>
      </dsp:txXfrm>
    </dsp:sp>
    <dsp:sp modelId="{DB75DECC-EED1-452D-BE6B-15DA23E3894E}">
      <dsp:nvSpPr>
        <dsp:cNvPr id="0" name=""/>
        <dsp:cNvSpPr/>
      </dsp:nvSpPr>
      <dsp:spPr>
        <a:xfrm rot="5419009">
          <a:off x="3188000" y="1850260"/>
          <a:ext cx="760371" cy="522661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1F9A1E-E563-4065-A20E-879D84447BAE}">
      <dsp:nvSpPr>
        <dsp:cNvPr id="0" name=""/>
        <dsp:cNvSpPr/>
      </dsp:nvSpPr>
      <dsp:spPr>
        <a:xfrm>
          <a:off x="4046452" y="1185449"/>
          <a:ext cx="1778362" cy="1867406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Presidential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chemeClr val="tx1"/>
              </a:solidFill>
            </a:rPr>
            <a:t>Election</a:t>
          </a:r>
        </a:p>
      </dsp:txBody>
      <dsp:txXfrm>
        <a:off x="4046452" y="1185449"/>
        <a:ext cx="1778362" cy="1867406"/>
      </dsp:txXfrm>
    </dsp:sp>
    <dsp:sp modelId="{CFD4AF89-C4E4-47F2-8FF1-8E869D76A3B5}">
      <dsp:nvSpPr>
        <dsp:cNvPr id="0" name=""/>
        <dsp:cNvSpPr/>
      </dsp:nvSpPr>
      <dsp:spPr>
        <a:xfrm rot="5245293">
          <a:off x="6039447" y="1790993"/>
          <a:ext cx="760371" cy="522661"/>
        </a:xfrm>
        <a:prstGeom prst="triangl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378983-DEB9-49A3-A894-29CD27FE3900}">
      <dsp:nvSpPr>
        <dsp:cNvPr id="0" name=""/>
        <dsp:cNvSpPr/>
      </dsp:nvSpPr>
      <dsp:spPr>
        <a:xfrm>
          <a:off x="6984782" y="950814"/>
          <a:ext cx="1985330" cy="2062714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Concurrent Governor and Regent/Mayor Election</a:t>
          </a:r>
          <a:endParaRPr lang="id-ID" sz="1600" b="1" kern="1200" dirty="0">
            <a:solidFill>
              <a:schemeClr val="tx1"/>
            </a:solidFill>
          </a:endParaRPr>
        </a:p>
      </dsp:txBody>
      <dsp:txXfrm>
        <a:off x="6984782" y="950814"/>
        <a:ext cx="1985330" cy="206271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901639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3771885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52007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7119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554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603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1089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1614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071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9537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5792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8336214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3982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706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263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4387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1985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262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8710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81483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2395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310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4033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27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8890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1400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4155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052904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38624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083697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91307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170756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09443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040B4-7623-4AF6-98F3-779B81A665D0}" type="datetimeFigureOut">
              <a:rPr lang="id-ID" smtClean="0"/>
              <a:pPr/>
              <a:t>19/10/2016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403C9-543C-4D96-B88D-A5049F3D08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95785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1098E-B107-4A61-8CD9-C86E3C93B717}" type="datetimeFigureOut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19/10/2016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91E13-16A8-4C99-9E8A-508AE13DB642}" type="slidenum">
              <a:rPr lang="id-ID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d-ID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6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84DD9-1313-43B1-BC27-6E36A968BF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8A43-94DC-4902-B52B-52289FC76E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jpeg"/><Relationship Id="rId7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chart" Target="../charts/chart2.xml"/><Relationship Id="rId10" Type="http://schemas.openxmlformats.org/officeDocument/2006/relationships/image" Target="../media/image17.jpeg"/><Relationship Id="rId4" Type="http://schemas.openxmlformats.org/officeDocument/2006/relationships/chart" Target="../charts/chart1.xml"/><Relationship Id="rId9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jpeg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0" Type="http://schemas.openxmlformats.org/officeDocument/2006/relationships/chart" Target="../charts/chart6.xml"/><Relationship Id="rId4" Type="http://schemas.openxmlformats.org/officeDocument/2006/relationships/chart" Target="../charts/chart4.xml"/><Relationship Id="rId9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jpeg"/><Relationship Id="rId5" Type="http://schemas.openxmlformats.org/officeDocument/2006/relationships/chart" Target="../charts/chart7.xm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61" y="-35424"/>
            <a:ext cx="9123807" cy="686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486" y="3237484"/>
            <a:ext cx="8216776" cy="2664296"/>
          </a:xfrm>
        </p:spPr>
        <p:txBody>
          <a:bodyPr>
            <a:normAutofit fontScale="90000"/>
          </a:bodyPr>
          <a:lstStyle/>
          <a:p>
            <a:pPr algn="r"/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INCLUSIVE ELECTORAL EDUCATION THROUGH INFORMAL EDUCATION CHANNEL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107505" y="5807011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Hasyim Asy’ari</a:t>
            </a:r>
          </a:p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General Election Commission of The Republic of Indonesia</a:t>
            </a: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361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715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PRESIDENTIAL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ELECTIONS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President as Head of Executive elected directly by the people</a:t>
            </a:r>
          </a:p>
          <a:p>
            <a:r>
              <a:rPr lang="en-US" dirty="0"/>
              <a:t>Maximum two five-year term of service</a:t>
            </a:r>
          </a:p>
          <a:p>
            <a:r>
              <a:rPr lang="en-US" dirty="0"/>
              <a:t>Min 25% of total vote required for a party or coalition to nominate candidate pairs</a:t>
            </a:r>
          </a:p>
          <a:p>
            <a:r>
              <a:rPr lang="en-US" dirty="0"/>
              <a:t>Candidate who receives &gt;50% wins the election</a:t>
            </a:r>
          </a:p>
          <a:p>
            <a:r>
              <a:rPr lang="en-US" dirty="0"/>
              <a:t>Run-off election between top two candidates if no one reaches the 50% threshold in round one</a:t>
            </a:r>
          </a:p>
        </p:txBody>
      </p:sp>
    </p:spTree>
    <p:extLst>
      <p:ext uri="{BB962C8B-B14F-4D97-AF65-F5344CB8AC3E}">
        <p14:creationId xmlns="" xmlns:p14="http://schemas.microsoft.com/office/powerpoint/2010/main" val="1115692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LOCAL ELECTIONS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id-ID" dirty="0" smtClean="0">
                <a:ea typeface="ＭＳ Ｐゴシック" pitchFamily="34" charset="-128"/>
              </a:rPr>
              <a:t>Local election is an election to select head of regional. 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endParaRPr lang="id-ID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id-ID" dirty="0" smtClean="0">
                <a:ea typeface="ＭＳ Ｐゴシック" pitchFamily="34" charset="-128"/>
              </a:rPr>
              <a:t>Previously, the date of local election different from one region to another. By the Law Number 8 Year 2015, government decide to conduct local election from regions concurrently.</a:t>
            </a:r>
          </a:p>
          <a:p>
            <a:pPr>
              <a:lnSpc>
                <a:spcPct val="80000"/>
              </a:lnSpc>
              <a:spcBef>
                <a:spcPts val="300"/>
              </a:spcBef>
            </a:pPr>
            <a:endParaRPr lang="id-ID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dirty="0" smtClean="0">
                <a:ea typeface="ＭＳ Ｐゴシック" pitchFamily="34" charset="-128"/>
              </a:rPr>
              <a:t>The schedule of concurrent </a:t>
            </a:r>
            <a:r>
              <a:rPr lang="id-ID" dirty="0" smtClean="0">
                <a:ea typeface="ＭＳ Ｐゴシック" pitchFamily="34" charset="-128"/>
              </a:rPr>
              <a:t>local </a:t>
            </a:r>
            <a:r>
              <a:rPr lang="en-US" dirty="0" smtClean="0">
                <a:ea typeface="ＭＳ Ｐゴシック" pitchFamily="34" charset="-128"/>
              </a:rPr>
              <a:t>elections is designed to accommodate the end of term of each regional head. The end of term varies as previously each region conducted </a:t>
            </a:r>
            <a:r>
              <a:rPr lang="id-ID" dirty="0" smtClean="0">
                <a:ea typeface="ＭＳ Ｐゴシック" pitchFamily="34" charset="-128"/>
              </a:rPr>
              <a:t>local </a:t>
            </a:r>
            <a:r>
              <a:rPr lang="en-US" dirty="0" smtClean="0">
                <a:ea typeface="ＭＳ Ｐゴシック" pitchFamily="34" charset="-128"/>
              </a:rPr>
              <a:t>elections in different dates. </a:t>
            </a:r>
            <a:endParaRPr lang="id-ID" dirty="0" smtClean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spcBef>
                <a:spcPts val="300"/>
              </a:spcBef>
              <a:buNone/>
            </a:pPr>
            <a:endParaRPr lang="id-ID" dirty="0" smtClean="0">
              <a:ea typeface="ＭＳ Ｐゴシック" pitchFamily="34" charset="-128"/>
            </a:endParaRPr>
          </a:p>
          <a:p>
            <a:pPr>
              <a:lnSpc>
                <a:spcPct val="80000"/>
              </a:lnSpc>
              <a:spcBef>
                <a:spcPts val="300"/>
              </a:spcBef>
            </a:pPr>
            <a:r>
              <a:rPr lang="en-US" dirty="0" smtClean="0">
                <a:ea typeface="ＭＳ Ｐゴシック" pitchFamily="34" charset="-128"/>
              </a:rPr>
              <a:t>Concurrent </a:t>
            </a:r>
            <a:r>
              <a:rPr lang="id-ID" dirty="0" smtClean="0">
                <a:ea typeface="ＭＳ Ｐゴシック" pitchFamily="34" charset="-128"/>
              </a:rPr>
              <a:t>local </a:t>
            </a:r>
            <a:r>
              <a:rPr lang="en-US" dirty="0" smtClean="0">
                <a:ea typeface="ＭＳ Ｐゴシック" pitchFamily="34" charset="-128"/>
              </a:rPr>
              <a:t>elections for all regions in Indonesia is </a:t>
            </a:r>
            <a:r>
              <a:rPr lang="id-ID" dirty="0" smtClean="0">
                <a:ea typeface="ＭＳ Ｐゴシック" pitchFamily="34" charset="-128"/>
              </a:rPr>
              <a:t>designed to be conducted in 2027.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347116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926976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LOCAL ELECTIONS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Gubernatorial </a:t>
            </a:r>
            <a:r>
              <a:rPr lang="en-US" dirty="0"/>
              <a:t>election: electing head executive of a province with min 30% of total votes</a:t>
            </a:r>
          </a:p>
          <a:p>
            <a:r>
              <a:rPr lang="en-US" dirty="0"/>
              <a:t>Regency/Municipality election: electing head executive of a regency/municipality </a:t>
            </a:r>
          </a:p>
          <a:p>
            <a:r>
              <a:rPr lang="en-US" dirty="0" err="1"/>
              <a:t>Kecamatan</a:t>
            </a:r>
            <a:r>
              <a:rPr lang="en-US" dirty="0"/>
              <a:t> appointments by the Regent/Mayor at regency/municipality level</a:t>
            </a:r>
          </a:p>
          <a:p>
            <a:r>
              <a:rPr lang="en-US" dirty="0"/>
              <a:t>Ward/village appointments and elections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head of </a:t>
            </a:r>
            <a:r>
              <a:rPr lang="en-US" dirty="0" err="1"/>
              <a:t>Kelurahan</a:t>
            </a:r>
            <a:r>
              <a:rPr lang="en-US" dirty="0"/>
              <a:t> is a civil servant appointed by the sub-district head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head village is a civilian directly elected by villagers in locally organized elections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93232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83" y="-27384"/>
            <a:ext cx="822790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Schedule of Concurrent </a:t>
            </a:r>
            <a:r>
              <a:rPr lang="id-ID" b="1" dirty="0"/>
              <a:t> </a:t>
            </a:r>
            <a:r>
              <a:rPr lang="id-ID" b="1" dirty="0" smtClean="0"/>
              <a:t>Local </a:t>
            </a:r>
            <a:r>
              <a:rPr lang="en-US" b="1" dirty="0" smtClean="0"/>
              <a:t>Elections</a:t>
            </a:r>
            <a:endParaRPr lang="id-ID" dirty="0"/>
          </a:p>
        </p:txBody>
      </p:sp>
      <p:sp>
        <p:nvSpPr>
          <p:cNvPr id="4" name="Round Single Corner Rectangle 3"/>
          <p:cNvSpPr/>
          <p:nvPr/>
        </p:nvSpPr>
        <p:spPr>
          <a:xfrm>
            <a:off x="562854" y="2127819"/>
            <a:ext cx="1370848" cy="916196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en-US" sz="1200" b="1" dirty="0">
                <a:ea typeface="ＭＳ Ｐゴシック" pitchFamily="34" charset="-128"/>
              </a:rPr>
              <a:t>Regional Head end of term: </a:t>
            </a:r>
            <a:r>
              <a:rPr lang="id-ID" sz="1200" b="1" dirty="0">
                <a:ea typeface="ＭＳ Ｐゴシック" pitchFamily="34" charset="-128"/>
              </a:rPr>
              <a:t>2015 –June 2016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0251" y="2089850"/>
            <a:ext cx="3019427" cy="1088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/>
        </p:nvSpPr>
        <p:spPr>
          <a:xfrm>
            <a:off x="2540015" y="2183894"/>
            <a:ext cx="294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Election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s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 was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held on December 2015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 in</a:t>
            </a:r>
            <a:endParaRPr lang="id-ID" sz="1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83841157"/>
              </p:ext>
            </p:extLst>
          </p:nvPr>
        </p:nvGraphicFramePr>
        <p:xfrm>
          <a:off x="2623049" y="2564904"/>
          <a:ext cx="2813049" cy="46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805"/>
                <a:gridCol w="1039561"/>
                <a:gridCol w="937683"/>
              </a:tblGrid>
              <a:tr h="46223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9 Province</a:t>
                      </a:r>
                      <a:r>
                        <a:rPr lang="en-US" sz="1200" dirty="0" smtClean="0"/>
                        <a:t>s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36 </a:t>
                      </a:r>
                      <a:r>
                        <a:rPr lang="en-US" sz="1200" dirty="0" smtClean="0"/>
                        <a:t>Municipalities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224 </a:t>
                      </a:r>
                      <a:r>
                        <a:rPr lang="en-US" sz="1200" dirty="0" smtClean="0"/>
                        <a:t>Regencies</a:t>
                      </a:r>
                      <a:endParaRPr lang="id-ID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500482" y="3255609"/>
            <a:ext cx="3054354" cy="1088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2520251" y="3348143"/>
            <a:ext cx="3085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Election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s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 will 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be 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held on February 2017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 in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endParaRPr lang="id-ID" sz="12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6591270"/>
              </p:ext>
            </p:extLst>
          </p:nvPr>
        </p:nvGraphicFramePr>
        <p:xfrm>
          <a:off x="2622103" y="3658227"/>
          <a:ext cx="27771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263"/>
                <a:gridCol w="1065173"/>
                <a:gridCol w="9257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8 Province</a:t>
                      </a:r>
                      <a:r>
                        <a:rPr lang="en-US" sz="1200" dirty="0" smtClean="0"/>
                        <a:t>s</a:t>
                      </a:r>
                      <a:r>
                        <a:rPr lang="id-ID" sz="1200" dirty="0" smtClean="0"/>
                        <a:t> 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18 </a:t>
                      </a:r>
                      <a:r>
                        <a:rPr lang="en-US" sz="1200" dirty="0" smtClean="0"/>
                        <a:t>Municipalities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76 </a:t>
                      </a:r>
                      <a:r>
                        <a:rPr lang="en-US" sz="1200" dirty="0" smtClean="0"/>
                        <a:t>Regencies</a:t>
                      </a:r>
                      <a:endParaRPr lang="id-ID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515839" y="4427100"/>
            <a:ext cx="3058762" cy="10025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2540015" y="4528748"/>
            <a:ext cx="294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Election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s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 will 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be 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held on June 2018</a:t>
            </a:r>
            <a:r>
              <a:rPr lang="en-US" sz="1200" b="1" dirty="0">
                <a:ea typeface="ＭＳ Ｐゴシック" pitchFamily="34" charset="-128"/>
                <a:sym typeface="Wingdings" panose="05000000000000000000" pitchFamily="2" charset="2"/>
              </a:rPr>
              <a:t> in</a:t>
            </a:r>
            <a:r>
              <a:rPr lang="id-ID" sz="1200" b="1" dirty="0">
                <a:ea typeface="ＭＳ Ｐゴシック" pitchFamily="34" charset="-128"/>
                <a:sym typeface="Wingdings" panose="05000000000000000000" pitchFamily="2" charset="2"/>
              </a:rPr>
              <a:t> </a:t>
            </a:r>
            <a:endParaRPr lang="id-ID" sz="12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1379429"/>
              </p:ext>
            </p:extLst>
          </p:nvPr>
        </p:nvGraphicFramePr>
        <p:xfrm>
          <a:off x="2617442" y="4806695"/>
          <a:ext cx="281304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943"/>
                <a:gridCol w="1057701"/>
                <a:gridCol w="8604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17 Province</a:t>
                      </a:r>
                      <a:r>
                        <a:rPr lang="en-US" sz="1200" dirty="0" smtClean="0"/>
                        <a:t>s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39 </a:t>
                      </a:r>
                      <a:r>
                        <a:rPr lang="en-US" sz="1200" dirty="0" smtClean="0"/>
                        <a:t>Municipalities</a:t>
                      </a:r>
                      <a:endParaRPr lang="id-ID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200" dirty="0" smtClean="0"/>
                        <a:t>115 Regen</a:t>
                      </a:r>
                      <a:r>
                        <a:rPr lang="en-US" sz="1200" dirty="0" err="1" smtClean="0"/>
                        <a:t>cies</a:t>
                      </a:r>
                      <a:endParaRPr lang="id-ID" sz="12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086499" y="2258784"/>
            <a:ext cx="1113700" cy="7510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Next Election :</a:t>
            </a:r>
          </a:p>
          <a:p>
            <a:pPr algn="ctr"/>
            <a:r>
              <a:rPr lang="id-ID" sz="1400" b="1" dirty="0"/>
              <a:t>2020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061971" y="3408703"/>
            <a:ext cx="1113700" cy="7510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Next </a:t>
            </a:r>
            <a:r>
              <a:rPr lang="en-US" sz="1400" b="1" dirty="0"/>
              <a:t>E</a:t>
            </a:r>
            <a:r>
              <a:rPr lang="id-ID" sz="1400" b="1" dirty="0"/>
              <a:t>lection :</a:t>
            </a:r>
          </a:p>
          <a:p>
            <a:pPr algn="ctr"/>
            <a:r>
              <a:rPr lang="id-ID" sz="1400" b="1" dirty="0"/>
              <a:t>2022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86500" y="4571072"/>
            <a:ext cx="1118462" cy="7510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/>
              <a:t>Next Election :</a:t>
            </a:r>
          </a:p>
          <a:p>
            <a:pPr algn="ctr"/>
            <a:r>
              <a:rPr lang="id-ID" sz="1400" b="1" dirty="0"/>
              <a:t>2023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841147" y="2643974"/>
            <a:ext cx="1219200" cy="234477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2027 Concurrent </a:t>
            </a:r>
            <a:r>
              <a:rPr lang="id-ID" sz="1400" b="1" dirty="0"/>
              <a:t>Local </a:t>
            </a:r>
            <a:r>
              <a:rPr lang="en-US" sz="1400" b="1" dirty="0"/>
              <a:t>Elections</a:t>
            </a:r>
            <a:endParaRPr lang="id-ID" sz="1400" b="1" dirty="0"/>
          </a:p>
        </p:txBody>
      </p:sp>
      <p:sp>
        <p:nvSpPr>
          <p:cNvPr id="18" name="Round Single Corner Rectangle 17"/>
          <p:cNvSpPr/>
          <p:nvPr/>
        </p:nvSpPr>
        <p:spPr>
          <a:xfrm>
            <a:off x="539553" y="3325136"/>
            <a:ext cx="1370848" cy="916196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en-US" sz="1200" b="1" dirty="0">
                <a:ea typeface="ＭＳ Ｐゴシック" pitchFamily="34" charset="-128"/>
              </a:rPr>
              <a:t>Regional Head end of term: </a:t>
            </a:r>
            <a:r>
              <a:rPr lang="id-ID" sz="1200" b="1" dirty="0">
                <a:ea typeface="ＭＳ Ｐゴシック" pitchFamily="34" charset="-128"/>
              </a:rPr>
              <a:t>July 2016 – December 2017</a:t>
            </a:r>
          </a:p>
        </p:txBody>
      </p:sp>
      <p:sp>
        <p:nvSpPr>
          <p:cNvPr id="19" name="Round Single Corner Rectangle 18"/>
          <p:cNvSpPr/>
          <p:nvPr/>
        </p:nvSpPr>
        <p:spPr>
          <a:xfrm>
            <a:off x="559317" y="4481282"/>
            <a:ext cx="1370848" cy="916196"/>
          </a:xfrm>
          <a:prstGeom prst="round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en-US" sz="1200" b="1" dirty="0">
                <a:ea typeface="ＭＳ Ｐゴシック" pitchFamily="34" charset="-128"/>
              </a:rPr>
              <a:t>Regional Head end of term:</a:t>
            </a:r>
            <a:r>
              <a:rPr lang="id-ID" sz="1200" b="1" dirty="0">
                <a:ea typeface="ＭＳ Ｐゴシック" pitchFamily="34" charset="-128"/>
              </a:rPr>
              <a:t> 2018-2019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2091893" y="2493851"/>
            <a:ext cx="321963" cy="3741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" name="Right Arrow 20"/>
          <p:cNvSpPr/>
          <p:nvPr/>
        </p:nvSpPr>
        <p:spPr>
          <a:xfrm>
            <a:off x="2067329" y="3616492"/>
            <a:ext cx="321963" cy="3741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" name="Right Arrow 21"/>
          <p:cNvSpPr/>
          <p:nvPr/>
        </p:nvSpPr>
        <p:spPr>
          <a:xfrm>
            <a:off x="2048249" y="4859743"/>
            <a:ext cx="321963" cy="37411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ight Arrow 22"/>
          <p:cNvSpPr/>
          <p:nvPr/>
        </p:nvSpPr>
        <p:spPr>
          <a:xfrm>
            <a:off x="5661909" y="2416550"/>
            <a:ext cx="333466" cy="40069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" name="Right Arrow 23"/>
          <p:cNvSpPr/>
          <p:nvPr/>
        </p:nvSpPr>
        <p:spPr>
          <a:xfrm>
            <a:off x="5660445" y="3583867"/>
            <a:ext cx="333466" cy="40069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Right Arrow 24"/>
          <p:cNvSpPr/>
          <p:nvPr/>
        </p:nvSpPr>
        <p:spPr>
          <a:xfrm>
            <a:off x="5673744" y="4746236"/>
            <a:ext cx="333466" cy="40069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Right Brace 25"/>
          <p:cNvSpPr/>
          <p:nvPr/>
        </p:nvSpPr>
        <p:spPr>
          <a:xfrm>
            <a:off x="7357435" y="2429869"/>
            <a:ext cx="324000" cy="2772985"/>
          </a:xfrm>
          <a:prstGeom prst="rightBrace">
            <a:avLst>
              <a:gd name="adj1" fmla="val 8333"/>
              <a:gd name="adj2" fmla="val 49285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312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altLang="id-ID" dirty="0" smtClean="0">
                <a:latin typeface="Aharoni" pitchFamily="2" charset="-79"/>
                <a:cs typeface="Aharoni" pitchFamily="2" charset="-79"/>
              </a:rPr>
              <a:t>POLITICAL PARTIES IN INDONESIA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Indonesia is multi-party system with 73 registered political parties</a:t>
            </a:r>
          </a:p>
          <a:p>
            <a:r>
              <a:rPr lang="en-US" dirty="0"/>
              <a:t>Each political parties must undergo registration and verification to run in election</a:t>
            </a:r>
          </a:p>
          <a:p>
            <a:r>
              <a:rPr lang="en-US" dirty="0"/>
              <a:t>2009 election: 38 national parties + 6 Acehnese political parties</a:t>
            </a:r>
          </a:p>
          <a:p>
            <a:r>
              <a:rPr lang="en-US" dirty="0"/>
              <a:t>Amendment of electoral law set high requirements for political parties to run in election</a:t>
            </a:r>
          </a:p>
          <a:p>
            <a:r>
              <a:rPr lang="en-US" dirty="0"/>
              <a:t>2014 election: 12 national parties + 3 Acehnese political parties</a:t>
            </a:r>
          </a:p>
          <a:p>
            <a:r>
              <a:rPr lang="en-US" dirty="0"/>
              <a:t>Nonpartisan candidates are only allowed to compete for the 132 DPD seats and for governor, regent, mayor and village</a:t>
            </a:r>
          </a:p>
        </p:txBody>
      </p:sp>
    </p:spTree>
    <p:extLst>
      <p:ext uri="{BB962C8B-B14F-4D97-AF65-F5344CB8AC3E}">
        <p14:creationId xmlns="" xmlns:p14="http://schemas.microsoft.com/office/powerpoint/2010/main" val="1733250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altLang="id-ID" dirty="0" smtClean="0">
                <a:latin typeface="Aharoni" pitchFamily="2" charset="-79"/>
                <a:cs typeface="Aharoni" pitchFamily="2" charset="-79"/>
              </a:rPr>
              <a:t>POLITICAL PARTIES IN INDONESIA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6" y="1454677"/>
            <a:ext cx="3304394" cy="22029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527" y="3686826"/>
            <a:ext cx="3873296" cy="2627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125" y="1458486"/>
            <a:ext cx="3200400" cy="21297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1529" y="4038600"/>
            <a:ext cx="152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YEAR 2004</a:t>
            </a:r>
          </a:p>
          <a:p>
            <a:r>
              <a:rPr lang="id-ID" dirty="0"/>
              <a:t>24 POLITICAL PARTIES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44725" y="2124670"/>
            <a:ext cx="1574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Year 2009</a:t>
            </a:r>
          </a:p>
          <a:p>
            <a:r>
              <a:rPr lang="id-ID" dirty="0"/>
              <a:t>44 POLITICAL PARTIES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86630" y="3657603"/>
            <a:ext cx="1663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Year 2014</a:t>
            </a:r>
          </a:p>
          <a:p>
            <a:r>
              <a:rPr lang="id-ID" dirty="0"/>
              <a:t>15 POLITICAL PARTIES</a:t>
            </a:r>
          </a:p>
        </p:txBody>
      </p:sp>
      <p:sp>
        <p:nvSpPr>
          <p:cNvPr id="12" name="Curved Right Arrow 11"/>
          <p:cNvSpPr/>
          <p:nvPr/>
        </p:nvSpPr>
        <p:spPr>
          <a:xfrm>
            <a:off x="391925" y="3686830"/>
            <a:ext cx="533400" cy="9613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62174" y="3037356"/>
            <a:ext cx="273152" cy="550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Curved Left Arrow 13"/>
          <p:cNvSpPr/>
          <p:nvPr/>
        </p:nvSpPr>
        <p:spPr>
          <a:xfrm>
            <a:off x="8316727" y="3588204"/>
            <a:ext cx="625838" cy="10599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8076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/>
          <a:lstStyle/>
          <a:p>
            <a:r>
              <a:rPr lang="id-ID" altLang="id-ID" dirty="0" smtClean="0">
                <a:latin typeface="Aharoni" pitchFamily="2" charset="-79"/>
                <a:cs typeface="Aharoni" pitchFamily="2" charset="-79"/>
              </a:rPr>
              <a:t>COMPARATION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6324373"/>
              </p:ext>
            </p:extLst>
          </p:nvPr>
        </p:nvGraphicFramePr>
        <p:xfrm>
          <a:off x="180973" y="1556796"/>
          <a:ext cx="8782052" cy="453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513"/>
                <a:gridCol w="2195513"/>
                <a:gridCol w="2195513"/>
                <a:gridCol w="2195513"/>
              </a:tblGrid>
              <a:tr h="748457">
                <a:tc>
                  <a:txBody>
                    <a:bodyPr/>
                    <a:lstStyle/>
                    <a:p>
                      <a:endParaRPr lang="id-ID" sz="2200" dirty="0"/>
                    </a:p>
                  </a:txBody>
                  <a:tcPr marL="84408" marR="84408" marT="42218" marB="422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/>
                        <a:t>ELECTION 2004</a:t>
                      </a:r>
                      <a:endParaRPr lang="id-ID" sz="2200" b="1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id-ID" sz="2200" b="1" dirty="0" smtClean="0"/>
                        <a:t>ELECTION 2009</a:t>
                      </a:r>
                      <a:endParaRPr lang="id-ID" sz="2200" b="1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b="1" dirty="0" smtClean="0"/>
                        <a:t>ELECTION 2014</a:t>
                      </a:r>
                      <a:endParaRPr lang="id-ID" sz="2200" b="1" dirty="0"/>
                    </a:p>
                  </a:txBody>
                  <a:tcPr marL="84408" marR="84408" marT="42218" marB="42218" anchor="ctr"/>
                </a:tc>
              </a:tr>
              <a:tr h="1217575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Political</a:t>
                      </a:r>
                      <a:r>
                        <a:rPr lang="id-ID" sz="2200" baseline="0" dirty="0" smtClean="0"/>
                        <a:t> Parties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24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44 (38 National + 6 Local)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15 (12 National + 3 Local)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</a:tr>
              <a:tr h="676449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Voters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148.000.368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171.265.442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187.847.512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</a:tr>
              <a:tr h="676449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Turn Out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84.07%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71%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i="0" dirty="0" smtClean="0"/>
                        <a:t>75,11%</a:t>
                      </a:r>
                      <a:endParaRPr lang="id-ID" sz="2200" i="0" dirty="0"/>
                    </a:p>
                  </a:txBody>
                  <a:tcPr marL="84408" marR="84408" marT="42218" marB="42218" anchor="ctr"/>
                </a:tc>
              </a:tr>
              <a:tr h="1217575"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Poling Places (TPS)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581.393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519.920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200" dirty="0" smtClean="0"/>
                        <a:t>545.778</a:t>
                      </a:r>
                      <a:endParaRPr lang="id-ID" sz="2200" dirty="0"/>
                    </a:p>
                  </a:txBody>
                  <a:tcPr marL="84408" marR="84408" marT="42218" marB="42218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75054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Indonesia</a:t>
            </a:r>
            <a:r>
              <a:rPr lang="en-US" b="1" dirty="0"/>
              <a:t>’s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Electoral Management Bodies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434475" y="1431140"/>
            <a:ext cx="8172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/>
              <a:t>Unlike other countries, Indonesia has 3 (three) EMBs with different functions: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18338" y="2023436"/>
            <a:ext cx="3541660" cy="479584"/>
            <a:chOff x="-34854" y="18353"/>
            <a:chExt cx="6587717" cy="438503"/>
          </a:xfrm>
        </p:grpSpPr>
        <p:sp>
          <p:nvSpPr>
            <p:cNvPr id="7" name="Round Same Side Corner Rectangle 6"/>
            <p:cNvSpPr/>
            <p:nvPr/>
          </p:nvSpPr>
          <p:spPr>
            <a:xfrm>
              <a:off x="0" y="18353"/>
              <a:ext cx="6552863" cy="438503"/>
            </a:xfrm>
            <a:prstGeom prst="round2SameRect">
              <a:avLst>
                <a:gd name="adj1" fmla="val 16670"/>
                <a:gd name="adj2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 Same Side Corner Rectangle 4"/>
            <p:cNvSpPr/>
            <p:nvPr/>
          </p:nvSpPr>
          <p:spPr>
            <a:xfrm>
              <a:off x="-34854" y="39763"/>
              <a:ext cx="6510042" cy="4170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" tIns="24765" rIns="24765" bIns="24765" numCol="1" spcCol="1270" anchor="ctr" anchorCtr="0">
              <a:noAutofit/>
            </a:bodyPr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300" b="1" dirty="0"/>
                <a:t>THE GENERAL ELECTION COMMISSION (KPU)</a:t>
              </a:r>
            </a:p>
          </p:txBody>
        </p:sp>
      </p:grpSp>
      <p:sp>
        <p:nvSpPr>
          <p:cNvPr id="9" name="Round Same Side Corner Rectangle 4"/>
          <p:cNvSpPr/>
          <p:nvPr/>
        </p:nvSpPr>
        <p:spPr>
          <a:xfrm>
            <a:off x="718340" y="3295523"/>
            <a:ext cx="3501007" cy="45617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d-ID" sz="1300" b="1" dirty="0"/>
              <a:t>THE ELECTION </a:t>
            </a:r>
            <a:r>
              <a:rPr lang="en-US" sz="1300" b="1" dirty="0"/>
              <a:t>SUPERVISORY BOARD</a:t>
            </a:r>
            <a:r>
              <a:rPr lang="id-ID" sz="1300" b="1" dirty="0"/>
              <a:t> (BAWASLU)</a:t>
            </a:r>
          </a:p>
        </p:txBody>
      </p:sp>
      <p:sp>
        <p:nvSpPr>
          <p:cNvPr id="10" name="Round Same Side Corner Rectangle 9"/>
          <p:cNvSpPr/>
          <p:nvPr/>
        </p:nvSpPr>
        <p:spPr>
          <a:xfrm>
            <a:off x="664541" y="4648451"/>
            <a:ext cx="6354237" cy="571265"/>
          </a:xfrm>
          <a:prstGeom prst="round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d-ID" sz="1400" b="1" dirty="0"/>
              <a:t>THE HONORARY COUNCIL OF ELECTION MANAGEMENT BODIES / THE EMB ETHICS COUNCIL (DKPP)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2764" y="2639730"/>
            <a:ext cx="645778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/>
              <a:t>KPU is electoral management body that is responsible </a:t>
            </a:r>
            <a:r>
              <a:rPr lang="en-US" dirty="0"/>
              <a:t>for conducting elections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639556" y="3811991"/>
            <a:ext cx="693489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id-ID" dirty="0"/>
              <a:t>Bawaslu is electoral management body that is responsible for supervising electoral conduct  and t</a:t>
            </a:r>
            <a:r>
              <a:rPr lang="en-US" dirty="0"/>
              <a:t>he </a:t>
            </a:r>
            <a:r>
              <a:rPr lang="id-ID" dirty="0"/>
              <a:t>first gateway and adjudicator of electoral disputes </a:t>
            </a:r>
          </a:p>
          <a:p>
            <a:pPr>
              <a:lnSpc>
                <a:spcPct val="80000"/>
              </a:lnSpc>
            </a:pPr>
            <a:endParaRPr lang="id-ID" dirty="0"/>
          </a:p>
        </p:txBody>
      </p:sp>
      <p:sp>
        <p:nvSpPr>
          <p:cNvPr id="13" name="TextBox 12"/>
          <p:cNvSpPr txBox="1"/>
          <p:nvPr/>
        </p:nvSpPr>
        <p:spPr>
          <a:xfrm>
            <a:off x="634559" y="5156323"/>
            <a:ext cx="7475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600" dirty="0"/>
              <a:t>DKPP is electoral management body that is responsible for resolving allegations of ethical violations conducted by either </a:t>
            </a:r>
            <a:r>
              <a:rPr lang="en-US" sz="1600" dirty="0"/>
              <a:t>KPU</a:t>
            </a:r>
            <a:r>
              <a:rPr lang="id-ID" sz="1600" dirty="0"/>
              <a:t> or </a:t>
            </a:r>
            <a:r>
              <a:rPr lang="en-US" sz="1600" dirty="0"/>
              <a:t>B</a:t>
            </a:r>
            <a:r>
              <a:rPr lang="id-ID" sz="1600" dirty="0"/>
              <a:t>awaslu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1600" dirty="0"/>
          </a:p>
        </p:txBody>
      </p:sp>
    </p:spTree>
    <p:extLst>
      <p:ext uri="{BB962C8B-B14F-4D97-AF65-F5344CB8AC3E}">
        <p14:creationId xmlns="" xmlns:p14="http://schemas.microsoft.com/office/powerpoint/2010/main" val="274855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Indonesia</a:t>
            </a:r>
            <a:r>
              <a:rPr lang="en-US" b="1" dirty="0"/>
              <a:t>’s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Electoral Management Bodies</a:t>
            </a:r>
            <a:endParaRPr lang="id-ID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General Election Commission (KPU)</a:t>
            </a:r>
          </a:p>
          <a:p>
            <a:r>
              <a:rPr lang="en-US" dirty="0"/>
              <a:t>Independent election management body responsible to conduct national and regional elections </a:t>
            </a:r>
          </a:p>
          <a:p>
            <a:r>
              <a:rPr lang="en-US" dirty="0"/>
              <a:t>President inaugurated 7 selected  KPU commissioners for 5-year term of service</a:t>
            </a:r>
          </a:p>
          <a:p>
            <a:r>
              <a:rPr lang="en-US" dirty="0"/>
              <a:t>The KPU secretariat at national and regional level</a:t>
            </a:r>
          </a:p>
          <a:p>
            <a:r>
              <a:rPr lang="en-US" dirty="0"/>
              <a:t>The KPU civil servant staff: approximately 13,865 staff and 2,659 Commissioners in 531 offices across Indonesia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1120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Indonesia</a:t>
            </a:r>
            <a:r>
              <a:rPr lang="en-US" b="1" dirty="0"/>
              <a:t>’s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Electoral Management Bodies</a:t>
            </a:r>
            <a:endParaRPr lang="id-ID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316926"/>
            <a:ext cx="843528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Election Oversight Body (</a:t>
            </a:r>
            <a:r>
              <a:rPr lang="en-US" dirty="0" err="1"/>
              <a:t>Bawaslu</a:t>
            </a:r>
            <a:r>
              <a:rPr lang="en-US" dirty="0"/>
              <a:t>)</a:t>
            </a:r>
          </a:p>
          <a:p>
            <a:r>
              <a:rPr lang="en-US" dirty="0"/>
              <a:t>In charge of overseeing that an electoral complaint is directed to the appropriate body and resolved correctly: </a:t>
            </a:r>
          </a:p>
          <a:p>
            <a:pPr lvl="1"/>
            <a:r>
              <a:rPr lang="en-US" dirty="0"/>
              <a:t>Criminal -&gt; police</a:t>
            </a:r>
          </a:p>
          <a:p>
            <a:pPr lvl="1"/>
            <a:r>
              <a:rPr lang="en-US" dirty="0"/>
              <a:t>Administrative -&gt; KPU</a:t>
            </a:r>
          </a:p>
          <a:p>
            <a:r>
              <a:rPr lang="en-US" dirty="0"/>
              <a:t>5 Commissioners elected for 5-year term</a:t>
            </a:r>
          </a:p>
          <a:p>
            <a:r>
              <a:rPr lang="en-US" dirty="0"/>
              <a:t>Power provided to </a:t>
            </a:r>
            <a:r>
              <a:rPr lang="en-US" dirty="0" err="1"/>
              <a:t>Bawaslu</a:t>
            </a:r>
            <a:r>
              <a:rPr lang="en-US" dirty="0"/>
              <a:t> by Law 8/2012 </a:t>
            </a:r>
          </a:p>
          <a:p>
            <a:r>
              <a:rPr lang="en-US" dirty="0"/>
              <a:t>Provisions in Law 15/2011 establishes the </a:t>
            </a:r>
            <a:r>
              <a:rPr lang="en-US" dirty="0" err="1"/>
              <a:t>Bawaslu</a:t>
            </a:r>
            <a:r>
              <a:rPr lang="en-US" dirty="0"/>
              <a:t> and the KPU as equal and separate institutions</a:t>
            </a:r>
          </a:p>
          <a:p>
            <a:r>
              <a:rPr lang="en-US" dirty="0" err="1"/>
              <a:t>Bawaslu</a:t>
            </a:r>
            <a:r>
              <a:rPr lang="en-US" dirty="0"/>
              <a:t> secretariat at national and regional level</a:t>
            </a:r>
          </a:p>
          <a:p>
            <a:r>
              <a:rPr lang="en-US" dirty="0"/>
              <a:t>A type of oversight body that is unique to Indonesia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9521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8889"/>
            <a:ext cx="8229600" cy="987865"/>
          </a:xfrm>
        </p:spPr>
        <p:txBody>
          <a:bodyPr/>
          <a:lstStyle/>
          <a:p>
            <a:r>
              <a:rPr 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INDONESIA MAP</a:t>
            </a:r>
            <a:endParaRPr lang="id-ID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340768"/>
            <a:ext cx="8712968" cy="49685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258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Indonesia</a:t>
            </a:r>
            <a:r>
              <a:rPr lang="en-US" b="1" dirty="0"/>
              <a:t>’s</a:t>
            </a:r>
            <a:r>
              <a:rPr lang="id-ID" b="1" dirty="0"/>
              <a:t> </a:t>
            </a:r>
            <a:br>
              <a:rPr lang="id-ID" b="1" dirty="0"/>
            </a:br>
            <a:r>
              <a:rPr lang="id-ID" b="1" dirty="0"/>
              <a:t>Electoral Management Bodies</a:t>
            </a:r>
            <a:endParaRPr lang="id-ID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Honorary Council of Election Management Bodies (DKPP)</a:t>
            </a:r>
          </a:p>
          <a:p>
            <a:r>
              <a:rPr lang="en-US" dirty="0"/>
              <a:t>National-level ethics council to review and decide upon reports of alleged violations of the code of ethics committed by members of the KPU and </a:t>
            </a:r>
            <a:r>
              <a:rPr lang="en-US" dirty="0" err="1"/>
              <a:t>Bawaslu</a:t>
            </a:r>
            <a:endParaRPr lang="en-US" dirty="0"/>
          </a:p>
          <a:p>
            <a:r>
              <a:rPr lang="en-US" dirty="0"/>
              <a:t>Established within two months after the inauguration of KPU and </a:t>
            </a:r>
            <a:r>
              <a:rPr lang="en-US" dirty="0" err="1"/>
              <a:t>Bawaslu</a:t>
            </a:r>
            <a:r>
              <a:rPr lang="en-US" dirty="0"/>
              <a:t> commissioners</a:t>
            </a:r>
          </a:p>
          <a:p>
            <a:r>
              <a:rPr lang="en-US" dirty="0"/>
              <a:t>7 members: 1 from KPU, 1 from Bawaslu, and 5 community leaders; 5-year term</a:t>
            </a:r>
          </a:p>
          <a:p>
            <a:r>
              <a:rPr lang="en-US" dirty="0"/>
              <a:t>Unique to Indonesia, has powers to recommend commissioners’ dismissal. Its rulings are final and binding</a:t>
            </a:r>
          </a:p>
        </p:txBody>
      </p:sp>
    </p:spTree>
    <p:extLst>
      <p:ext uri="{BB962C8B-B14F-4D97-AF65-F5344CB8AC3E}">
        <p14:creationId xmlns="" xmlns:p14="http://schemas.microsoft.com/office/powerpoint/2010/main" val="18699025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778097" y="1340768"/>
            <a:ext cx="1339850" cy="4924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KPU RI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774266" y="2102032"/>
            <a:ext cx="1339850" cy="5245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400" dirty="0">
                <a:solidFill>
                  <a:schemeClr val="tx1"/>
                </a:solidFill>
              </a:rPr>
              <a:t>PROVINCIAL </a:t>
            </a:r>
            <a:r>
              <a:rPr lang="id-ID" sz="1400" dirty="0">
                <a:solidFill>
                  <a:schemeClr val="tx1"/>
                </a:solidFill>
              </a:rPr>
              <a:t>KPU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755218" y="2856763"/>
            <a:ext cx="1343026" cy="5820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REGENCY/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id-ID" sz="1400" dirty="0">
                <a:solidFill>
                  <a:schemeClr val="tx1"/>
                </a:solidFill>
              </a:rPr>
              <a:t>MUNICIPAL</a:t>
            </a:r>
            <a:r>
              <a:rPr lang="en-US" sz="1400" dirty="0">
                <a:solidFill>
                  <a:schemeClr val="tx1"/>
                </a:solidFill>
              </a:rPr>
              <a:t> KPU</a:t>
            </a:r>
            <a:endParaRPr lang="id-ID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58393" y="3663782"/>
            <a:ext cx="1339850" cy="6942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SUB-DISTRICT ELECTION COMMITTEE</a:t>
            </a:r>
          </a:p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( PPK 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58393" y="4567545"/>
            <a:ext cx="1339850" cy="6942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VOTING COMMITTEE</a:t>
            </a:r>
          </a:p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(PPS)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774266" y="5577234"/>
            <a:ext cx="1339850" cy="6942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POLLING STATION OFFICERS </a:t>
            </a:r>
          </a:p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(KPPS)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09266" y="1869715"/>
            <a:ext cx="1" cy="25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444890" y="5260835"/>
            <a:ext cx="1" cy="25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4" name="Left Brace 13"/>
          <p:cNvSpPr/>
          <p:nvPr/>
        </p:nvSpPr>
        <p:spPr>
          <a:xfrm>
            <a:off x="2386917" y="1587016"/>
            <a:ext cx="247650" cy="1545428"/>
          </a:xfrm>
          <a:prstGeom prst="leftBrace">
            <a:avLst>
              <a:gd name="adj1" fmla="val 82179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/>
          </a:p>
        </p:txBody>
      </p:sp>
      <p:sp>
        <p:nvSpPr>
          <p:cNvPr id="15" name="Left Brace 14"/>
          <p:cNvSpPr/>
          <p:nvPr/>
        </p:nvSpPr>
        <p:spPr>
          <a:xfrm>
            <a:off x="2386917" y="3843539"/>
            <a:ext cx="247650" cy="1286759"/>
          </a:xfrm>
          <a:prstGeom prst="leftBrace">
            <a:avLst>
              <a:gd name="adj1" fmla="val 101443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/>
          </a:p>
        </p:txBody>
      </p:sp>
      <p:sp>
        <p:nvSpPr>
          <p:cNvPr id="16" name="Left Brace 15"/>
          <p:cNvSpPr/>
          <p:nvPr/>
        </p:nvSpPr>
        <p:spPr>
          <a:xfrm>
            <a:off x="2263097" y="5625879"/>
            <a:ext cx="409569" cy="330200"/>
          </a:xfrm>
          <a:prstGeom prst="leftBrace">
            <a:avLst>
              <a:gd name="adj1" fmla="val 25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/>
          </a:p>
        </p:txBody>
      </p:sp>
      <p:sp>
        <p:nvSpPr>
          <p:cNvPr id="17" name="Oval 16"/>
          <p:cNvSpPr/>
          <p:nvPr/>
        </p:nvSpPr>
        <p:spPr>
          <a:xfrm>
            <a:off x="962308" y="5443846"/>
            <a:ext cx="1094052" cy="69426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Ad hoc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222065" y="1471154"/>
            <a:ext cx="1047750" cy="2116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222065" y="3041951"/>
            <a:ext cx="1047750" cy="2116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4222065" y="3885010"/>
            <a:ext cx="1047750" cy="2116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22066" y="4794144"/>
            <a:ext cx="1047750" cy="2116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222066" y="5805623"/>
            <a:ext cx="1047750" cy="2116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222065" y="2258471"/>
            <a:ext cx="1047750" cy="21166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endParaRPr lang="id-ID" sz="140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5717" y="1340775"/>
            <a:ext cx="2362200" cy="4529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Commissioner : 7 person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85717" y="2907693"/>
            <a:ext cx="3149600" cy="4376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Commissioner : 5 (each </a:t>
            </a:r>
            <a:r>
              <a:rPr lang="en-US" sz="1400" dirty="0">
                <a:solidFill>
                  <a:schemeClr val="tx1"/>
                </a:solidFill>
              </a:rPr>
              <a:t>Regency/Municipality</a:t>
            </a:r>
            <a:r>
              <a:rPr lang="id-ID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5717" y="3792639"/>
            <a:ext cx="3149600" cy="3837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Number of member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id-ID" sz="1400" dirty="0">
                <a:solidFill>
                  <a:schemeClr val="tx1"/>
                </a:solidFill>
              </a:rPr>
              <a:t> in each </a:t>
            </a:r>
            <a:r>
              <a:rPr lang="en-US" sz="1400" dirty="0">
                <a:solidFill>
                  <a:schemeClr val="tx1"/>
                </a:solidFill>
              </a:rPr>
              <a:t>PPK</a:t>
            </a:r>
            <a:r>
              <a:rPr lang="id-ID" sz="1400" dirty="0">
                <a:solidFill>
                  <a:schemeClr val="tx1"/>
                </a:solidFill>
              </a:rPr>
              <a:t> : 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5717" y="4709322"/>
            <a:ext cx="3149600" cy="3677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Number of member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id-ID" sz="1400" dirty="0">
                <a:solidFill>
                  <a:schemeClr val="tx1"/>
                </a:solidFill>
              </a:rPr>
              <a:t> in each </a:t>
            </a:r>
            <a:r>
              <a:rPr lang="en-US" sz="1400" dirty="0">
                <a:solidFill>
                  <a:schemeClr val="tx1"/>
                </a:solidFill>
              </a:rPr>
              <a:t>PPS</a:t>
            </a:r>
            <a:r>
              <a:rPr lang="id-ID" sz="1400" dirty="0">
                <a:solidFill>
                  <a:schemeClr val="tx1"/>
                </a:solidFill>
              </a:rPr>
              <a:t> : 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5717" y="5733395"/>
            <a:ext cx="3149600" cy="3683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Number of member</a:t>
            </a:r>
            <a:r>
              <a:rPr lang="en-US" sz="1400" dirty="0">
                <a:solidFill>
                  <a:schemeClr val="tx1"/>
                </a:solidFill>
              </a:rPr>
              <a:t>s</a:t>
            </a:r>
            <a:r>
              <a:rPr lang="id-ID" sz="1400" dirty="0">
                <a:solidFill>
                  <a:schemeClr val="tx1"/>
                </a:solidFill>
              </a:rPr>
              <a:t> in each </a:t>
            </a:r>
            <a:r>
              <a:rPr lang="en-US" sz="1400" dirty="0">
                <a:solidFill>
                  <a:schemeClr val="tx1"/>
                </a:solidFill>
              </a:rPr>
              <a:t>KPPS</a:t>
            </a:r>
            <a:r>
              <a:rPr lang="id-ID" sz="1400" dirty="0">
                <a:solidFill>
                  <a:schemeClr val="tx1"/>
                </a:solidFill>
              </a:rPr>
              <a:t> : 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485717" y="2160919"/>
            <a:ext cx="3149600" cy="417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400" dirty="0">
                <a:solidFill>
                  <a:schemeClr val="tx1"/>
                </a:solidFill>
              </a:rPr>
              <a:t>Commissioner : 5 (each Province)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5579" y="3854630"/>
            <a:ext cx="1507519" cy="1198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600" dirty="0">
                <a:solidFill>
                  <a:schemeClr val="tx1"/>
                </a:solidFill>
              </a:rPr>
              <a:t>Ad hoc body</a:t>
            </a:r>
          </a:p>
          <a:p>
            <a:pPr algn="ctr">
              <a:lnSpc>
                <a:spcPct val="70000"/>
              </a:lnSpc>
            </a:pPr>
            <a:r>
              <a:rPr lang="id-ID" sz="1600" dirty="0">
                <a:solidFill>
                  <a:schemeClr val="tx1"/>
                </a:solidFill>
              </a:rPr>
              <a:t>(6 months before </a:t>
            </a:r>
            <a:r>
              <a:rPr lang="en-US" sz="1600" dirty="0">
                <a:solidFill>
                  <a:schemeClr val="tx1"/>
                </a:solidFill>
              </a:rPr>
              <a:t>election</a:t>
            </a:r>
            <a:r>
              <a:rPr lang="id-ID" sz="1600" dirty="0">
                <a:solidFill>
                  <a:schemeClr val="tx1"/>
                </a:solidFill>
              </a:rPr>
              <a:t> day until 2 months after </a:t>
            </a:r>
            <a:r>
              <a:rPr lang="en-US" sz="1600" dirty="0">
                <a:solidFill>
                  <a:schemeClr val="tx1"/>
                </a:solidFill>
              </a:rPr>
              <a:t>election</a:t>
            </a:r>
            <a:r>
              <a:rPr lang="id-ID" sz="1600" dirty="0">
                <a:solidFill>
                  <a:schemeClr val="tx1"/>
                </a:solidFill>
              </a:rPr>
              <a:t> day)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55576" y="2074617"/>
            <a:ext cx="1459893" cy="6248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id-ID" sz="1600" dirty="0">
                <a:solidFill>
                  <a:schemeClr val="tx1"/>
                </a:solidFill>
              </a:rPr>
              <a:t>Term of </a:t>
            </a:r>
            <a:r>
              <a:rPr lang="en-US" sz="1600" dirty="0">
                <a:solidFill>
                  <a:schemeClr val="tx1"/>
                </a:solidFill>
              </a:rPr>
              <a:t>office:</a:t>
            </a:r>
            <a:r>
              <a:rPr lang="id-ID" sz="1600" dirty="0">
                <a:solidFill>
                  <a:schemeClr val="tx1"/>
                </a:solidFill>
              </a:rPr>
              <a:t> 5 (five) years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3448025" y="2626571"/>
            <a:ext cx="1" cy="25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3" name="Straight Arrow Connector 32"/>
          <p:cNvCxnSpPr>
            <a:endCxn id="9" idx="0"/>
          </p:cNvCxnSpPr>
          <p:nvPr/>
        </p:nvCxnSpPr>
        <p:spPr>
          <a:xfrm flipH="1">
            <a:off x="3428320" y="4352395"/>
            <a:ext cx="1079" cy="215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444195" y="3438798"/>
            <a:ext cx="1" cy="256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36" name="Rectangle 35"/>
          <p:cNvSpPr/>
          <p:nvPr/>
        </p:nvSpPr>
        <p:spPr>
          <a:xfrm>
            <a:off x="971601" y="334402"/>
            <a:ext cx="8115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600" b="1" dirty="0" smtClean="0"/>
              <a:t>General Election Commission Hierarchy</a:t>
            </a:r>
            <a:endParaRPr lang="id-ID" sz="3600" b="1" dirty="0"/>
          </a:p>
        </p:txBody>
      </p:sp>
    </p:spTree>
    <p:extLst>
      <p:ext uri="{BB962C8B-B14F-4D97-AF65-F5344CB8AC3E}">
        <p14:creationId xmlns="" xmlns:p14="http://schemas.microsoft.com/office/powerpoint/2010/main" val="49710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id-ID" b="1" dirty="0" smtClean="0">
                <a:latin typeface="Aharoni" pitchFamily="2" charset="-79"/>
                <a:cs typeface="Aharoni" pitchFamily="2" charset="-79"/>
              </a:rPr>
              <a:t>OVERSEAS AD-HOC ELECTION </a:t>
            </a:r>
            <a:r>
              <a:rPr lang="id-ID" altLang="id-ID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id-ID" altLang="id-ID" b="1" dirty="0" smtClean="0">
                <a:latin typeface="Aharoni" pitchFamily="2" charset="-79"/>
                <a:cs typeface="Aharoni" pitchFamily="2" charset="-79"/>
              </a:rPr>
            </a:br>
            <a:r>
              <a:rPr lang="en-US" altLang="id-ID" b="1" dirty="0" smtClean="0">
                <a:latin typeface="Aharoni" pitchFamily="2" charset="-79"/>
                <a:cs typeface="Aharoni" pitchFamily="2" charset="-79"/>
              </a:rPr>
              <a:t>COMMITTEES UNDER KPU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2" y="1700810"/>
            <a:ext cx="377859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id-ID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OVERSEAS ELECTION COMMITTEE</a:t>
            </a:r>
          </a:p>
          <a:p>
            <a:pPr algn="ctr">
              <a:defRPr/>
            </a:pPr>
            <a:r>
              <a:rPr lang="id-ID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(PPLN)</a:t>
            </a:r>
            <a:endParaRPr lang="en-US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431167" y="1602467"/>
            <a:ext cx="4575175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Total Number of Committees</a:t>
            </a:r>
            <a:r>
              <a:rPr lang="id-ID" altLang="id-ID" sz="1800" dirty="0">
                <a:cs typeface="Arial" panose="020B0604020202020204" pitchFamily="34" charset="0"/>
              </a:rPr>
              <a:t>: 130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Total Number of Officers</a:t>
            </a:r>
            <a:r>
              <a:rPr lang="id-ID" altLang="id-ID" sz="1800" dirty="0">
                <a:cs typeface="Arial" panose="020B0604020202020204" pitchFamily="34" charset="0"/>
              </a:rPr>
              <a:t>: </a:t>
            </a:r>
            <a:r>
              <a:rPr lang="en-US" altLang="id-ID" sz="1800" dirty="0">
                <a:cs typeface="Arial" panose="020B0604020202020204" pitchFamily="34" charset="0"/>
              </a:rPr>
              <a:t>6</a:t>
            </a:r>
            <a:r>
              <a:rPr lang="id-ID" altLang="id-ID" sz="1800" dirty="0">
                <a:cs typeface="Arial" panose="020B0604020202020204" pitchFamily="34" charset="0"/>
              </a:rPr>
              <a:t>5</a:t>
            </a:r>
            <a:r>
              <a:rPr lang="en-US" altLang="id-ID" sz="1800" dirty="0">
                <a:cs typeface="Arial" panose="020B0604020202020204" pitchFamily="34" charset="0"/>
              </a:rPr>
              <a:t>0 (5 each)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Total Number of Secretariat Workers:</a:t>
            </a:r>
            <a:r>
              <a:rPr lang="id-ID" altLang="id-ID" sz="1800" dirty="0">
                <a:cs typeface="Arial" panose="020B0604020202020204" pitchFamily="34" charset="0"/>
              </a:rPr>
              <a:t> 390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7650" y="2724263"/>
            <a:ext cx="85042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027875" y="1660671"/>
            <a:ext cx="344488" cy="841309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8EDEA"/>
              </a:gs>
              <a:gs pos="64999">
                <a:srgbClr val="EBCFC9"/>
              </a:gs>
              <a:gs pos="100000">
                <a:srgbClr val="E3BBB2"/>
              </a:gs>
            </a:gsLst>
            <a:lin ang="5400000" scaled="1"/>
          </a:gradFill>
          <a:ln w="9525">
            <a:solidFill>
              <a:srgbClr val="935F4D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dk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984" y="2793705"/>
            <a:ext cx="406997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OVERSEAS POLLING STATION OFFICER</a:t>
            </a:r>
            <a:endParaRPr lang="id-ID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</a:rPr>
              <a:t>(KPPSLN)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4535363" y="3203684"/>
            <a:ext cx="4429125" cy="3693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KPPSLN:</a:t>
            </a:r>
            <a:r>
              <a:rPr lang="id-ID" altLang="id-ID" sz="1800" dirty="0">
                <a:cs typeface="Arial" panose="020B0604020202020204" pitchFamily="34" charset="0"/>
              </a:rPr>
              <a:t> </a:t>
            </a:r>
            <a:r>
              <a:rPr lang="en-US" altLang="id-ID" sz="1800" dirty="0">
                <a:cs typeface="Arial" panose="020B0604020202020204" pitchFamily="34" charset="0"/>
              </a:rPr>
              <a:t>7 each </a:t>
            </a:r>
            <a:r>
              <a:rPr lang="id-ID" altLang="id-ID" sz="1800" dirty="0">
                <a:cs typeface="Arial" panose="020B0604020202020204" pitchFamily="34" charset="0"/>
              </a:rPr>
              <a:t>x</a:t>
            </a:r>
            <a:r>
              <a:rPr lang="en-US" altLang="id-ID" sz="1800" dirty="0">
                <a:cs typeface="Arial" panose="020B0604020202020204" pitchFamily="34" charset="0"/>
              </a:rPr>
              <a:t> </a:t>
            </a:r>
            <a:r>
              <a:rPr lang="id-ID" altLang="id-ID" sz="1800" dirty="0">
                <a:cs typeface="Arial" panose="020B0604020202020204" pitchFamily="34" charset="0"/>
              </a:rPr>
              <a:t>498 </a:t>
            </a:r>
            <a:r>
              <a:rPr lang="en-US" altLang="id-ID" sz="1800" dirty="0">
                <a:cs typeface="Arial" panose="020B0604020202020204" pitchFamily="34" charset="0"/>
              </a:rPr>
              <a:t>= </a:t>
            </a:r>
            <a:r>
              <a:rPr lang="id-ID" altLang="id-ID" sz="1800" dirty="0">
                <a:cs typeface="Arial" panose="020B0604020202020204" pitchFamily="34" charset="0"/>
              </a:rPr>
              <a:t>3,486 </a:t>
            </a:r>
            <a:r>
              <a:rPr lang="en-US" altLang="id-ID" sz="1800" dirty="0">
                <a:cs typeface="Arial" panose="020B0604020202020204" pitchFamily="34" charset="0"/>
              </a:rPr>
              <a:t>officers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>
            <a:off x="3991488" y="2907332"/>
            <a:ext cx="342900" cy="838774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9F3EB"/>
              </a:gs>
              <a:gs pos="64999">
                <a:srgbClr val="EDE0CD"/>
              </a:gs>
              <a:gs pos="100000">
                <a:srgbClr val="E7D4B7"/>
              </a:gs>
            </a:gsLst>
            <a:lin ang="5400000" scaled="1"/>
          </a:gradFill>
          <a:ln w="9525">
            <a:solidFill>
              <a:srgbClr val="A08B6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dk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720" y="5134755"/>
            <a:ext cx="854518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161196" indent="-161196" algn="ctr">
              <a:defRPr/>
            </a:pPr>
            <a:r>
              <a:rPr lang="en-US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ambria" panose="02040503050406030204" pitchFamily="18" charset="0"/>
                <a:cs typeface="Arial" charset="0"/>
              </a:rPr>
              <a:t>A PPLN reports directly to the national KPU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6851" y="3843199"/>
            <a:ext cx="3495675" cy="104644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id-ID" sz="2000" b="1" dirty="0">
                <a:solidFill>
                  <a:srgbClr val="6924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OVERSEAS</a:t>
            </a:r>
            <a:r>
              <a:rPr lang="en-US" altLang="id-ID" sz="1800" b="1" dirty="0">
                <a:solidFill>
                  <a:srgbClr val="6924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VOTER DATA UPDATE OFFICER</a:t>
            </a:r>
            <a:endParaRPr lang="id-ID" altLang="id-ID" sz="1800" b="1" dirty="0">
              <a:solidFill>
                <a:srgbClr val="69240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defRPr/>
            </a:pPr>
            <a:r>
              <a:rPr lang="en-US" altLang="id-ID" sz="1800" b="1" dirty="0">
                <a:solidFill>
                  <a:srgbClr val="6924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(</a:t>
            </a:r>
            <a:r>
              <a:rPr lang="en-US" altLang="id-ID" sz="1800" b="1" dirty="0" err="1">
                <a:solidFill>
                  <a:srgbClr val="6924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Pantarlih</a:t>
            </a:r>
            <a:r>
              <a:rPr lang="en-US" altLang="id-ID" sz="1800" b="1" dirty="0">
                <a:solidFill>
                  <a:srgbClr val="6924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 LN</a:t>
            </a:r>
            <a:r>
              <a:rPr lang="en-US" altLang="id-ID" b="1" dirty="0">
                <a:solidFill>
                  <a:srgbClr val="69240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3975810" y="3945767"/>
            <a:ext cx="344488" cy="841309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9F3EB"/>
              </a:gs>
              <a:gs pos="64999">
                <a:srgbClr val="EDE0CD"/>
              </a:gs>
              <a:gs pos="100000">
                <a:srgbClr val="E7D4B7"/>
              </a:gs>
            </a:gsLst>
            <a:lin ang="5400000" scaled="1"/>
          </a:gradFill>
          <a:ln w="9525">
            <a:solidFill>
              <a:srgbClr val="A08B6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d-ID">
              <a:solidFill>
                <a:schemeClr val="dk1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4427984" y="3933056"/>
            <a:ext cx="3887787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PANTARLIH LN: 1 each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Total number of officer 130 PPLN =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id-ID" sz="1800" dirty="0">
                <a:cs typeface="Arial" panose="020B0604020202020204" pitchFamily="34" charset="0"/>
              </a:rPr>
              <a:t>873 officers (2013)</a:t>
            </a:r>
            <a:endParaRPr lang="id-ID" altLang="id-ID" sz="18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82417" y="5029313"/>
            <a:ext cx="8504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98301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7584" y="216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d-ID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Scop Program of Voter Education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7919870"/>
              </p:ext>
            </p:extLst>
          </p:nvPr>
        </p:nvGraphicFramePr>
        <p:xfrm>
          <a:off x="179514" y="1268760"/>
          <a:ext cx="87849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pPr>
              <a:defRPr/>
            </a:pPr>
            <a:fld id="{33A9F6FD-B6F3-486B-A6AC-4B7FC66A53E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28690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44622"/>
            <a:ext cx="9143999" cy="6902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43327556"/>
              </p:ext>
            </p:extLst>
          </p:nvPr>
        </p:nvGraphicFramePr>
        <p:xfrm>
          <a:off x="107505" y="1124744"/>
          <a:ext cx="8784976" cy="5223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592" y="260651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 smtClean="0">
                <a:latin typeface="Aharoni" pitchFamily="2" charset="-79"/>
                <a:cs typeface="Aharoni" pitchFamily="2" charset="-79"/>
              </a:rPr>
              <a:t>GOALS OF VOTER EDUCATION</a:t>
            </a:r>
            <a:endParaRPr lang="id-ID" sz="44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583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706090"/>
          </a:xfrm>
        </p:spPr>
        <p:txBody>
          <a:bodyPr>
            <a:noAutofit/>
          </a:bodyPr>
          <a:lstStyle/>
          <a:p>
            <a:r>
              <a:rPr lang="id-ID" b="1" cap="small" dirty="0" smtClean="0">
                <a:latin typeface="Aharoni" pitchFamily="2" charset="-79"/>
                <a:cs typeface="Aharoni" pitchFamily="2" charset="-79"/>
              </a:rPr>
              <a:t>Group target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08644488"/>
              </p:ext>
            </p:extLst>
          </p:nvPr>
        </p:nvGraphicFramePr>
        <p:xfrm>
          <a:off x="457200" y="155679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</p:spPr>
        <p:txBody>
          <a:bodyPr/>
          <a:lstStyle/>
          <a:p>
            <a:pPr>
              <a:defRPr/>
            </a:pPr>
            <a:fld id="{33A9F6FD-B6F3-486B-A6AC-4B7FC66A53E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58730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1" y="-20298"/>
            <a:ext cx="915694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538420"/>
              </p:ext>
            </p:extLst>
          </p:nvPr>
        </p:nvGraphicFramePr>
        <p:xfrm>
          <a:off x="466380" y="1412776"/>
          <a:ext cx="81982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6298" y="273281"/>
            <a:ext cx="79977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latin typeface="Aharoni" pitchFamily="2" charset="-79"/>
                <a:cs typeface="Aharoni" pitchFamily="2" charset="-79"/>
              </a:rPr>
              <a:t>MATERIAL of VOTER EDUCATION</a:t>
            </a:r>
            <a:endParaRPr lang="id-ID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5898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4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-26725"/>
            <a:ext cx="7370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Role of Communication and Technology for Voter Education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5536" y="141277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Role of ICT implementation in election: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Increase administrative efficiency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Reduce long-term costs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Enhance political transparency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Ensure citizen’s rights of Public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Encourage public participation in decision process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Increase citizen role and participation in the electoral process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6142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4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-26725"/>
            <a:ext cx="7370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Role of Communication and Technology for Voter Education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7" y="1484784"/>
            <a:ext cx="8496944" cy="482453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ICT solutions used by the KPU: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SIDALIH </a:t>
            </a:r>
            <a:r>
              <a:rPr lang="en-US" dirty="0" smtClean="0"/>
              <a:t>(Voter Registration Information System)</a:t>
            </a:r>
            <a:endParaRPr lang="en-US" dirty="0"/>
          </a:p>
          <a:p>
            <a:pPr marL="857250" lvl="2" indent="0">
              <a:buNone/>
            </a:pPr>
            <a:r>
              <a:rPr lang="en-US" dirty="0"/>
              <a:t>Largest national voter database in the world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SITAP </a:t>
            </a:r>
            <a:r>
              <a:rPr lang="en-US" dirty="0" smtClean="0"/>
              <a:t>(Election Stage Information System)</a:t>
            </a:r>
            <a:endParaRPr lang="en-US" dirty="0"/>
          </a:p>
          <a:p>
            <a:pPr marL="857250" lvl="2" indent="0">
              <a:buNone/>
            </a:pPr>
            <a:r>
              <a:rPr lang="en-US" dirty="0"/>
              <a:t>Collects data from all stages of election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SILON </a:t>
            </a:r>
            <a:r>
              <a:rPr lang="en-US" dirty="0" smtClean="0"/>
              <a:t>(Candidacy Information System)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SITUNG </a:t>
            </a:r>
            <a:r>
              <a:rPr lang="en-US" dirty="0" smtClean="0"/>
              <a:t>(Vote Counting Recapitulation Information System)</a:t>
            </a:r>
            <a:endParaRPr lang="en-US" dirty="0"/>
          </a:p>
          <a:p>
            <a:pPr marL="857250" lvl="2" indent="0">
              <a:buNone/>
            </a:pPr>
            <a:r>
              <a:rPr lang="en-US" dirty="0"/>
              <a:t>Collect scanned image of election result from polling station</a:t>
            </a:r>
          </a:p>
          <a:p>
            <a:pPr marL="857250" lvl="2" indent="0">
              <a:buNone/>
            </a:pPr>
            <a:r>
              <a:rPr lang="en-US" dirty="0"/>
              <a:t>Tabulate polling station results into preliminary result</a:t>
            </a:r>
          </a:p>
          <a:p>
            <a:pPr marL="857250" lvl="2" indent="0">
              <a:buNone/>
            </a:pPr>
            <a:r>
              <a:rPr lang="en-US" dirty="0"/>
              <a:t>Encourage public crowdsourcing initiative to tabulate election results based from scanned image displayed in KPU website: kawalpemilu.org and kawalpilkada.org</a:t>
            </a:r>
          </a:p>
        </p:txBody>
      </p:sp>
    </p:spTree>
    <p:extLst>
      <p:ext uri="{BB962C8B-B14F-4D97-AF65-F5344CB8AC3E}">
        <p14:creationId xmlns="" xmlns:p14="http://schemas.microsoft.com/office/powerpoint/2010/main" val="3755252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75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15616" y="-26725"/>
            <a:ext cx="73707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Voter Education in Curricula &amp; Extra Curricula</a:t>
            </a: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351480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Building electoral organizer capacity</a:t>
            </a:r>
          </a:p>
          <a:p>
            <a:r>
              <a:rPr lang="en-US" sz="2600" dirty="0"/>
              <a:t>Strategy to encourage Public Participation: ensure KPU’s policy and practices are sensitive to voter participation</a:t>
            </a:r>
          </a:p>
          <a:p>
            <a:r>
              <a:rPr lang="en-US" sz="2600" dirty="0"/>
              <a:t>Professionalism is key to successful election, obtained through: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Building Resources in Democracy, Governance and Elections (BRIDGE) trainings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Technical Guidance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Providing scholarship for Master’s Degree on Electoral Management Study Program (in cooperation with 9 state universities)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Giving “KPU Award” for excellent local KPUs</a:t>
            </a:r>
          </a:p>
        </p:txBody>
      </p:sp>
    </p:spTree>
    <p:extLst>
      <p:ext uri="{BB962C8B-B14F-4D97-AF65-F5344CB8AC3E}">
        <p14:creationId xmlns="" xmlns:p14="http://schemas.microsoft.com/office/powerpoint/2010/main" val="7494503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r>
              <a:rPr lang="id-ID" b="1" dirty="0" smtClean="0">
                <a:latin typeface="Aharoni" pitchFamily="2" charset="-79"/>
                <a:cs typeface="Aharoni" pitchFamily="2" charset="-79"/>
              </a:rPr>
              <a:t>INDONESIA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842935753"/>
              </p:ext>
            </p:extLst>
          </p:nvPr>
        </p:nvGraphicFramePr>
        <p:xfrm>
          <a:off x="323530" y="1196752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8187127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Inclusive Electoral Education 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Through Informal Education Channel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3519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Educate a broad range of stakeholders and “special” groups of  voter about the importance of being a voter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Women voters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First-time voters: “KPU Goes to Campus”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Voters with disability: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Braille template ballot paper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Technical guidance for accessible polling station for voters with disability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Voter education for people with disability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Potentially marginalized voters</a:t>
            </a:r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70772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187624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Inclusive Electoral Education </a:t>
            </a:r>
            <a:b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Through Informal Education Channel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5000" dirty="0"/>
              <a:t>Synergy with Civil Society Organization (CSO)</a:t>
            </a:r>
          </a:p>
          <a:p>
            <a:r>
              <a:rPr lang="en-US" sz="3900" dirty="0"/>
              <a:t>Establishment of Voter Education Media Center (VEMC) in collaboration with  </a:t>
            </a:r>
            <a:r>
              <a:rPr lang="en-US" sz="3900" dirty="0" smtClean="0"/>
              <a:t>national CSOs</a:t>
            </a:r>
            <a:endParaRPr lang="en-US" sz="3900" dirty="0"/>
          </a:p>
          <a:p>
            <a:r>
              <a:rPr lang="en-US" sz="3900" dirty="0"/>
              <a:t>Improved information on election processes and engaged the public more directly in voter outreach</a:t>
            </a:r>
          </a:p>
          <a:p>
            <a:r>
              <a:rPr lang="en-US" sz="3900" dirty="0"/>
              <a:t>Distributed KPU materials; hosted interactive public discussions; and supported multi-media voter education campaigns</a:t>
            </a:r>
          </a:p>
          <a:p>
            <a:r>
              <a:rPr lang="en-US" sz="3900" dirty="0"/>
              <a:t>Consolidated guidance and lessons products learned from the 2014 elections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42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7848872" cy="1143000"/>
          </a:xfrm>
        </p:spPr>
        <p:txBody>
          <a:bodyPr>
            <a:noAutofit/>
          </a:bodyPr>
          <a:lstStyle/>
          <a:p>
            <a:pPr algn="l"/>
            <a:r>
              <a:rPr lang="id-ID" sz="32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ACCESSIBLE ELECTION FOR VOTER WITH DISSABILITIES</a:t>
            </a:r>
            <a:endParaRPr lang="id-ID" sz="32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73"/>
            <a:ext cx="87849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KPU has committed to condut accessible election for voter with dissabilities.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2800" dirty="0" smtClean="0"/>
              <a:t>As an institution that have authorities on conducting the election, KPU makes efforts to protect and fullfilled citizen with dissabilty rights on politics, by 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d-ID" sz="2800" dirty="0" smtClean="0"/>
              <a:t>Issuing Regulation which inclusively giving affirmative action for voter with dissability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d-ID" sz="2800" dirty="0" smtClean="0"/>
              <a:t>Cooperate with other institution and stakeholders concern on dissability</a:t>
            </a:r>
            <a:endParaRPr lang="id-ID" sz="2800" dirty="0"/>
          </a:p>
        </p:txBody>
      </p:sp>
    </p:spTree>
    <p:extLst>
      <p:ext uri="{BB962C8B-B14F-4D97-AF65-F5344CB8AC3E}">
        <p14:creationId xmlns="" xmlns:p14="http://schemas.microsoft.com/office/powerpoint/2010/main" val="42015919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435280" cy="1143000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KPU giving affirmative action to voter with dissability in all Electoral Stages</a:t>
            </a:r>
            <a:endParaRPr lang="id-ID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549" y="1340768"/>
            <a:ext cx="913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d-ID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-49407" y="1249014"/>
            <a:ext cx="9157912" cy="719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id-ID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id-ID" altLang="id-ID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REGULATION DRAFTING PROCESS STAGE</a:t>
            </a:r>
            <a:endParaRPr lang="id-ID" altLang="id-ID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2840" y="1968675"/>
            <a:ext cx="9111345" cy="4351338"/>
          </a:xfrm>
        </p:spPr>
        <p:txBody>
          <a:bodyPr>
            <a:normAutofit/>
          </a:bodyPr>
          <a:lstStyle/>
          <a:p>
            <a:r>
              <a:rPr lang="id-ID" altLang="id-ID" sz="1800" dirty="0" smtClean="0"/>
              <a:t>KPU working with all stakeholder to collect aspirations and recommendations regarding how to make an accessible elections for voters with disabilities </a:t>
            </a:r>
          </a:p>
          <a:p>
            <a:r>
              <a:rPr lang="id-ID" altLang="id-ID" sz="1800" dirty="0" smtClean="0"/>
              <a:t>KPU have a MoU with PPUA Penca to provide a better accessible elections.</a:t>
            </a:r>
          </a:p>
          <a:p>
            <a:r>
              <a:rPr lang="en-US" altLang="id-ID" sz="1800" dirty="0" smtClean="0"/>
              <a:t>KPU </a:t>
            </a:r>
            <a:r>
              <a:rPr lang="id-ID" altLang="id-ID" sz="1800" dirty="0" smtClean="0"/>
              <a:t>already increasing </a:t>
            </a:r>
            <a:r>
              <a:rPr lang="en-US" altLang="id-ID" sz="1800" dirty="0" smtClean="0"/>
              <a:t>cooperation </a:t>
            </a:r>
            <a:r>
              <a:rPr lang="id-ID" altLang="id-ID" sz="1800" dirty="0" smtClean="0"/>
              <a:t>with </a:t>
            </a:r>
            <a:r>
              <a:rPr lang="en-US" altLang="id-ID" sz="1800" dirty="0" smtClean="0"/>
              <a:t>disability </a:t>
            </a:r>
            <a:r>
              <a:rPr lang="id-ID" altLang="id-ID" sz="1800" dirty="0" smtClean="0"/>
              <a:t>organization </a:t>
            </a:r>
            <a:r>
              <a:rPr lang="en-US" altLang="id-ID" sz="1800" dirty="0" smtClean="0"/>
              <a:t>in </a:t>
            </a:r>
            <a:r>
              <a:rPr lang="en-US" altLang="id-ID" sz="1800" dirty="0" err="1" smtClean="0"/>
              <a:t>formulati</a:t>
            </a:r>
            <a:r>
              <a:rPr lang="id-ID" altLang="id-ID" sz="1800" dirty="0" smtClean="0"/>
              <a:t>ng KPU regulation </a:t>
            </a:r>
            <a:r>
              <a:rPr lang="en-US" altLang="id-ID" sz="1800" dirty="0" smtClean="0"/>
              <a:t>relating to disabled voters</a:t>
            </a:r>
            <a:endParaRPr lang="id-ID" altLang="id-ID" sz="1800" dirty="0" smtClean="0"/>
          </a:p>
          <a:p>
            <a:r>
              <a:rPr lang="id-ID" sz="1800" dirty="0" smtClean="0">
                <a:cs typeface="Arial" pitchFamily="34" charset="0"/>
              </a:rPr>
              <a:t>Example of KPU regulation for  accessible election</a:t>
            </a:r>
          </a:p>
          <a:p>
            <a:endParaRPr lang="id-ID" altLang="id-ID" sz="1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3526" y="4026075"/>
            <a:ext cx="8027234" cy="1874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d-ID" sz="1100" b="1" dirty="0" smtClean="0">
                <a:cs typeface="Arial" pitchFamily="34" charset="0"/>
              </a:rPr>
              <a:t>one of Election Socialization target is voter with dissabilities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1100" b="1" i="1" dirty="0" smtClean="0">
                <a:cs typeface="Arial" pitchFamily="34" charset="0"/>
              </a:rPr>
              <a:t>      </a:t>
            </a:r>
            <a:r>
              <a:rPr lang="id-ID" sz="1100" i="1" dirty="0" smtClean="0">
                <a:cs typeface="Arial" pitchFamily="34" charset="0"/>
              </a:rPr>
              <a:t>(Regulation of KPU Number 5 Year 2015 on Socialization and Citizen Participation)</a:t>
            </a:r>
          </a:p>
          <a:p>
            <a:pPr marL="201216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1100" i="1" dirty="0" smtClean="0">
              <a:cs typeface="Arial" pitchFamily="34" charset="0"/>
            </a:endParaRPr>
          </a:p>
          <a:p>
            <a:pPr marL="201216" indent="-201216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d-ID" sz="1100" b="1" dirty="0" smtClean="0">
                <a:cs typeface="Arial" pitchFamily="34" charset="0"/>
              </a:rPr>
              <a:t> Polling Station has to be accessible for voter with dissabilities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1100" i="1" dirty="0" smtClean="0">
                <a:cs typeface="Arial" pitchFamily="34" charset="0"/>
              </a:rPr>
              <a:t>(Regulation of KPU Number 6 Year 2015 on Norms, Standard, Procedure, Procurement and Distribution of Election Logistic)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1100" i="1" dirty="0" smtClean="0">
              <a:cs typeface="Arial" pitchFamily="34" charset="0"/>
            </a:endParaRPr>
          </a:p>
          <a:p>
            <a:pPr marL="201216" indent="-201216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d-ID" sz="1100" b="1" dirty="0" smtClean="0">
                <a:cs typeface="Arial" pitchFamily="34" charset="0"/>
              </a:rPr>
              <a:t> KPU giving access to citizen with dissabilities on public debate for President candidate </a:t>
            </a:r>
          </a:p>
          <a:p>
            <a:pPr marL="201216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1100" i="1" dirty="0" smtClean="0">
                <a:cs typeface="Arial" pitchFamily="34" charset="0"/>
              </a:rPr>
              <a:t>(Regulation of KPU Number 7 Year 2015 on Campaign)</a:t>
            </a:r>
          </a:p>
          <a:p>
            <a:pPr marL="201216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1100" i="1" dirty="0" smtClean="0">
              <a:cs typeface="Arial" pitchFamily="34" charset="0"/>
            </a:endParaRPr>
          </a:p>
          <a:p>
            <a:pPr marL="201216" indent="-201216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id-ID" sz="1100" b="1" dirty="0" smtClean="0">
                <a:cs typeface="Arial" pitchFamily="34" charset="0"/>
              </a:rPr>
              <a:t> Physical and spiritual requirements can not detered citizen with dissabilities on any candidacy </a:t>
            </a:r>
            <a:r>
              <a:rPr lang="id-ID" sz="1100" i="1" dirty="0" smtClean="0">
                <a:cs typeface="Arial" pitchFamily="34" charset="0"/>
              </a:rPr>
              <a:t>(Regulation of KPU Number 9 year 2015 on Candidacy)</a:t>
            </a:r>
          </a:p>
          <a:p>
            <a:pPr marL="201216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2000" i="1" dirty="0" smtClean="0">
              <a:cs typeface="Arial" pitchFamily="34" charset="0"/>
            </a:endParaRPr>
          </a:p>
          <a:p>
            <a:pPr marL="201216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2000" i="1" dirty="0" smtClean="0">
              <a:cs typeface="Arial" pitchFamily="34" charset="0"/>
            </a:endParaRPr>
          </a:p>
          <a:p>
            <a:pPr marL="201216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2000" i="1" dirty="0" smtClean="0">
              <a:cs typeface="Arial" pitchFamily="34" charset="0"/>
            </a:endParaRPr>
          </a:p>
          <a:p>
            <a:pPr marL="201216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2000" i="1" dirty="0" smtClean="0">
              <a:cs typeface="Arial" pitchFamily="34" charset="0"/>
            </a:endParaRPr>
          </a:p>
          <a:p>
            <a:pPr marL="201216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2000" i="1" dirty="0" smtClean="0">
              <a:cs typeface="Arial" pitchFamily="34" charset="0"/>
            </a:endParaRPr>
          </a:p>
          <a:p>
            <a:pPr marL="201216" indent="-201216">
              <a:spcBef>
                <a:spcPts val="0"/>
              </a:spcBef>
              <a:buFont typeface="Wingdings" pitchFamily="2" charset="2"/>
              <a:buChar char="q"/>
            </a:pPr>
            <a:endParaRPr lang="id-ID" sz="2000" dirty="0" smtClean="0">
              <a:cs typeface="Arial" pitchFamily="34" charset="0"/>
            </a:endParaRPr>
          </a:p>
          <a:p>
            <a:pPr marL="201216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id-ID" sz="2000" i="1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id-ID" sz="2000" dirty="0" smtClean="0">
              <a:cs typeface="Arial" pitchFamily="34" charset="0"/>
            </a:endParaRPr>
          </a:p>
          <a:p>
            <a:pPr>
              <a:spcBef>
                <a:spcPts val="0"/>
              </a:spcBef>
            </a:pPr>
            <a:endParaRPr lang="id-ID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0396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435280" cy="1143000"/>
          </a:xfrm>
        </p:spPr>
        <p:txBody>
          <a:bodyPr>
            <a:noAutofit/>
          </a:bodyPr>
          <a:lstStyle/>
          <a:p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Voter Registry</a:t>
            </a:r>
            <a:r>
              <a:rPr 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Stage 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549" y="1340768"/>
            <a:ext cx="913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d-ID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201" y="1117601"/>
            <a:ext cx="9030304" cy="140546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fixed voter list should include all eligible Indonesian citizens without exception.</a:t>
            </a:r>
          </a:p>
          <a:p>
            <a:r>
              <a:rPr lang="en-US" dirty="0" smtClean="0"/>
              <a:t>The KPU Regulation about voter registry mentions that the voter information must include the information about the type of disability a voter has.</a:t>
            </a:r>
          </a:p>
          <a:p>
            <a:r>
              <a:rPr lang="en-US" dirty="0" smtClean="0"/>
              <a:t>Information about the type of voters’ disabilities is very important to provide proper service during polling.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78201" y="2395480"/>
            <a:ext cx="5934004" cy="4104907"/>
            <a:chOff x="1049740" y="1406556"/>
            <a:chExt cx="6910023" cy="4104907"/>
          </a:xfrm>
        </p:grpSpPr>
        <p:sp>
          <p:nvSpPr>
            <p:cNvPr id="11" name="Oval 10"/>
            <p:cNvSpPr/>
            <p:nvPr/>
          </p:nvSpPr>
          <p:spPr>
            <a:xfrm>
              <a:off x="2628900" y="3067050"/>
              <a:ext cx="428625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628900" y="2971800"/>
              <a:ext cx="571500" cy="3619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845" y="1406556"/>
              <a:ext cx="6745918" cy="25924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4" name="Oval 13"/>
            <p:cNvSpPr/>
            <p:nvPr/>
          </p:nvSpPr>
          <p:spPr>
            <a:xfrm>
              <a:off x="3057525" y="3213265"/>
              <a:ext cx="421481" cy="19185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348892" y="3200400"/>
              <a:ext cx="680308" cy="24217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04538" y="3178346"/>
              <a:ext cx="1369969" cy="31080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671274" y="3200400"/>
              <a:ext cx="490689" cy="300251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2178844" y="3398042"/>
              <a:ext cx="1021556" cy="11953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3691719" y="3452744"/>
              <a:ext cx="858204" cy="120114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423086" y="3500651"/>
              <a:ext cx="396196" cy="106260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049740" y="4495800"/>
              <a:ext cx="18458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prstClr val="black"/>
                  </a:solidFill>
                </a:rPr>
                <a:t>number of polling stations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67000" y="4495800"/>
              <a:ext cx="15921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prstClr val="black"/>
                  </a:solidFill>
                </a:rPr>
                <a:t>number of voter</a:t>
              </a:r>
              <a:r>
                <a:rPr lang="en-US" sz="2000" dirty="0">
                  <a:solidFill>
                    <a:prstClr val="black"/>
                  </a:solidFill>
                </a:rPr>
                <a:t>s</a:t>
              </a:r>
              <a:endParaRPr lang="id-ID" sz="2000" dirty="0">
                <a:solidFill>
                  <a:prstClr val="black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05520" y="4419600"/>
              <a:ext cx="19142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prstClr val="black"/>
                  </a:solidFill>
                </a:rPr>
                <a:t>number of </a:t>
              </a:r>
              <a:r>
                <a:rPr lang="en-US" sz="2000" dirty="0">
                  <a:solidFill>
                    <a:prstClr val="black"/>
                  </a:solidFill>
                </a:rPr>
                <a:t>first-time</a:t>
              </a:r>
              <a:r>
                <a:rPr lang="id-ID" sz="2000" dirty="0">
                  <a:solidFill>
                    <a:prstClr val="black"/>
                  </a:solidFill>
                </a:rPr>
                <a:t> voter</a:t>
              </a:r>
              <a:r>
                <a:rPr lang="en-US" sz="2000" dirty="0">
                  <a:solidFill>
                    <a:prstClr val="black"/>
                  </a:solidFill>
                </a:rPr>
                <a:t>s</a:t>
              </a:r>
              <a:endParaRPr lang="id-ID" sz="2000" dirty="0">
                <a:solidFill>
                  <a:prstClr val="black"/>
                </a:solidFill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636658" y="3421642"/>
              <a:ext cx="449942" cy="99795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300192" y="3956920"/>
            <a:ext cx="26301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dirty="0">
                <a:solidFill>
                  <a:prstClr val="black"/>
                </a:solidFill>
              </a:rPr>
              <a:t>Number of Voter with Dissability</a:t>
            </a:r>
          </a:p>
          <a:p>
            <a:pPr marL="342900" indent="-342900">
              <a:buFontTx/>
              <a:buAutoNum type="arabicPeriod"/>
            </a:pPr>
            <a:r>
              <a:rPr lang="id-ID" sz="1400" dirty="0">
                <a:solidFill>
                  <a:prstClr val="black"/>
                </a:solidFill>
              </a:rPr>
              <a:t>Number of Voters with physical impair</a:t>
            </a:r>
            <a:r>
              <a:rPr lang="en-US" sz="1400" dirty="0" err="1">
                <a:solidFill>
                  <a:prstClr val="black"/>
                </a:solidFill>
              </a:rPr>
              <a:t>ment</a:t>
            </a:r>
            <a:endParaRPr lang="id-ID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>
                <a:solidFill>
                  <a:prstClr val="black"/>
                </a:solidFill>
              </a:rPr>
              <a:t>Number of Voters with vision impair</a:t>
            </a:r>
            <a:r>
              <a:rPr lang="en-US" sz="1400" dirty="0" err="1">
                <a:solidFill>
                  <a:prstClr val="black"/>
                </a:solidFill>
              </a:rPr>
              <a:t>ment</a:t>
            </a:r>
            <a:endParaRPr lang="id-ID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>
                <a:solidFill>
                  <a:prstClr val="black"/>
                </a:solidFill>
              </a:rPr>
              <a:t>Number of Voters with hearing impai</a:t>
            </a:r>
            <a:r>
              <a:rPr lang="en-US" sz="1400" dirty="0" err="1">
                <a:solidFill>
                  <a:prstClr val="black"/>
                </a:solidFill>
              </a:rPr>
              <a:t>rment</a:t>
            </a:r>
            <a:endParaRPr lang="id-ID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>
                <a:solidFill>
                  <a:prstClr val="black"/>
                </a:solidFill>
              </a:rPr>
              <a:t>Number of Voters </a:t>
            </a:r>
            <a:r>
              <a:rPr lang="en-US" sz="1400" dirty="0">
                <a:solidFill>
                  <a:prstClr val="black"/>
                </a:solidFill>
              </a:rPr>
              <a:t>with mental disability</a:t>
            </a:r>
            <a:endParaRPr lang="id-ID" sz="1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id-ID" sz="1400" dirty="0">
                <a:solidFill>
                  <a:prstClr val="black"/>
                </a:solidFill>
              </a:rPr>
              <a:t>Others</a:t>
            </a:r>
          </a:p>
        </p:txBody>
      </p:sp>
    </p:spTree>
    <p:extLst>
      <p:ext uri="{BB962C8B-B14F-4D97-AF65-F5344CB8AC3E}">
        <p14:creationId xmlns="" xmlns:p14="http://schemas.microsoft.com/office/powerpoint/2010/main" val="3693862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44624"/>
            <a:ext cx="8435280" cy="1143000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d-ID" alt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SOSIALIZATION STAGE</a:t>
            </a:r>
            <a:endParaRPr lang="id-ID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549" y="1340768"/>
            <a:ext cx="9131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d-ID" sz="28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000" y="1340768"/>
            <a:ext cx="9075504" cy="32403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Voters with disabilities are one of KPU’s main priorities for targeted voter education, besides first-time voters and female voters.</a:t>
            </a:r>
          </a:p>
          <a:p>
            <a:r>
              <a:rPr lang="en-US" dirty="0"/>
              <a:t>Electoral information dissemination was provided through the mass media and KPU’s website.</a:t>
            </a:r>
          </a:p>
          <a:p>
            <a:pPr>
              <a:defRPr/>
            </a:pPr>
            <a:r>
              <a:rPr lang="id-ID" dirty="0" smtClean="0"/>
              <a:t>KPU </a:t>
            </a:r>
            <a:r>
              <a:rPr lang="id-ID" dirty="0"/>
              <a:t>has a module and socialization and voter education materials </a:t>
            </a:r>
            <a:r>
              <a:rPr lang="id-ID" dirty="0" smtClean="0"/>
              <a:t>especially for </a:t>
            </a:r>
            <a:r>
              <a:rPr lang="id-ID" dirty="0"/>
              <a:t>disabled </a:t>
            </a:r>
            <a:r>
              <a:rPr lang="id-ID" dirty="0" smtClean="0"/>
              <a:t>voters.</a:t>
            </a:r>
          </a:p>
          <a:p>
            <a:pPr>
              <a:defRPr/>
            </a:pPr>
            <a:r>
              <a:rPr lang="id-ID" dirty="0" smtClean="0"/>
              <a:t>KPU has a spesific budget to educate voters with disabilites</a:t>
            </a:r>
            <a:r>
              <a:rPr lang="id-ID" dirty="0"/>
              <a:t> </a:t>
            </a:r>
            <a:r>
              <a:rPr lang="id-ID" dirty="0" smtClean="0"/>
              <a:t>(brosure, leaflet</a:t>
            </a:r>
            <a:r>
              <a:rPr lang="id-ID" dirty="0"/>
              <a:t> </a:t>
            </a:r>
            <a:r>
              <a:rPr lang="id-ID" dirty="0" smtClean="0"/>
              <a:t>and other education materials)</a:t>
            </a:r>
          </a:p>
          <a:p>
            <a:pPr>
              <a:defRPr/>
            </a:pPr>
            <a:r>
              <a:rPr lang="id-ID" dirty="0">
                <a:sym typeface="Wingdings" panose="05000000000000000000" pitchFamily="2" charset="2"/>
              </a:rPr>
              <a:t>KPU collaborate with TV Station in broadcasting President and Vice President debate, where in the debate there is also  </a:t>
            </a:r>
            <a:r>
              <a:rPr lang="id-ID" dirty="0" smtClean="0">
                <a:sym typeface="Wingdings" panose="05000000000000000000" pitchFamily="2" charset="2"/>
              </a:rPr>
              <a:t>sign-language </a:t>
            </a:r>
            <a:r>
              <a:rPr lang="id-ID" dirty="0">
                <a:sym typeface="Wingdings" panose="05000000000000000000" pitchFamily="2" charset="2"/>
              </a:rPr>
              <a:t>interpreter</a:t>
            </a:r>
          </a:p>
          <a:p>
            <a:pPr>
              <a:defRPr/>
            </a:pPr>
            <a:endParaRPr lang="id-ID" dirty="0" smtClean="0"/>
          </a:p>
          <a:p>
            <a:pPr marL="0" indent="0">
              <a:buNone/>
              <a:defRPr/>
            </a:pPr>
            <a:endParaRPr lang="id-ID" dirty="0" smtClean="0"/>
          </a:p>
          <a:p>
            <a:pPr>
              <a:defRPr/>
            </a:pPr>
            <a:endParaRPr lang="id-ID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6" y="4113247"/>
            <a:ext cx="2880320" cy="215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2927" y="5757369"/>
            <a:ext cx="130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400" b="1" dirty="0" smtClean="0"/>
              <a:t>Sign-language interpreter</a:t>
            </a:r>
            <a:endParaRPr lang="id-ID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59057" y="5579569"/>
            <a:ext cx="750063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0807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" y="-2030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1653457" y="260648"/>
            <a:ext cx="5582840" cy="648072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id-ID" altLang="id-ID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VOTING STAGE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528642" y="1196756"/>
            <a:ext cx="6088061" cy="5064125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id-ID" sz="2400" dirty="0" smtClean="0"/>
              <a:t>KPU </a:t>
            </a:r>
            <a:r>
              <a:rPr lang="en-US" sz="2400" dirty="0" smtClean="0"/>
              <a:t>Regulation explain </a:t>
            </a:r>
            <a:r>
              <a:rPr lang="en-US" sz="2400" dirty="0"/>
              <a:t>things as follows </a:t>
            </a:r>
            <a:r>
              <a:rPr lang="id-ID" sz="2400" dirty="0" smtClean="0"/>
              <a:t>:</a:t>
            </a:r>
          </a:p>
          <a:p>
            <a:pPr>
              <a:defRPr/>
            </a:pPr>
            <a:r>
              <a:rPr lang="en-US" sz="2400" dirty="0" smtClean="0"/>
              <a:t>In </a:t>
            </a:r>
            <a:r>
              <a:rPr lang="en-US" sz="2400" dirty="0"/>
              <a:t>a notice to vote at the polling stations should be mentioned the ease for people with disabilities in voting at the polling stations.</a:t>
            </a:r>
            <a:endParaRPr lang="id-ID" sz="2400" dirty="0"/>
          </a:p>
          <a:p>
            <a:pPr>
              <a:defRPr/>
            </a:pPr>
            <a:r>
              <a:rPr lang="en-US" sz="2400" dirty="0" smtClean="0"/>
              <a:t>Table </a:t>
            </a:r>
            <a:r>
              <a:rPr lang="en-US" sz="2400" dirty="0"/>
              <a:t>/ board </a:t>
            </a:r>
            <a:r>
              <a:rPr lang="id-ID" sz="2400" dirty="0" smtClean="0"/>
              <a:t>of </a:t>
            </a:r>
            <a:r>
              <a:rPr lang="en-US" sz="2400" dirty="0" smtClean="0"/>
              <a:t>voting </a:t>
            </a:r>
            <a:r>
              <a:rPr lang="en-US" sz="2400" dirty="0"/>
              <a:t>booth and for marking the ballot, and table </a:t>
            </a:r>
            <a:r>
              <a:rPr lang="id-ID" sz="2400" dirty="0" err="1" smtClean="0"/>
              <a:t>with</a:t>
            </a:r>
            <a:r>
              <a:rPr lang="id-ID" sz="2400" dirty="0" smtClean="0"/>
              <a:t> </a:t>
            </a:r>
            <a:r>
              <a:rPr lang="en-US" sz="2400" dirty="0" smtClean="0"/>
              <a:t>empty </a:t>
            </a:r>
            <a:r>
              <a:rPr lang="en-US" sz="2400" dirty="0"/>
              <a:t>space beneath </a:t>
            </a:r>
            <a:r>
              <a:rPr lang="en-US" sz="2400" dirty="0" smtClean="0"/>
              <a:t>it </a:t>
            </a:r>
            <a:r>
              <a:rPr lang="en-US" sz="2400" dirty="0"/>
              <a:t>for people with disabilities </a:t>
            </a:r>
            <a:r>
              <a:rPr lang="id-ID" sz="2400" dirty="0" err="1" smtClean="0"/>
              <a:t>using</a:t>
            </a:r>
            <a:r>
              <a:rPr lang="id-ID" sz="2400" dirty="0" smtClean="0"/>
              <a:t> </a:t>
            </a:r>
            <a:r>
              <a:rPr lang="en-US" sz="2400" dirty="0" smtClean="0"/>
              <a:t>wheelchairs</a:t>
            </a:r>
            <a:r>
              <a:rPr lang="id-ID" sz="2400" dirty="0"/>
              <a:t>.</a:t>
            </a:r>
          </a:p>
          <a:p>
            <a:pPr>
              <a:defRPr/>
            </a:pPr>
            <a:r>
              <a:rPr lang="en-US" sz="2400" dirty="0" smtClean="0"/>
              <a:t>The </a:t>
            </a:r>
            <a:r>
              <a:rPr lang="en-US" sz="2400" dirty="0"/>
              <a:t>entrance and exit polling </a:t>
            </a:r>
            <a:r>
              <a:rPr lang="en-US" sz="2400" dirty="0" smtClean="0"/>
              <a:t>at </a:t>
            </a:r>
            <a:r>
              <a:rPr lang="en-US" sz="2400" dirty="0"/>
              <a:t>least 90cm </a:t>
            </a:r>
            <a:r>
              <a:rPr lang="id-ID" sz="2400" dirty="0" smtClean="0"/>
              <a:t>s</a:t>
            </a:r>
            <a:r>
              <a:rPr lang="en-US" sz="2400" dirty="0" err="1" smtClean="0"/>
              <a:t>ized</a:t>
            </a:r>
            <a:r>
              <a:rPr lang="en-US" sz="2400" dirty="0" smtClean="0"/>
              <a:t> </a:t>
            </a:r>
            <a:r>
              <a:rPr lang="en-US" sz="2400" dirty="0"/>
              <a:t>in order to ensure access for people with disabilities motion using a wheelchair.</a:t>
            </a:r>
            <a:endParaRPr lang="id-ID" sz="2400" dirty="0" smtClean="0"/>
          </a:p>
          <a:p>
            <a:pPr>
              <a:defRPr/>
            </a:pPr>
            <a:r>
              <a:rPr lang="id-ID" sz="2400" dirty="0" smtClean="0"/>
              <a:t>L</a:t>
            </a:r>
            <a:r>
              <a:rPr lang="en-US" sz="2400" dirty="0" err="1" smtClean="0"/>
              <a:t>ocation</a:t>
            </a:r>
            <a:r>
              <a:rPr lang="en-US" sz="2400" dirty="0" smtClean="0"/>
              <a:t> </a:t>
            </a:r>
            <a:r>
              <a:rPr lang="en-US" sz="2400" dirty="0"/>
              <a:t>of polling stations should be easily accessible, in a flat place that is </a:t>
            </a:r>
            <a:r>
              <a:rPr lang="en-US" sz="2400" dirty="0" smtClean="0"/>
              <a:t>not </a:t>
            </a:r>
            <a:r>
              <a:rPr lang="en-US" sz="2400" dirty="0"/>
              <a:t>rocky, not hilly, not thick grassy, not jump over ditches and </a:t>
            </a:r>
            <a:r>
              <a:rPr lang="en-US" sz="2400" dirty="0" smtClean="0"/>
              <a:t>exhibits </a:t>
            </a:r>
            <a:r>
              <a:rPr lang="en-US" sz="2400" dirty="0"/>
              <a:t>the stairs</a:t>
            </a:r>
            <a:endParaRPr lang="id-ID" sz="2400" dirty="0"/>
          </a:p>
          <a:p>
            <a:pPr>
              <a:defRPr/>
            </a:pPr>
            <a:endParaRPr lang="id-ID" dirty="0"/>
          </a:p>
          <a:p>
            <a:pPr>
              <a:defRPr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33" y="663582"/>
            <a:ext cx="1921669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33" y="2608263"/>
            <a:ext cx="1930003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31" y="4522796"/>
            <a:ext cx="1955006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90832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1" y="-20298"/>
            <a:ext cx="915694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0576" y="3222466"/>
            <a:ext cx="1748918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635" y="188640"/>
            <a:ext cx="61722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haroni" pitchFamily="2" charset="-79"/>
                <a:cs typeface="Aharoni" pitchFamily="2" charset="-79"/>
              </a:rPr>
              <a:t>MONITORING FINDINGS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3160774" y="1556792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228449" y="2337384"/>
            <a:ext cx="2819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Accessible pathway to the polling stations for persons with disabilities</a:t>
            </a:r>
          </a:p>
        </p:txBody>
      </p:sp>
      <p:graphicFrame>
        <p:nvGraphicFramePr>
          <p:cNvPr id="18" name="Chart 17"/>
          <p:cNvGraphicFramePr/>
          <p:nvPr>
            <p:extLst/>
          </p:nvPr>
        </p:nvGraphicFramePr>
        <p:xfrm>
          <a:off x="3168707" y="3194641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236382" y="3975233"/>
            <a:ext cx="257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Locations must be accessible by wheelchair user and the elderly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2091" y="158461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>
                <a:solidFill>
                  <a:prstClr val="black"/>
                </a:solidFill>
              </a:rPr>
              <a:t>PATHWAYS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28449" y="32224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LOCATION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596" y="3068964"/>
            <a:ext cx="10775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28861" y="3222471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Accessible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6131762" y="3222467"/>
            <a:ext cx="1640349" cy="1188720"/>
            <a:chOff x="6651683" y="3222467"/>
            <a:chExt cx="2187132" cy="1188720"/>
          </a:xfrm>
        </p:grpSpPr>
        <p:pic>
          <p:nvPicPr>
            <p:cNvPr id="13" name="Picture 5" descr="A:\Untitled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50566" t="9525"/>
            <a:stretch/>
          </p:blipFill>
          <p:spPr bwMode="auto">
            <a:xfrm>
              <a:off x="6651683" y="3222467"/>
              <a:ext cx="2187132" cy="11887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812360" y="3933056"/>
              <a:ext cx="869504" cy="435954"/>
            </a:xfrm>
            <a:prstGeom prst="rect">
              <a:avLst/>
            </a:prstGeom>
            <a:solidFill>
              <a:srgbClr val="727B91"/>
            </a:solidFill>
            <a:ln>
              <a:solidFill>
                <a:srgbClr val="727B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23" name="Chart 22"/>
          <p:cNvGraphicFramePr/>
          <p:nvPr>
            <p:extLst/>
          </p:nvPr>
        </p:nvGraphicFramePr>
        <p:xfrm>
          <a:off x="3167888" y="4862072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221851" y="5642664"/>
            <a:ext cx="2686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Entrance should be at least 90 cm in with in order to guarantee access for wheelchair user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27630" y="488989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ENTRANCE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72746" y="3068964"/>
            <a:ext cx="954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276431" y="1969535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30%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284871" y="3619779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32%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275856" y="5291224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16%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220647" y="1970850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70%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234261" y="3614239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68%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220647" y="5268515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84%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67993" y="1598538"/>
            <a:ext cx="1377416" cy="128016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1572662" y="1353120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31762" y="1598538"/>
            <a:ext cx="1372566" cy="128016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6138176" y="1353119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b="7687"/>
          <a:stretch/>
        </p:blipFill>
        <p:spPr>
          <a:xfrm>
            <a:off x="6131763" y="4891647"/>
            <a:ext cx="1398664" cy="128016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826752" y="4725728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11" cstate="print"/>
          <a:srcRect b="7687"/>
          <a:stretch/>
        </p:blipFill>
        <p:spPr>
          <a:xfrm>
            <a:off x="1546095" y="4891647"/>
            <a:ext cx="1398664" cy="128016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2197674" y="4725728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sp>
        <p:nvSpPr>
          <p:cNvPr id="85" name="TextBox 84">
            <a:hlinkClick r:id="" action="ppaction://noaction"/>
          </p:cNvPr>
          <p:cNvSpPr txBox="1"/>
          <p:nvPr/>
        </p:nvSpPr>
        <p:spPr>
          <a:xfrm>
            <a:off x="3584566" y="6601897"/>
            <a:ext cx="18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Accessible Polling Station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2746301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1" y="-20298"/>
            <a:ext cx="915694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1502635" y="188640"/>
            <a:ext cx="61722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latin typeface="Aharoni" pitchFamily="2" charset="-79"/>
                <a:cs typeface="Aharoni" pitchFamily="2" charset="-79"/>
              </a:rPr>
              <a:t>MONITORING FINDINGS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3" cstate="print"/>
          <a:srcRect b="7687"/>
          <a:stretch/>
        </p:blipFill>
        <p:spPr>
          <a:xfrm>
            <a:off x="1492469" y="1556792"/>
            <a:ext cx="1398664" cy="1280160"/>
          </a:xfrm>
          <a:prstGeom prst="rect">
            <a:avLst/>
          </a:prstGeom>
        </p:spPr>
      </p:pic>
      <p:graphicFrame>
        <p:nvGraphicFramePr>
          <p:cNvPr id="5" name="Chart 4"/>
          <p:cNvGraphicFramePr/>
          <p:nvPr>
            <p:extLst/>
          </p:nvPr>
        </p:nvGraphicFramePr>
        <p:xfrm>
          <a:off x="3167888" y="1558508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564" y="2339100"/>
            <a:ext cx="257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Exit should be at least 90 cm in with in order to guarantee access for wheelchair 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7630" y="15863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EXIT</a:t>
            </a:r>
            <a:endParaRPr lang="id-ID" b="1" dirty="0">
              <a:solidFill>
                <a:prstClr val="black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42742" y="3184507"/>
            <a:ext cx="1750807" cy="12801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056155" y="3219481"/>
            <a:ext cx="1702713" cy="128016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192182" y="4033872"/>
            <a:ext cx="1074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</a:rPr>
              <a:t>Enough Space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4278" y="4090065"/>
            <a:ext cx="1073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white"/>
                </a:solidFill>
              </a:rPr>
              <a:t>Narrow Space</a:t>
            </a:r>
          </a:p>
        </p:txBody>
      </p:sp>
      <p:graphicFrame>
        <p:nvGraphicFramePr>
          <p:cNvPr id="39" name="Chart 38"/>
          <p:cNvGraphicFramePr/>
          <p:nvPr>
            <p:extLst/>
          </p:nvPr>
        </p:nvGraphicFramePr>
        <p:xfrm>
          <a:off x="3167844" y="3196409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235520" y="3977004"/>
            <a:ext cx="257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Space to maneuver inside the polling station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27587" y="32242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SPACE</a:t>
            </a:r>
            <a:endParaRPr lang="id-ID" b="1" dirty="0">
              <a:solidFill>
                <a:prstClr val="black"/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95009" y="4869160"/>
            <a:ext cx="1400870" cy="128016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583" t="5312" r="30131" b="9706"/>
          <a:stretch/>
        </p:blipFill>
        <p:spPr bwMode="auto">
          <a:xfrm>
            <a:off x="6056155" y="4869160"/>
            <a:ext cx="1410176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357756" y="5309185"/>
            <a:ext cx="809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</a:rPr>
              <a:t>Solid space</a:t>
            </a:r>
          </a:p>
          <a:p>
            <a:r>
              <a:rPr lang="en-US" sz="1000" b="1" dirty="0">
                <a:solidFill>
                  <a:srgbClr val="C00000"/>
                </a:solidFill>
              </a:rPr>
              <a:t>underneath</a:t>
            </a:r>
          </a:p>
        </p:txBody>
      </p:sp>
      <p:graphicFrame>
        <p:nvGraphicFramePr>
          <p:cNvPr id="47" name="Chart 46"/>
          <p:cNvGraphicFramePr/>
          <p:nvPr>
            <p:extLst/>
          </p:nvPr>
        </p:nvGraphicFramePr>
        <p:xfrm>
          <a:off x="3167844" y="4853384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235520" y="5633976"/>
            <a:ext cx="257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Voting booth table with an empty space underneath for easy access for wheelchair user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588" y="4881210"/>
            <a:ext cx="25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BOOTH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84871" y="1970804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19%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84871" y="3619779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38%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286649" y="5288470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34%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29087" y="1972119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81%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34261" y="3614239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62%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1439" y="5265761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66%</a:t>
            </a:r>
          </a:p>
        </p:txBody>
      </p:sp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11" cstate="print"/>
          <a:srcRect b="7687"/>
          <a:stretch/>
        </p:blipFill>
        <p:spPr>
          <a:xfrm>
            <a:off x="6056156" y="1586334"/>
            <a:ext cx="1398664" cy="128016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495596" y="3049219"/>
            <a:ext cx="10775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772746" y="3068964"/>
            <a:ext cx="954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39240" y="1416675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143668" y="1393035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549602" y="4633395"/>
            <a:ext cx="107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78680" y="465314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sp>
        <p:nvSpPr>
          <p:cNvPr id="78" name="TextBox 77">
            <a:hlinkClick r:id="" action="ppaction://noaction"/>
          </p:cNvPr>
          <p:cNvSpPr txBox="1"/>
          <p:nvPr/>
        </p:nvSpPr>
        <p:spPr>
          <a:xfrm>
            <a:off x="3584566" y="6601897"/>
            <a:ext cx="18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Accessible Polling Station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117158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1" y="-20298"/>
            <a:ext cx="915694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1502635" y="188640"/>
            <a:ext cx="61722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MONITORING FINDINGS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8222" y="1844680"/>
            <a:ext cx="1632019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0243" y="1847510"/>
            <a:ext cx="1523218" cy="128016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603608" y="1681067"/>
            <a:ext cx="10775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graphicFrame>
        <p:nvGraphicFramePr>
          <p:cNvPr id="47" name="Chart 46"/>
          <p:cNvGraphicFramePr/>
          <p:nvPr>
            <p:extLst/>
          </p:nvPr>
        </p:nvGraphicFramePr>
        <p:xfrm>
          <a:off x="3167844" y="1816854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235520" y="2597446"/>
            <a:ext cx="25785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Ballot box table with sufficient height for easy access for wheelchair user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588" y="1844680"/>
            <a:ext cx="25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BALLOT BOX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8680" y="1700810"/>
            <a:ext cx="954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5516" y="4115440"/>
            <a:ext cx="1587944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6281" y="4110504"/>
            <a:ext cx="1587944" cy="1371600"/>
          </a:xfrm>
          <a:prstGeom prst="rect">
            <a:avLst/>
          </a:prstGeom>
        </p:spPr>
      </p:pic>
      <p:graphicFrame>
        <p:nvGraphicFramePr>
          <p:cNvPr id="35" name="Chart 34"/>
          <p:cNvGraphicFramePr/>
          <p:nvPr>
            <p:extLst/>
          </p:nvPr>
        </p:nvGraphicFramePr>
        <p:xfrm>
          <a:off x="3167844" y="4213420"/>
          <a:ext cx="2711760" cy="116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235520" y="4994012"/>
            <a:ext cx="257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Availability of braille template at polling stations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27588" y="4241246"/>
            <a:ext cx="258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BRAILLE TEMPLATE</a:t>
            </a:r>
            <a:endParaRPr lang="id-ID" b="1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82681" y="2233682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34%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232071" y="2228142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66%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282681" y="4616207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</a:rPr>
              <a:t>35%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2071" y="4610667"/>
            <a:ext cx="540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prstClr val="white"/>
                </a:solidFill>
              </a:rPr>
              <a:t>65%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63690" y="3913315"/>
            <a:ext cx="107753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</a:rPr>
              <a:t>Inaccessible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06441" y="3923071"/>
            <a:ext cx="95410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Accessible</a:t>
            </a:r>
          </a:p>
        </p:txBody>
      </p:sp>
      <p:sp>
        <p:nvSpPr>
          <p:cNvPr id="60" name="TextBox 59">
            <a:hlinkClick r:id="" action="ppaction://noaction"/>
          </p:cNvPr>
          <p:cNvSpPr txBox="1"/>
          <p:nvPr/>
        </p:nvSpPr>
        <p:spPr>
          <a:xfrm>
            <a:off x="3584566" y="6601897"/>
            <a:ext cx="18031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prstClr val="white">
                    <a:lumMod val="50000"/>
                  </a:prstClr>
                </a:solidFill>
              </a:rPr>
              <a:t>Accessible Polling Station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281076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6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INDONESIA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ELECTIONS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7848872" cy="4392488"/>
          </a:xfrm>
        </p:spPr>
        <p:txBody>
          <a:bodyPr>
            <a:noAutofit/>
          </a:bodyPr>
          <a:lstStyle/>
          <a:p>
            <a:r>
              <a:rPr lang="en-US" sz="2400" dirty="0" smtClean="0"/>
              <a:t>Probably </a:t>
            </a:r>
            <a:r>
              <a:rPr lang="en-US" sz="2400" dirty="0"/>
              <a:t>the most complex electoral event globally</a:t>
            </a:r>
          </a:p>
          <a:p>
            <a:r>
              <a:rPr lang="en-US" sz="2400" dirty="0"/>
              <a:t>479,183 polling stations across 17,000 islands</a:t>
            </a:r>
          </a:p>
          <a:p>
            <a:r>
              <a:rPr lang="en-US" sz="2400" dirty="0"/>
              <a:t>34 provinces, 514 regencies/municipalities, </a:t>
            </a:r>
            <a:r>
              <a:rPr lang="en-US" sz="2400" dirty="0" smtClean="0"/>
              <a:t>7,160 </a:t>
            </a:r>
            <a:r>
              <a:rPr lang="en-US" sz="2400" dirty="0"/>
              <a:t>districts, </a:t>
            </a:r>
            <a:r>
              <a:rPr lang="en-US" sz="2400" dirty="0" smtClean="0"/>
              <a:t>83,184 </a:t>
            </a:r>
            <a:r>
              <a:rPr lang="en-US" sz="2400" dirty="0"/>
              <a:t>sub-districts/villages</a:t>
            </a:r>
          </a:p>
          <a:p>
            <a:r>
              <a:rPr lang="en-US" sz="2400" dirty="0"/>
              <a:t>4 million polling station officials</a:t>
            </a:r>
          </a:p>
          <a:p>
            <a:r>
              <a:rPr lang="en-US" sz="2400" dirty="0"/>
              <a:t>700 ballots, 2,450 ballot designs</a:t>
            </a:r>
          </a:p>
          <a:p>
            <a:r>
              <a:rPr lang="en-US" sz="2400" dirty="0"/>
              <a:t>19,700 candidates, 1 presidency, 532 </a:t>
            </a:r>
            <a:r>
              <a:rPr lang="en-US" sz="2400" dirty="0" smtClean="0"/>
              <a:t>legislatures</a:t>
            </a:r>
            <a:endParaRPr lang="id-ID" sz="2400" dirty="0" smtClean="0"/>
          </a:p>
          <a:p>
            <a:r>
              <a:rPr lang="en-US" sz="2400" dirty="0"/>
              <a:t>Population: 237.56 million (census 2010)</a:t>
            </a:r>
          </a:p>
          <a:p>
            <a:r>
              <a:rPr lang="en-US" sz="2400" dirty="0"/>
              <a:t>2014 voters list: 187,847,512</a:t>
            </a:r>
          </a:p>
          <a:p>
            <a:r>
              <a:rPr lang="en-US" sz="2400" dirty="0"/>
              <a:t>2014 turnout rate: 75.11%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626958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3523878" cy="4632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d-ID" dirty="0" smtClean="0"/>
          </a:p>
          <a:p>
            <a:pPr marL="0" indent="0">
              <a:buNone/>
            </a:pPr>
            <a:r>
              <a:rPr lang="en-US" dirty="0" smtClean="0"/>
              <a:t>KPU </a:t>
            </a:r>
            <a:r>
              <a:rPr lang="en-US" dirty="0"/>
              <a:t>designed and produced electoral information dissemination materials in Braille format for voters with vision </a:t>
            </a:r>
            <a:r>
              <a:rPr lang="en-US" dirty="0" smtClean="0"/>
              <a:t>impairment</a:t>
            </a:r>
            <a:endParaRPr lang="en-US" dirty="0"/>
          </a:p>
          <a:p>
            <a:pPr marL="0" indent="0">
              <a:buNone/>
            </a:pPr>
            <a:endParaRPr lang="id-ID" dirty="0" smtClean="0">
              <a:sym typeface="Wingdings" panose="05000000000000000000" pitchFamily="2" charset="2"/>
            </a:endParaRPr>
          </a:p>
          <a:p>
            <a:endParaRPr lang="id-ID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d-ID" i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id-ID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8" y="2420888"/>
            <a:ext cx="2465627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056" y="2188910"/>
            <a:ext cx="2400300" cy="4071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043608" y="44625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i="1" dirty="0" smtClean="0">
                <a:sym typeface="Wingdings" panose="05000000000000000000" pitchFamily="2" charset="2"/>
              </a:rPr>
              <a:t> </a:t>
            </a:r>
            <a:r>
              <a:rPr lang="id-ID" sz="3600" b="1" dirty="0" smtClean="0">
                <a:latin typeface="Aharoni" pitchFamily="2" charset="-79"/>
                <a:cs typeface="Aharoni" pitchFamily="2" charset="-79"/>
                <a:sym typeface="Wingdings" panose="05000000000000000000" pitchFamily="2" charset="2"/>
              </a:rPr>
              <a:t>BRAILLE TEMPLATE FOR BALLOT PAPER</a:t>
            </a:r>
            <a:endParaRPr lang="id-ID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6309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834" t="-1" r="-1" b="-22313"/>
          <a:stretch/>
        </p:blipFill>
        <p:spPr>
          <a:xfrm>
            <a:off x="251520" y="1268760"/>
            <a:ext cx="8568952" cy="6120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8072" y="44626"/>
            <a:ext cx="81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>
                <a:solidFill>
                  <a:prstClr val="black"/>
                </a:solidFill>
                <a:latin typeface="Aharoni" pitchFamily="2" charset="-79"/>
                <a:cs typeface="Aharoni" pitchFamily="2" charset="-79"/>
              </a:rPr>
              <a:t>BRAILLE TEMPLETE  LEGISLATIVE ELECTIONS</a:t>
            </a:r>
          </a:p>
        </p:txBody>
      </p:sp>
    </p:spTree>
    <p:extLst>
      <p:ext uri="{BB962C8B-B14F-4D97-AF65-F5344CB8AC3E}">
        <p14:creationId xmlns="" xmlns:p14="http://schemas.microsoft.com/office/powerpoint/2010/main" val="19666615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0050" y="1151474"/>
            <a:ext cx="7886700" cy="2065867"/>
          </a:xfrm>
        </p:spPr>
        <p:txBody>
          <a:bodyPr>
            <a:normAutofit fontScale="40000" lnSpcReduction="20000"/>
          </a:bodyPr>
          <a:lstStyle/>
          <a:p>
            <a:r>
              <a:rPr lang="id-ID" sz="3800" b="1" dirty="0"/>
              <a:t>National Commission of Human Rights (KOMNAS HAM)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d-ID" sz="3800" dirty="0"/>
              <a:t>During the election, KOMNAS HAM reporting issues on human rights violation on election. KPU following up the issues for ensuring political rights for citizen with dissabilities.</a:t>
            </a:r>
          </a:p>
          <a:p>
            <a:r>
              <a:rPr lang="id-ID" sz="3800" b="1" dirty="0" smtClean="0"/>
              <a:t>AGENDA </a:t>
            </a:r>
            <a:endParaRPr lang="id-ID" sz="3800" b="1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d-ID" sz="3800" dirty="0">
                <a:sym typeface="Wingdings" panose="05000000000000000000" pitchFamily="2" charset="2"/>
              </a:rPr>
              <a:t>The General Election Network for Disability Access (AGENDA) was established in 2011 as a forum to improve access to political and electoral opportunities for persons with dissabilities in Southeast Asia</a:t>
            </a:r>
            <a:r>
              <a:rPr lang="id-ID" sz="3800" dirty="0" smtClean="0">
                <a:sym typeface="Wingdings" panose="05000000000000000000" pitchFamily="2" charset="2"/>
              </a:rPr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d-ID" sz="3800" dirty="0" smtClean="0">
                <a:sym typeface="Wingdings" panose="05000000000000000000" pitchFamily="2" charset="2"/>
              </a:rPr>
              <a:t> </a:t>
            </a:r>
            <a:r>
              <a:rPr lang="id-ID" sz="3800" dirty="0">
                <a:sym typeface="Wingdings" panose="05000000000000000000" pitchFamily="2" charset="2"/>
              </a:rPr>
              <a:t>It developed a training module and the EMB self-assessments to help EMBs prepare for the conduct of accessible elections to increase awareness.</a:t>
            </a:r>
          </a:p>
          <a:p>
            <a:pPr marL="0" indent="0">
              <a:buNone/>
            </a:pPr>
            <a:endParaRPr lang="id-ID" dirty="0" smtClean="0"/>
          </a:p>
          <a:p>
            <a:pPr marL="457200" lvl="1" indent="0">
              <a:buNone/>
            </a:pPr>
            <a:endParaRPr lang="id-ID" dirty="0" smtClean="0">
              <a:sym typeface="Wingdings" panose="05000000000000000000" pitchFamily="2" charset="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3376" y="3217334"/>
            <a:ext cx="7969250" cy="1151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100" b="1" dirty="0" smtClean="0">
                <a:solidFill>
                  <a:prstClr val="black"/>
                </a:solidFill>
              </a:rPr>
              <a:t>Center for Election Access of Citizens with Disabilities (PPUA-PENCA)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d-ID" sz="21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2100" dirty="0" smtClean="0">
                <a:solidFill>
                  <a:prstClr val="black"/>
                </a:solidFill>
              </a:rPr>
              <a:t>KPU worked with </a:t>
            </a:r>
            <a:r>
              <a:rPr lang="id-ID" sz="2100" dirty="0" smtClean="0">
                <a:solidFill>
                  <a:prstClr val="black"/>
                </a:solidFill>
              </a:rPr>
              <a:t> PPUA-PENCA </a:t>
            </a:r>
            <a:r>
              <a:rPr lang="en-US" sz="2100" dirty="0" smtClean="0">
                <a:solidFill>
                  <a:prstClr val="black"/>
                </a:solidFill>
              </a:rPr>
              <a:t>to create political education for people with disabilities and consult them on electoral procedures to ensure the election is more accessible for everyone. </a:t>
            </a:r>
            <a:r>
              <a:rPr lang="id-ID" sz="2100" dirty="0" smtClean="0">
                <a:solidFill>
                  <a:prstClr val="black"/>
                </a:solidFill>
              </a:rPr>
              <a:t> 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d-ID" sz="2100" dirty="0" smtClean="0">
                <a:solidFill>
                  <a:prstClr val="black"/>
                </a:solidFill>
              </a:rPr>
              <a:t>KPU also work together with PPUA PENCA on designing </a:t>
            </a:r>
            <a:r>
              <a:rPr lang="id-ID" sz="2100" i="1" dirty="0" smtClean="0">
                <a:solidFill>
                  <a:prstClr val="black"/>
                </a:solidFill>
              </a:rPr>
              <a:t>braille template for </a:t>
            </a:r>
            <a:r>
              <a:rPr lang="id-ID" sz="2100" dirty="0" smtClean="0">
                <a:solidFill>
                  <a:prstClr val="black"/>
                </a:solidFill>
              </a:rPr>
              <a:t>ballot paper.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d-ID" b="1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sz="24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777" y="4368800"/>
            <a:ext cx="79184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prstClr val="black"/>
                </a:solidFill>
              </a:rPr>
              <a:t>Forum for Integration and Advocacy for Citizens with Dissabilities (SIGAB)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d-ID" dirty="0">
                <a:solidFill>
                  <a:prstClr val="black"/>
                </a:solidFill>
                <a:sym typeface="Wingdings" panose="05000000000000000000" pitchFamily="2" charset="2"/>
              </a:rPr>
              <a:t>KPU worked with CSO concern on dissabiltiy for holding socialization and voting simulation for dissabilities in some regions.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b="1" dirty="0">
                <a:solidFill>
                  <a:prstClr val="black"/>
                </a:solidFill>
              </a:rPr>
              <a:t>The People’s Voter Education Network (JPPR) </a:t>
            </a:r>
            <a:endParaRPr lang="id-ID" b="1" dirty="0">
              <a:solidFill>
                <a:prstClr val="black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id-ID" dirty="0">
                <a:solidFill>
                  <a:prstClr val="black"/>
                </a:solidFill>
                <a:sym typeface="Wingdings" panose="05000000000000000000" pitchFamily="2" charset="2"/>
              </a:rPr>
              <a:t>JPPR is one of the Indonesian accreditated observer. JPPR submitted election observation reports which include  results and recomendation for improvements.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d-ID" dirty="0">
                <a:solidFill>
                  <a:prstClr val="black"/>
                </a:solidFill>
                <a:sym typeface="Wingdings" panose="05000000000000000000" pitchFamily="2" charset="2"/>
              </a:rPr>
              <a:t>One of the recomendation is making sure the polling station accessible for the voters with dissabilities.  </a:t>
            </a:r>
            <a:endParaRPr lang="id-ID" dirty="0">
              <a:solidFill>
                <a:prstClr val="black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id-ID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98629"/>
            <a:ext cx="803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Aharoni" pitchFamily="2" charset="-79"/>
                <a:cs typeface="Aharoni" panose="02010803020104030203" pitchFamily="2" charset="-79"/>
              </a:rPr>
              <a:t>COOPERATION WITH INSTITUTION CONCERN TO DISSABILITY</a:t>
            </a:r>
          </a:p>
        </p:txBody>
      </p:sp>
    </p:spTree>
    <p:extLst>
      <p:ext uri="{BB962C8B-B14F-4D97-AF65-F5344CB8AC3E}">
        <p14:creationId xmlns="" xmlns:p14="http://schemas.microsoft.com/office/powerpoint/2010/main" val="609238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" y="-2029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144" y="5882410"/>
            <a:ext cx="6172200" cy="642934"/>
          </a:xfrm>
        </p:spPr>
        <p:txBody>
          <a:bodyPr>
            <a:noAutofit/>
          </a:bodyPr>
          <a:lstStyle/>
          <a:p>
            <a:pPr algn="ctr"/>
            <a:r>
              <a:rPr lang="id-ID" sz="1600" b="1" dirty="0" smtClean="0"/>
              <a:t>Disabilities Participants in Implementing of Simulation Ballot, in the main Coutroom of KPU, 4 April 2014</a:t>
            </a:r>
            <a:r>
              <a:rPr lang="id-ID" sz="1600" dirty="0"/>
              <a:t/>
            </a:r>
            <a:br>
              <a:rPr lang="id-ID" sz="1600" dirty="0"/>
            </a:br>
            <a:endParaRPr lang="id-ID" sz="1600" dirty="0"/>
          </a:p>
        </p:txBody>
      </p:sp>
      <p:pic>
        <p:nvPicPr>
          <p:cNvPr id="4" name="Content Placeholder 3" descr="J:\Foto Sosialisasi Disabilitas\DSC_7661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69" y="179041"/>
            <a:ext cx="3000396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J:\Foto Sosialisasi Disabilitas\DSC_8019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6" y="179041"/>
            <a:ext cx="3053975" cy="278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hmadhariri\Desktop\New folder\Foto Sosialisasi Disabilitas\DSC_7689.JPG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69" y="3107999"/>
            <a:ext cx="3000396" cy="2571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:\Foto Sosialisasi Disabilitas\DSC_792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5" y="3107999"/>
            <a:ext cx="3107553" cy="2571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268748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1" y="-20298"/>
            <a:ext cx="9156943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898" y="260648"/>
            <a:ext cx="2520280" cy="824466"/>
          </a:xfrm>
        </p:spPr>
        <p:txBody>
          <a:bodyPr>
            <a:normAutofit/>
          </a:bodyPr>
          <a:lstStyle/>
          <a:p>
            <a:r>
              <a:rPr lang="id-ID" b="1" dirty="0" smtClean="0">
                <a:latin typeface="Aharoni" pitchFamily="2" charset="-79"/>
                <a:cs typeface="Aharoni" pitchFamily="2" charset="-79"/>
              </a:rPr>
              <a:t>AWARD</a:t>
            </a:r>
            <a:endParaRPr lang="id-ID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" name="Picture 2" descr="http://www.kpu.go.id/application/modules/post/images/dee8080c39d6943aa7b648fd9f5761a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4" y="2286000"/>
            <a:ext cx="4457699" cy="3965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0250" y="1303456"/>
            <a:ext cx="6172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>
                <a:solidFill>
                  <a:prstClr val="black"/>
                </a:solidFill>
              </a:rPr>
              <a:t>KPU GETS AWARD FROM THE GOVERNMENT OF REPUBLIK INDONESIA FOR ITS EFFORT TO PROTECT AND FULFILLED POLITICAL RIGHTS FOR CITIZEN WITH DISSABILITIES</a:t>
            </a:r>
          </a:p>
          <a:p>
            <a:endParaRPr lang="id-ID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56907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24734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6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/>
          <a:lstStyle/>
          <a:p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Legal Framework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661648" cy="5328592"/>
          </a:xfrm>
        </p:spPr>
        <p:txBody>
          <a:bodyPr>
            <a:normAutofit fontScale="47500" lnSpcReduction="20000"/>
          </a:bodyPr>
          <a:lstStyle/>
          <a:p>
            <a:r>
              <a:rPr lang="en-US" sz="6300" dirty="0"/>
              <a:t>Constitution of Indonesia (UUD 1945)</a:t>
            </a:r>
          </a:p>
          <a:p>
            <a:r>
              <a:rPr lang="en-US" sz="6300" i="1" dirty="0" err="1"/>
              <a:t>Reformasi</a:t>
            </a:r>
            <a:r>
              <a:rPr lang="en-US" sz="6300" dirty="0"/>
              <a:t> movement resulted to the significant amendments of the Constitution: human rights &amp; concept of election</a:t>
            </a:r>
          </a:p>
          <a:p>
            <a:r>
              <a:rPr lang="en-US" sz="6300" dirty="0"/>
              <a:t>Legislative framework governing democratic representation: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15/2011 governing election management bodies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8/2012 governing legislative elections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42/2008 governing presidential elections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2/2011 governing political parties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27/2009 governing the structure of national and sub-national legislatures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23/2014 governing regional administration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1/2015 governing local election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8/2015 governing local election (1st revised of Law 1/2015)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4000" dirty="0"/>
              <a:t>Law 10/2016 governing local election (2nd revised of Law 1/2015)</a:t>
            </a:r>
          </a:p>
        </p:txBody>
      </p:sp>
    </p:spTree>
    <p:extLst>
      <p:ext uri="{BB962C8B-B14F-4D97-AF65-F5344CB8AC3E}">
        <p14:creationId xmlns="" xmlns:p14="http://schemas.microsoft.com/office/powerpoint/2010/main" val="3059302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"/>
          <p:cNvSpPr>
            <a:spLocks noGrp="1"/>
          </p:cNvSpPr>
          <p:nvPr>
            <p:ph type="title"/>
          </p:nvPr>
        </p:nvSpPr>
        <p:spPr bwMode="auto">
          <a:xfrm>
            <a:off x="899593" y="297660"/>
            <a:ext cx="7640637" cy="8270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id-ID" altLang="id-ID" sz="4000" b="1" dirty="0" smtClean="0">
                <a:latin typeface="Aharoni" pitchFamily="2" charset="-79"/>
                <a:ea typeface="ＭＳ Ｐゴシック" pitchFamily="34" charset="-128"/>
                <a:cs typeface="Aharoni" pitchFamily="2" charset="-79"/>
              </a:rPr>
              <a:t>ELECTIONS in INDONESIA</a:t>
            </a:r>
            <a:endParaRPr lang="en-US" altLang="id-ID" sz="4000" b="1" dirty="0" smtClean="0">
              <a:latin typeface="Aharoni" pitchFamily="2" charset="-79"/>
              <a:ea typeface="ＭＳ Ｐゴシック" pitchFamily="34" charset="-128"/>
              <a:cs typeface="Aharoni" pitchFamily="2" charset="-79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122826427"/>
              </p:ext>
            </p:extLst>
          </p:nvPr>
        </p:nvGraphicFramePr>
        <p:xfrm>
          <a:off x="35497" y="1412776"/>
          <a:ext cx="9396537" cy="471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71986" y="554927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dirty="0" smtClean="0"/>
              <a:t>This elections was held once in five years</a:t>
            </a:r>
            <a:endParaRPr lang="id-ID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8116" y="5302724"/>
            <a:ext cx="7776864" cy="0"/>
          </a:xfrm>
          <a:prstGeom prst="straightConnector1">
            <a:avLst/>
          </a:prstGeom>
          <a:ln w="28575">
            <a:solidFill>
              <a:srgbClr val="FF0000"/>
            </a:solidFill>
            <a:prstDash val="lg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147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460432" cy="1143000"/>
          </a:xfrm>
        </p:spPr>
        <p:txBody>
          <a:bodyPr>
            <a:noAutofit/>
          </a:bodyPr>
          <a:lstStyle/>
          <a:p>
            <a:r>
              <a:rPr lang="en-US" altLang="id-ID" sz="3200" dirty="0" smtClean="0">
                <a:latin typeface="Aharoni" pitchFamily="2" charset="-79"/>
                <a:cs typeface="Aharoni" pitchFamily="2" charset="-79"/>
              </a:rPr>
              <a:t>INDONESIAN ELECTION SYSTEM MODEL</a:t>
            </a:r>
            <a:r>
              <a:rPr lang="id-ID" altLang="id-ID" sz="3200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id-ID" altLang="id-ID" sz="3200" dirty="0" smtClean="0">
                <a:latin typeface="Aharoni" pitchFamily="2" charset="-79"/>
                <a:cs typeface="Aharoni" pitchFamily="2" charset="-79"/>
              </a:rPr>
            </a:br>
            <a:r>
              <a:rPr lang="en-US" altLang="id-ID" sz="3200" dirty="0" smtClean="0">
                <a:latin typeface="Aharoni" pitchFamily="2" charset="-79"/>
                <a:cs typeface="Aharoni" pitchFamily="2" charset="-79"/>
              </a:rPr>
              <a:t>(1</a:t>
            </a:r>
            <a:r>
              <a:rPr lang="id-ID" altLang="id-ID" sz="3200" dirty="0" smtClean="0">
                <a:latin typeface="Aharoni" pitchFamily="2" charset="-79"/>
                <a:cs typeface="Aharoni" pitchFamily="2" charset="-79"/>
              </a:rPr>
              <a:t>1</a:t>
            </a:r>
            <a:r>
              <a:rPr lang="en-US" altLang="id-ID" sz="3200" dirty="0" smtClean="0">
                <a:latin typeface="Aharoni" pitchFamily="2" charset="-79"/>
                <a:cs typeface="Aharoni" pitchFamily="2" charset="-79"/>
              </a:rPr>
              <a:t> TIMES ELECTIONS)</a:t>
            </a:r>
            <a:endParaRPr lang="id-ID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7794" y="3132395"/>
            <a:ext cx="756138" cy="4408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62" dirty="0"/>
              <a:t>1955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3934" y="3132395"/>
            <a:ext cx="757604" cy="44087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62" dirty="0"/>
              <a:t>1971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1541" y="3132395"/>
            <a:ext cx="2507273" cy="44087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477" dirty="0">
                <a:solidFill>
                  <a:sysClr val="windowText" lastClr="000000"/>
                </a:solidFill>
              </a:rPr>
              <a:t>1977-1982-1987-1992-1997</a:t>
            </a:r>
          </a:p>
        </p:txBody>
      </p:sp>
      <p:sp>
        <p:nvSpPr>
          <p:cNvPr id="8" name="Rectangle 7"/>
          <p:cNvSpPr/>
          <p:nvPr/>
        </p:nvSpPr>
        <p:spPr>
          <a:xfrm>
            <a:off x="5238811" y="3132395"/>
            <a:ext cx="757604" cy="4408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62" dirty="0">
                <a:solidFill>
                  <a:sysClr val="windowText" lastClr="000000"/>
                </a:solidFill>
              </a:rPr>
              <a:t>1999</a:t>
            </a:r>
          </a:p>
        </p:txBody>
      </p:sp>
      <p:sp>
        <p:nvSpPr>
          <p:cNvPr id="9" name="Rectangle 8"/>
          <p:cNvSpPr/>
          <p:nvPr/>
        </p:nvSpPr>
        <p:spPr>
          <a:xfrm>
            <a:off x="5996417" y="3132395"/>
            <a:ext cx="1902069" cy="44087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662" dirty="0">
                <a:solidFill>
                  <a:sysClr val="windowText" lastClr="000000"/>
                </a:solidFill>
              </a:rPr>
              <a:t>2004-2009-2014</a:t>
            </a:r>
          </a:p>
        </p:txBody>
      </p:sp>
      <p:cxnSp>
        <p:nvCxnSpPr>
          <p:cNvPr id="10" name="Elbow Connector 9"/>
          <p:cNvCxnSpPr>
            <a:stCxn id="11" idx="2"/>
            <a:endCxn id="5" idx="0"/>
          </p:cNvCxnSpPr>
          <p:nvPr/>
        </p:nvCxnSpPr>
        <p:spPr>
          <a:xfrm rot="16200000" flipH="1">
            <a:off x="1122122" y="2658654"/>
            <a:ext cx="301252" cy="646230"/>
          </a:xfrm>
          <a:prstGeom prst="bentConnector3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20720" y="2483034"/>
            <a:ext cx="1657826" cy="34810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1662">
                <a:latin typeface="Century Gothic" panose="020B0502020202020204" pitchFamily="34" charset="0"/>
              </a:rPr>
              <a:t>Revolutian Era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630974" y="2014107"/>
            <a:ext cx="2504212" cy="348109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1662">
                <a:latin typeface="Century Gothic" panose="020B0502020202020204" pitchFamily="34" charset="0"/>
              </a:rPr>
              <a:t>Transitional New Order</a:t>
            </a:r>
          </a:p>
        </p:txBody>
      </p:sp>
      <p:cxnSp>
        <p:nvCxnSpPr>
          <p:cNvPr id="13" name="Elbow Connector 12"/>
          <p:cNvCxnSpPr>
            <a:stCxn id="12" idx="2"/>
            <a:endCxn id="6" idx="0"/>
          </p:cNvCxnSpPr>
          <p:nvPr/>
        </p:nvCxnSpPr>
        <p:spPr>
          <a:xfrm rot="16200000" flipH="1">
            <a:off x="1732819" y="2512477"/>
            <a:ext cx="770179" cy="469656"/>
          </a:xfrm>
          <a:prstGeom prst="bentConnector3">
            <a:avLst>
              <a:gd name="adj1" fmla="val 50000"/>
            </a:avLst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5"/>
          <p:cNvSpPr txBox="1">
            <a:spLocks noChangeArrowheads="1"/>
          </p:cNvSpPr>
          <p:nvPr/>
        </p:nvSpPr>
        <p:spPr bwMode="auto">
          <a:xfrm>
            <a:off x="3329315" y="2251503"/>
            <a:ext cx="1313181" cy="348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1662">
                <a:latin typeface="Century Gothic" panose="020B0502020202020204" pitchFamily="34" charset="0"/>
              </a:rPr>
              <a:t>New Order</a:t>
            </a:r>
          </a:p>
        </p:txBody>
      </p:sp>
      <p:cxnSp>
        <p:nvCxnSpPr>
          <p:cNvPr id="15" name="Straight Arrow Connector 14"/>
          <p:cNvCxnSpPr>
            <a:stCxn id="14" idx="2"/>
            <a:endCxn id="7" idx="0"/>
          </p:cNvCxnSpPr>
          <p:nvPr/>
        </p:nvCxnSpPr>
        <p:spPr>
          <a:xfrm flipH="1">
            <a:off x="3985178" y="2599612"/>
            <a:ext cx="728" cy="5327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2961" y="4314185"/>
            <a:ext cx="4047392" cy="151259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id-ID" sz="1846" dirty="0">
                <a:latin typeface="+mj-lt"/>
              </a:rPr>
              <a:t>For Presidential Election :</a:t>
            </a:r>
          </a:p>
          <a:p>
            <a:pPr algn="ctr">
              <a:spcBef>
                <a:spcPct val="50000"/>
              </a:spcBef>
              <a:defRPr/>
            </a:pPr>
            <a:r>
              <a:rPr lang="id-ID" sz="1846" dirty="0">
                <a:latin typeface="+mj-lt"/>
              </a:rPr>
              <a:t>1955-1999 : </a:t>
            </a:r>
            <a:r>
              <a:rPr lang="id-ID" sz="1662" dirty="0">
                <a:latin typeface="+mj-lt"/>
              </a:rPr>
              <a:t>Elected</a:t>
            </a:r>
            <a:r>
              <a:rPr lang="id-ID" sz="1846" dirty="0">
                <a:latin typeface="+mj-lt"/>
              </a:rPr>
              <a:t> by HR</a:t>
            </a:r>
          </a:p>
          <a:p>
            <a:pPr algn="ctr">
              <a:spcBef>
                <a:spcPct val="50000"/>
              </a:spcBef>
              <a:defRPr/>
            </a:pPr>
            <a:r>
              <a:rPr lang="id-ID" sz="1846" dirty="0">
                <a:latin typeface="+mj-lt"/>
              </a:rPr>
              <a:t>2004-2009-2014 : Elected by Voters by Two Round System</a:t>
            </a:r>
            <a:endParaRPr lang="en-GB" sz="1477" dirty="0">
              <a:latin typeface="+mj-lt"/>
            </a:endParaRPr>
          </a:p>
        </p:txBody>
      </p:sp>
      <p:sp>
        <p:nvSpPr>
          <p:cNvPr id="17" name="TextBox 30"/>
          <p:cNvSpPr txBox="1">
            <a:spLocks noChangeArrowheads="1"/>
          </p:cNvSpPr>
          <p:nvPr/>
        </p:nvSpPr>
        <p:spPr bwMode="auto">
          <a:xfrm>
            <a:off x="4699664" y="2014107"/>
            <a:ext cx="1837362" cy="348109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id-ID" sz="1662">
                <a:latin typeface="Century Gothic" panose="020B0502020202020204" pitchFamily="34" charset="0"/>
              </a:rPr>
              <a:t>Reformation Era</a:t>
            </a:r>
          </a:p>
        </p:txBody>
      </p:sp>
      <p:cxnSp>
        <p:nvCxnSpPr>
          <p:cNvPr id="18" name="Straight Arrow Connector 17"/>
          <p:cNvCxnSpPr>
            <a:stCxn id="17" idx="2"/>
            <a:endCxn id="8" idx="0"/>
          </p:cNvCxnSpPr>
          <p:nvPr/>
        </p:nvCxnSpPr>
        <p:spPr>
          <a:xfrm flipH="1">
            <a:off x="5617613" y="2362216"/>
            <a:ext cx="732" cy="77017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10435" y="2483034"/>
            <a:ext cx="2550378" cy="348109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d-ID" sz="1662" dirty="0"/>
              <a:t>Democration Consolidation</a:t>
            </a:r>
          </a:p>
        </p:txBody>
      </p:sp>
      <p:cxnSp>
        <p:nvCxnSpPr>
          <p:cNvPr id="20" name="Elbow Connector 19"/>
          <p:cNvCxnSpPr>
            <a:stCxn id="19" idx="2"/>
            <a:endCxn id="9" idx="0"/>
          </p:cNvCxnSpPr>
          <p:nvPr/>
        </p:nvCxnSpPr>
        <p:spPr>
          <a:xfrm rot="5400000">
            <a:off x="7115912" y="2662683"/>
            <a:ext cx="301252" cy="638172"/>
          </a:xfrm>
          <a:prstGeom prst="bentConnector3">
            <a:avLst>
              <a:gd name="adj1" fmla="val 5000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3927" y="3747999"/>
            <a:ext cx="3125407" cy="31963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id-ID" sz="1477" dirty="0"/>
              <a:t>Close List Proportional Representation</a:t>
            </a:r>
          </a:p>
        </p:txBody>
      </p:sp>
      <p:cxnSp>
        <p:nvCxnSpPr>
          <p:cNvPr id="22" name="Elbow Connector 21"/>
          <p:cNvCxnSpPr>
            <a:stCxn id="5" idx="2"/>
            <a:endCxn id="8" idx="2"/>
          </p:cNvCxnSpPr>
          <p:nvPr/>
        </p:nvCxnSpPr>
        <p:spPr>
          <a:xfrm rot="16200000" flipH="1">
            <a:off x="3606737" y="1542285"/>
            <a:ext cx="12700" cy="4061966"/>
          </a:xfrm>
          <a:prstGeom prst="bentConnector3">
            <a:avLst>
              <a:gd name="adj1" fmla="val 1800000"/>
            </a:avLst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05816" y="4306933"/>
            <a:ext cx="3934557" cy="162698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662" b="1" dirty="0">
                <a:solidFill>
                  <a:srgbClr val="FF0000"/>
                </a:solidFill>
              </a:rPr>
              <a:t>National HR, Provincial HR, and District (Mun/City) HR = open list PR</a:t>
            </a:r>
          </a:p>
          <a:p>
            <a:pPr algn="ctr">
              <a:defRPr/>
            </a:pPr>
            <a:r>
              <a:rPr lang="id-ID" sz="1662" b="1" dirty="0">
                <a:solidFill>
                  <a:srgbClr val="FF0000"/>
                </a:solidFill>
              </a:rPr>
              <a:t>2004 = Candidate Number Order</a:t>
            </a:r>
          </a:p>
          <a:p>
            <a:pPr algn="ctr">
              <a:defRPr/>
            </a:pPr>
            <a:r>
              <a:rPr lang="id-ID" sz="1662" b="1" dirty="0">
                <a:solidFill>
                  <a:srgbClr val="FF0000"/>
                </a:solidFill>
              </a:rPr>
              <a:t>2009-2014 = Most Voted</a:t>
            </a:r>
          </a:p>
          <a:p>
            <a:pPr algn="ctr">
              <a:defRPr/>
            </a:pPr>
            <a:r>
              <a:rPr lang="id-ID" sz="1662" b="1" dirty="0">
                <a:solidFill>
                  <a:srgbClr val="FF0000"/>
                </a:solidFill>
              </a:rPr>
              <a:t>Provincial Representative = SNTV (single non transferable vote)</a:t>
            </a:r>
          </a:p>
        </p:txBody>
      </p:sp>
      <p:cxnSp>
        <p:nvCxnSpPr>
          <p:cNvPr id="24" name="Straight Arrow Connector 23"/>
          <p:cNvCxnSpPr>
            <a:stCxn id="9" idx="2"/>
            <a:endCxn id="23" idx="0"/>
          </p:cNvCxnSpPr>
          <p:nvPr/>
        </p:nvCxnSpPr>
        <p:spPr>
          <a:xfrm>
            <a:off x="6947451" y="3573269"/>
            <a:ext cx="25644" cy="73366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67216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715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LEGISLATIVE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ELECTIONS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6" y="1340768"/>
            <a:ext cx="8928992" cy="5040560"/>
          </a:xfrm>
        </p:spPr>
        <p:txBody>
          <a:bodyPr>
            <a:normAutofit fontScale="85000" lnSpcReduction="10000"/>
          </a:bodyPr>
          <a:lstStyle/>
          <a:p>
            <a:pPr lvl="0" algn="just"/>
            <a:r>
              <a:rPr lang="id-ID" dirty="0" smtClean="0"/>
              <a:t>From 1998 until</a:t>
            </a:r>
            <a:r>
              <a:rPr lang="en-US" dirty="0" smtClean="0"/>
              <a:t> now</a:t>
            </a:r>
            <a:r>
              <a:rPr lang="id-ID" dirty="0" smtClean="0"/>
              <a:t>, </a:t>
            </a:r>
            <a:r>
              <a:rPr lang="en-US" dirty="0" smtClean="0"/>
              <a:t>there had been four </a:t>
            </a:r>
            <a:r>
              <a:rPr lang="id-ID" dirty="0" smtClean="0"/>
              <a:t>legislative</a:t>
            </a:r>
            <a:r>
              <a:rPr lang="en-US" dirty="0" smtClean="0"/>
              <a:t> elections held, they are 1999, 2004, 2009 and 2014 elections.</a:t>
            </a:r>
            <a:r>
              <a:rPr lang="id-ID" dirty="0"/>
              <a:t> </a:t>
            </a:r>
            <a:r>
              <a:rPr lang="en-US" dirty="0" smtClean="0"/>
              <a:t>Legislative </a:t>
            </a:r>
            <a:r>
              <a:rPr lang="en-US" dirty="0"/>
              <a:t>elections on April 9, 2014 included:</a:t>
            </a:r>
          </a:p>
          <a:p>
            <a:pPr marL="896938" indent="-363538"/>
            <a:r>
              <a:rPr lang="en-US" dirty="0"/>
              <a:t>House of Representatives (DPR) &amp; Regional Representatives Council (DPD)</a:t>
            </a:r>
          </a:p>
          <a:p>
            <a:pPr marL="896938" indent="-363538"/>
            <a:r>
              <a:rPr lang="en-US" dirty="0"/>
              <a:t>National Level:  DPR - 560 seats from 77 electoral district &amp; DPD - 132 seats from 33 provinces</a:t>
            </a:r>
          </a:p>
          <a:p>
            <a:pPr marL="896938" indent="-363538"/>
            <a:r>
              <a:rPr lang="en-US" dirty="0"/>
              <a:t>Provincial Level: 2,112 seats from 259 constituencies </a:t>
            </a:r>
          </a:p>
          <a:p>
            <a:pPr marL="896938" indent="-363538"/>
            <a:r>
              <a:rPr lang="en-US" dirty="0"/>
              <a:t>Regency Municipality level: 16,895 seats from 2,102 constituencies</a:t>
            </a:r>
          </a:p>
          <a:p>
            <a:pPr marL="896938" indent="-363538"/>
            <a:r>
              <a:rPr lang="en-US" dirty="0"/>
              <a:t>All elected at the same day, requiring 4 different ballots during the Election Day</a:t>
            </a:r>
          </a:p>
          <a:p>
            <a:pPr lvl="0" algn="just"/>
            <a:endParaRPr lang="en-US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2774286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27158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3752"/>
            <a:ext cx="8229600" cy="1143000"/>
          </a:xfrm>
        </p:spPr>
        <p:txBody>
          <a:bodyPr/>
          <a:lstStyle/>
          <a:p>
            <a:r>
              <a:rPr lang="id-ID" dirty="0" smtClean="0">
                <a:latin typeface="Aharoni" pitchFamily="2" charset="-79"/>
                <a:cs typeface="Aharoni" pitchFamily="2" charset="-79"/>
              </a:rPr>
              <a:t>LEGISLATIVE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ELECTIONS</a:t>
            </a:r>
            <a:endParaRPr lang="id-ID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787208" cy="45693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Seats Allocation</a:t>
            </a:r>
          </a:p>
          <a:p>
            <a:r>
              <a:rPr lang="en-US" sz="3000" dirty="0"/>
              <a:t>2009 election vs 2014 election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Gender Quota:</a:t>
            </a:r>
          </a:p>
          <a:p>
            <a:r>
              <a:rPr lang="en-US" sz="3000" dirty="0"/>
              <a:t>2004 election: 30% women in candidate list</a:t>
            </a:r>
          </a:p>
          <a:p>
            <a:r>
              <a:rPr lang="en-US" sz="3000" dirty="0"/>
              <a:t>2009 election: 30% women with at list one women within three candidates, no binding sanction</a:t>
            </a:r>
          </a:p>
          <a:p>
            <a:r>
              <a:rPr lang="en-US" sz="3000" dirty="0"/>
              <a:t>2014 election: 30% women with at list one women within three candidates, with binding sanction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1913679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2872</Words>
  <Application>Microsoft Office PowerPoint</Application>
  <PresentationFormat>On-screen Show (4:3)</PresentationFormat>
  <Paragraphs>428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Office Theme</vt:lpstr>
      <vt:lpstr>1_Office Theme</vt:lpstr>
      <vt:lpstr>2_Office Theme</vt:lpstr>
      <vt:lpstr>INCLUSIVE ELECTORAL EDUCATION THROUGH INFORMAL EDUCATION CHANNEL</vt:lpstr>
      <vt:lpstr>INDONESIA MAP</vt:lpstr>
      <vt:lpstr>INDONESIA</vt:lpstr>
      <vt:lpstr>INDONESIA ELECTIONS</vt:lpstr>
      <vt:lpstr>Legal Framework</vt:lpstr>
      <vt:lpstr>ELECTIONS in INDONESIA</vt:lpstr>
      <vt:lpstr>INDONESIAN ELECTION SYSTEM MODEL (11 TIMES ELECTIONS)</vt:lpstr>
      <vt:lpstr>LEGISLATIVE ELECTIONS</vt:lpstr>
      <vt:lpstr>LEGISLATIVE ELECTIONS</vt:lpstr>
      <vt:lpstr>PRESIDENTIAL ELECTIONS</vt:lpstr>
      <vt:lpstr>LOCAL ELECTIONS</vt:lpstr>
      <vt:lpstr>LOCAL ELECTIONS</vt:lpstr>
      <vt:lpstr>Schedule of Concurrent  Local Elections</vt:lpstr>
      <vt:lpstr>POLITICAL PARTIES IN INDONESIA</vt:lpstr>
      <vt:lpstr>POLITICAL PARTIES IN INDONESIA</vt:lpstr>
      <vt:lpstr>COMPARATION</vt:lpstr>
      <vt:lpstr>Indonesia’s  Electoral Management Bodies</vt:lpstr>
      <vt:lpstr>Indonesia’s  Electoral Management Bodies</vt:lpstr>
      <vt:lpstr>Indonesia’s  Electoral Management Bodies</vt:lpstr>
      <vt:lpstr>Indonesia’s  Electoral Management Bodies</vt:lpstr>
      <vt:lpstr>Slide 21</vt:lpstr>
      <vt:lpstr>OVERSEAS AD-HOC ELECTION  COMMITTEES UNDER KPU</vt:lpstr>
      <vt:lpstr>Scop Program of Voter Education</vt:lpstr>
      <vt:lpstr>Slide 24</vt:lpstr>
      <vt:lpstr>Group target</vt:lpstr>
      <vt:lpstr>Slide 26</vt:lpstr>
      <vt:lpstr>Slide 27</vt:lpstr>
      <vt:lpstr>Slide 28</vt:lpstr>
      <vt:lpstr>Slide 29</vt:lpstr>
      <vt:lpstr>Slide 30</vt:lpstr>
      <vt:lpstr>Slide 31</vt:lpstr>
      <vt:lpstr>ACCESSIBLE ELECTION FOR VOTER WITH DISSABILITIES</vt:lpstr>
      <vt:lpstr> KPU giving affirmative action to voter with dissability in all Electoral Stages</vt:lpstr>
      <vt:lpstr>2. Voter Registry Stage </vt:lpstr>
      <vt:lpstr> 3. SOSIALIZATION STAGE</vt:lpstr>
      <vt:lpstr>3. VOTING STAGE</vt:lpstr>
      <vt:lpstr>MONITORING FINDINGS</vt:lpstr>
      <vt:lpstr>Slide 38</vt:lpstr>
      <vt:lpstr>Slide 39</vt:lpstr>
      <vt:lpstr>Slide 40</vt:lpstr>
      <vt:lpstr>Slide 41</vt:lpstr>
      <vt:lpstr>Slide 42</vt:lpstr>
      <vt:lpstr>Disabilities Participants in Implementing of Simulation Ballot, in the main Coutroom of KPU, 4 April 2014 </vt:lpstr>
      <vt:lpstr>AWARD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teknis pencalonan</dc:creator>
  <cp:lastModifiedBy>Kunal Dhir</cp:lastModifiedBy>
  <cp:revision>32</cp:revision>
  <dcterms:created xsi:type="dcterms:W3CDTF">2016-10-05T07:39:49Z</dcterms:created>
  <dcterms:modified xsi:type="dcterms:W3CDTF">2016-10-19T08:11:31Z</dcterms:modified>
</cp:coreProperties>
</file>