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7" r:id="rId3"/>
    <p:sldId id="288" r:id="rId4"/>
    <p:sldId id="289" r:id="rId5"/>
    <p:sldId id="290" r:id="rId6"/>
    <p:sldId id="294" r:id="rId7"/>
    <p:sldId id="295" r:id="rId8"/>
    <p:sldId id="300" r:id="rId9"/>
    <p:sldId id="302" r:id="rId10"/>
    <p:sldId id="296" r:id="rId11"/>
    <p:sldId id="297" r:id="rId12"/>
    <p:sldId id="298" r:id="rId13"/>
    <p:sldId id="299" r:id="rId14"/>
    <p:sldId id="292" r:id="rId15"/>
    <p:sldId id="291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313"/>
    <a:srgbClr val="D10101"/>
    <a:srgbClr val="2970FF"/>
    <a:srgbClr val="FE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6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-33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F7B0E-43BC-4C63-9889-F705F528162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85A8E-7075-418F-A9DA-031E31658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5D678-1074-41AB-B290-9A714E44F31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77" indent="-228577" eaLnBrk="1" hangingPunct="1"/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6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5D678-1074-41AB-B290-9A714E44F3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77" indent="-228577" eaLnBrk="1" hangingPunct="1"/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6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5A8E-7075-418F-A9DA-031E316589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 Bold" pitchFamily="34" charset="0"/>
                <a:cs typeface="Arial Bold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nner.jpg"/>
          <p:cNvPicPr>
            <a:picLocks noChangeAspect="1"/>
          </p:cNvPicPr>
          <p:nvPr userDrawn="1"/>
        </p:nvPicPr>
        <p:blipFill>
          <a:blip r:embed="rId2" cstate="print"/>
          <a:srcRect l="811" t="8982" r="2500" b="8623"/>
          <a:stretch>
            <a:fillRect/>
          </a:stretch>
        </p:blipFill>
        <p:spPr>
          <a:xfrm>
            <a:off x="0" y="210065"/>
            <a:ext cx="12192000" cy="1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6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757"/>
            <a:ext cx="10515600" cy="4351338"/>
          </a:xfrm>
        </p:spPr>
        <p:txBody>
          <a:bodyPr/>
          <a:lstStyle>
            <a:lvl1pPr>
              <a:buNone/>
              <a:defRPr sz="2600" b="1">
                <a:solidFill>
                  <a:srgbClr val="D1010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nner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11" t="8982" r="2500" b="8623"/>
          <a:stretch>
            <a:fillRect/>
          </a:stretch>
        </p:blipFill>
        <p:spPr>
          <a:xfrm>
            <a:off x="0" y="5119817"/>
            <a:ext cx="12192000" cy="1771135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138889" y="6492875"/>
            <a:ext cx="202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www.eac.gov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30502" y="6505144"/>
            <a:ext cx="20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contactus@eac.gov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4701" y="1032734"/>
            <a:ext cx="420624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52873" y="1185134"/>
            <a:ext cx="4206240" cy="0"/>
          </a:xfrm>
          <a:prstGeom prst="line">
            <a:avLst/>
          </a:prstGeom>
          <a:ln w="25400">
            <a:solidFill>
              <a:srgbClr val="91131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0"/>
          <p:cNvSpPr txBox="1">
            <a:spLocks/>
          </p:cNvSpPr>
          <p:nvPr userDrawn="1"/>
        </p:nvSpPr>
        <p:spPr>
          <a:xfrm>
            <a:off x="496389" y="103855"/>
            <a:ext cx="10857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11313"/>
              </a:solidFill>
              <a:effectLst/>
              <a:uLnTx/>
              <a:uFillTx/>
              <a:latin typeface="+mj-lt"/>
              <a:ea typeface="+mj-ea"/>
              <a:cs typeface="Arial Bold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15475" y="118338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1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7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2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FF05-BD56-4B38-8B97-C6EBB01BF3F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965-1B88-452E-BE57-A2AE4849B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hicks@eac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avainfo@ea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mccormick@eac.gov" TargetMode="External"/><Relationship Id="rId5" Type="http://schemas.openxmlformats.org/officeDocument/2006/relationships/hyperlink" Target="mailto:mmasterson@eac.gov" TargetMode="External"/><Relationship Id="rId4" Type="http://schemas.openxmlformats.org/officeDocument/2006/relationships/hyperlink" Target="mailto:thicks@eac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BCF-8101-49AF-A679-9B24C7A268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AutoShape 2" descr="Image result for iacreot conference 2015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iacreot conference 2015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29945" y="4140680"/>
            <a:ext cx="8452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Bold" pitchFamily="34" charset="0"/>
                <a:cs typeface="Arial Bold" pitchFamily="34" charset="0"/>
              </a:rPr>
              <a:t>The Honorable Thomas Hicks, Chairman</a:t>
            </a:r>
          </a:p>
        </p:txBody>
      </p:sp>
      <p:pic>
        <p:nvPicPr>
          <p:cNvPr id="17" name="Picture 16" descr="banner.jpg"/>
          <p:cNvPicPr>
            <a:picLocks noChangeAspect="1"/>
          </p:cNvPicPr>
          <p:nvPr/>
        </p:nvPicPr>
        <p:blipFill>
          <a:blip r:embed="rId2" cstate="print"/>
          <a:srcRect l="811" t="8982" r="2500" b="8623"/>
          <a:stretch>
            <a:fillRect/>
          </a:stretch>
        </p:blipFill>
        <p:spPr>
          <a:xfrm>
            <a:off x="0" y="210065"/>
            <a:ext cx="12192000" cy="17711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12324" y="2173216"/>
            <a:ext cx="8204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The U.S. Election Assistance Commission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pitchFamily="34" charset="0"/>
              <a:cs typeface="Arial Bold" pitchFamily="34" charset="0"/>
            </a:endParaRPr>
          </a:p>
        </p:txBody>
      </p:sp>
      <p:pic>
        <p:nvPicPr>
          <p:cNvPr id="20" name="Picture 19" descr="http://ecisveep.nic.in/IC/images/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25" y="4839129"/>
            <a:ext cx="1152094" cy="1946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5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Voting USA </a:t>
            </a:r>
            <a:endParaRPr lang="en-US" dirty="0"/>
          </a:p>
        </p:txBody>
      </p:sp>
      <p:pic>
        <p:nvPicPr>
          <p:cNvPr id="25602" name="Picture 2" descr="https://www.kidsvotingusa.org/images/A-B-WP-PICTURES/166-Boy-in-camolflouge-voting-with-other-kids-feet-under-table-e1312489907884.jpg"/>
          <p:cNvPicPr>
            <a:picLocks noChangeAspect="1" noChangeArrowheads="1"/>
          </p:cNvPicPr>
          <p:nvPr/>
        </p:nvPicPr>
        <p:blipFill>
          <a:blip r:embed="rId2" cstate="print"/>
          <a:srcRect t="430" b="18706"/>
          <a:stretch>
            <a:fillRect/>
          </a:stretch>
        </p:blipFill>
        <p:spPr bwMode="auto">
          <a:xfrm>
            <a:off x="0" y="-1"/>
            <a:ext cx="12192000" cy="70539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26857" y="3817257"/>
            <a:ext cx="7474857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r>
              <a:rPr lang="en-US" sz="2600" dirty="0" smtClean="0">
                <a:solidFill>
                  <a:schemeClr val="tx1"/>
                </a:solidFill>
              </a:rPr>
              <a:t> nonpartisan, grassroots-driven voter education program committed to creating lifelong voting habits in children, increasing family communication about citizenship, and encouraging greater adult voter turnout.</a:t>
            </a:r>
          </a:p>
          <a:p>
            <a:pPr lvl="1"/>
            <a:r>
              <a:rPr lang="en-US" dirty="0" smtClean="0"/>
              <a:t>- EAC 2010 Grantee	- Involves Students and Families</a:t>
            </a:r>
          </a:p>
          <a:p>
            <a:pPr lvl="1"/>
            <a:r>
              <a:rPr lang="en-US" dirty="0" smtClean="0"/>
              <a:t>- research and implement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orcountyymca.org/media/176772/yg_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057"/>
            <a:ext cx="12017829" cy="40059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1543" y="566057"/>
            <a:ext cx="5167086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3251201" y="43542"/>
            <a:ext cx="8548913" cy="2757715"/>
          </a:xfrm>
          <a:prstGeom prst="cloudCallout">
            <a:avLst>
              <a:gd name="adj1" fmla="val -38183"/>
              <a:gd name="adj2" fmla="val 572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/>
              <a:t>Empower youth to become ethical leaders and responsible citizens</a:t>
            </a:r>
            <a:endParaRPr lang="en-US" sz="3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hcss.org/wp-content/uploads/2013/05/projectcitiz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12343"/>
            <a:ext cx="12228285" cy="24456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0914" y="551542"/>
            <a:ext cx="5007429" cy="7547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256" y="522514"/>
            <a:ext cx="108857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Promote an enlightened and responsible citizenry committed to democratic  principles and actively engaged in the practice of democracy in the United States and other Countries</a:t>
            </a:r>
          </a:p>
          <a:p>
            <a:endParaRPr lang="en-US" sz="3600" i="1" dirty="0" smtClean="0"/>
          </a:p>
          <a:p>
            <a:r>
              <a:rPr lang="en-US" sz="2400" dirty="0" smtClean="0"/>
              <a:t>- Produces curricular materials	- national network of state and congressional 					coordinators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i="1" dirty="0" smtClean="0"/>
              <a:t>The Future of Our Electoral System is in our Schools</a:t>
            </a:r>
            <a:endParaRPr lang="en-US" sz="6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BCF-8101-49AF-A679-9B24C7A268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AutoShape 2" descr="Image result for iacreot conference 2015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iacreot conference 2015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banner.jpg"/>
          <p:cNvPicPr>
            <a:picLocks noChangeAspect="1"/>
          </p:cNvPicPr>
          <p:nvPr/>
        </p:nvPicPr>
        <p:blipFill>
          <a:blip r:embed="rId2" cstate="print"/>
          <a:srcRect l="811" t="8982" r="2500" b="8623"/>
          <a:stretch>
            <a:fillRect/>
          </a:stretch>
        </p:blipFill>
        <p:spPr>
          <a:xfrm>
            <a:off x="0" y="210065"/>
            <a:ext cx="12192000" cy="17711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2817" y="2571249"/>
            <a:ext cx="599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Questions?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11" t="8982" r="2500" b="8623"/>
          <a:stretch>
            <a:fillRect/>
          </a:stretch>
        </p:blipFill>
        <p:spPr>
          <a:xfrm>
            <a:off x="0" y="5119817"/>
            <a:ext cx="12192000" cy="1771135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38889" y="6492875"/>
            <a:ext cx="2024448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www.eac.gov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0502" y="6505144"/>
            <a:ext cx="190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havainfo@eac.gov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85834" y="6492875"/>
            <a:ext cx="381000" cy="365125"/>
          </a:xfrm>
          <a:noFill/>
        </p:spPr>
        <p:txBody>
          <a:bodyPr/>
          <a:lstStyle/>
          <a:p>
            <a:fld id="{6A384BC3-4AE2-4E1B-8F50-259F95416D1A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03855"/>
            <a:ext cx="10515600" cy="1325563"/>
          </a:xfrm>
        </p:spPr>
        <p:txBody>
          <a:bodyPr/>
          <a:lstStyle/>
          <a:p>
            <a:pPr lvl="0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15" name="Shape 100"/>
          <p:cNvSpPr/>
          <p:nvPr/>
        </p:nvSpPr>
        <p:spPr>
          <a:xfrm>
            <a:off x="2098519" y="1949641"/>
            <a:ext cx="8148853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marL="171450" lvl="1" indent="-171450">
              <a:buClr>
                <a:srgbClr val="358EC4"/>
              </a:buClr>
              <a:buSzPct val="80000"/>
              <a:buFont typeface="Century Gothic"/>
              <a:buChar char="–"/>
              <a:defRPr sz="1800"/>
            </a:pPr>
            <a:endParaRPr lang="en-US" sz="1875" dirty="0">
              <a:solidFill>
                <a:srgbClr val="358E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2">
              <a:buClr>
                <a:srgbClr val="358EC4"/>
              </a:buClr>
              <a:buSzPct val="80000"/>
              <a:defRPr sz="1800"/>
            </a:pPr>
            <a:endParaRPr sz="15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34701" y="1032734"/>
            <a:ext cx="420624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52873" y="1185134"/>
            <a:ext cx="4206240" cy="0"/>
          </a:xfrm>
          <a:prstGeom prst="line">
            <a:avLst/>
          </a:prstGeom>
          <a:ln w="25400">
            <a:solidFill>
              <a:srgbClr val="91131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Twitter_Logo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055" y="1416424"/>
            <a:ext cx="2112085" cy="2112085"/>
          </a:xfrm>
          <a:prstGeom prst="rect">
            <a:avLst/>
          </a:prstGeom>
        </p:spPr>
      </p:pic>
      <p:pic>
        <p:nvPicPr>
          <p:cNvPr id="2050" name="Picture 2" descr="http://www.hdicon.com/wp-content/uploads/2011/07/Facebook_icon_2011.png"/>
          <p:cNvPicPr>
            <a:picLocks noChangeAspect="1" noChangeArrowheads="1"/>
          </p:cNvPicPr>
          <p:nvPr/>
        </p:nvPicPr>
        <p:blipFill>
          <a:blip r:embed="rId4" cstate="print"/>
          <a:srcRect l="12203" t="9857" r="13416" b="14019"/>
          <a:stretch>
            <a:fillRect/>
          </a:stretch>
        </p:blipFill>
        <p:spPr bwMode="auto">
          <a:xfrm>
            <a:off x="3818981" y="1773018"/>
            <a:ext cx="1463020" cy="1497310"/>
          </a:xfrm>
          <a:prstGeom prst="rect">
            <a:avLst/>
          </a:prstGeom>
          <a:noFill/>
        </p:spPr>
      </p:pic>
      <p:pic>
        <p:nvPicPr>
          <p:cNvPr id="2051" name="Picture 3" descr="C:\Users\mlistes\AppData\Local\Microsoft\Windows\Temporary Internet Files\Content.IE5\CB4CFIFB\Email_Shiny_Icon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099" y="1785769"/>
            <a:ext cx="1446903" cy="144690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78082" y="3345630"/>
            <a:ext cx="190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BeReady@eac.gov</a:t>
            </a:r>
          </a:p>
          <a:p>
            <a:pPr algn="ctr"/>
            <a:r>
              <a:rPr lang="en-US" dirty="0" smtClean="0"/>
              <a:t>listen@eac.gov</a:t>
            </a:r>
          </a:p>
        </p:txBody>
      </p:sp>
      <p:pic>
        <p:nvPicPr>
          <p:cNvPr id="2052" name="Picture 4" descr="C:\Users\mlistes\Downloads\YouTube-logo-full_col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4769" y="1463037"/>
            <a:ext cx="3365901" cy="209443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269409" y="3324114"/>
            <a:ext cx="1984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EACgov</a:t>
            </a:r>
            <a:endParaRPr lang="en-US" dirty="0" smtClean="0"/>
          </a:p>
          <a:p>
            <a:r>
              <a:rPr lang="en-US" dirty="0" smtClean="0"/>
              <a:t>@Redandblue2024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54277" y="3324116"/>
            <a:ext cx="3157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YouTube Channel:</a:t>
            </a:r>
          </a:p>
          <a:p>
            <a:pPr algn="ctr"/>
            <a:r>
              <a:rPr lang="en-US" dirty="0" smtClean="0"/>
              <a:t>Election Assistance Commission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68945" y="3336665"/>
            <a:ext cx="238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Facebook.com/eacgov1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4574" y="4324575"/>
            <a:ext cx="306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www.eac.gov</a:t>
            </a:r>
          </a:p>
        </p:txBody>
      </p:sp>
    </p:spTree>
    <p:extLst>
      <p:ext uri="{BB962C8B-B14F-4D97-AF65-F5344CB8AC3E}">
        <p14:creationId xmlns:p14="http://schemas.microsoft.com/office/powerpoint/2010/main" val="41122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BCF-8101-49AF-A679-9B24C7A268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AutoShape 2" descr="Image result for iacreot conference 2015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iacreot conference 2015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banner.jpg"/>
          <p:cNvPicPr>
            <a:picLocks noChangeAspect="1"/>
          </p:cNvPicPr>
          <p:nvPr/>
        </p:nvPicPr>
        <p:blipFill>
          <a:blip r:embed="rId2" cstate="print"/>
          <a:srcRect l="811" t="8982" r="2500" b="8623"/>
          <a:stretch>
            <a:fillRect/>
          </a:stretch>
        </p:blipFill>
        <p:spPr>
          <a:xfrm>
            <a:off x="0" y="210065"/>
            <a:ext cx="12192000" cy="17711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12324" y="2173216"/>
            <a:ext cx="820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Contact Us: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5336" y="3216536"/>
            <a:ext cx="30189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Thomas Hicks</a:t>
            </a:r>
          </a:p>
          <a:p>
            <a:pPr algn="ctr"/>
            <a:r>
              <a:rPr lang="en-US" sz="2400" dirty="0" smtClean="0"/>
              <a:t>Chairman</a:t>
            </a:r>
          </a:p>
          <a:p>
            <a:pPr algn="ctr"/>
            <a:r>
              <a:rPr lang="en-US" sz="2400" dirty="0" smtClean="0"/>
              <a:t>Phone: (301)563-3971</a:t>
            </a:r>
          </a:p>
          <a:p>
            <a:pPr algn="ctr"/>
            <a:r>
              <a:rPr lang="en-US" sz="2400" dirty="0" smtClean="0"/>
              <a:t>Email: </a:t>
            </a:r>
            <a:r>
              <a:rPr lang="en-US" sz="2400" dirty="0" smtClean="0">
                <a:hlinkClick r:id="rId3"/>
              </a:rPr>
              <a:t>Thicks@eac.gov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18783" y="4928795"/>
            <a:ext cx="56271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U.S. Election Assistance Commission</a:t>
            </a:r>
            <a:endParaRPr lang="en-US" sz="2800" dirty="0" smtClean="0"/>
          </a:p>
          <a:p>
            <a:pPr algn="ctr"/>
            <a:r>
              <a:rPr lang="en-US" sz="2400" dirty="0" smtClean="0"/>
              <a:t>Phone: 1-877-747-1471</a:t>
            </a:r>
          </a:p>
          <a:p>
            <a:pPr algn="ctr"/>
            <a:r>
              <a:rPr lang="en-US" sz="2400" dirty="0" smtClean="0"/>
              <a:t>Email: </a:t>
            </a:r>
            <a:r>
              <a:rPr lang="en-US" sz="2400" dirty="0" smtClean="0">
                <a:hlinkClick r:id="rId4"/>
              </a:rPr>
              <a:t>havainfo@eac.gov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75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11" t="8982" r="2500" b="8623"/>
          <a:stretch>
            <a:fillRect/>
          </a:stretch>
        </p:blipFill>
        <p:spPr>
          <a:xfrm>
            <a:off x="0" y="5119817"/>
            <a:ext cx="12192000" cy="1771135"/>
          </a:xfrm>
          <a:prstGeom prst="rect">
            <a:avLst/>
          </a:prstGeom>
        </p:spPr>
      </p:pic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6454" y="6492875"/>
            <a:ext cx="306859" cy="365125"/>
          </a:xfrm>
          <a:noFill/>
        </p:spPr>
        <p:txBody>
          <a:bodyPr/>
          <a:lstStyle/>
          <a:p>
            <a:fld id="{6A384BC3-4AE2-4E1B-8F50-259F95416D1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61185" y="1278929"/>
            <a:ext cx="7772400" cy="41333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HAVA </a:t>
            </a:r>
            <a:r>
              <a:rPr lang="en-US" sz="2200" dirty="0"/>
              <a:t>enacted by the United States Congress to make sweeping reforms to the nation's voting process.</a:t>
            </a:r>
          </a:p>
          <a:p>
            <a:pPr eaLnBrk="1" hangingPunct="1"/>
            <a:r>
              <a:rPr lang="en-US" sz="2200" dirty="0"/>
              <a:t>HAVA addresses improvements to voting systems and voter access that were identified following the contested 2000 presidential election.</a:t>
            </a:r>
          </a:p>
          <a:p>
            <a:pPr eaLnBrk="1" hangingPunct="1"/>
            <a:r>
              <a:rPr lang="en-US" sz="2200" dirty="0"/>
              <a:t>HAVA creates new mandatory minimum standards for states to follow in several key areas of election administration. </a:t>
            </a:r>
          </a:p>
          <a:p>
            <a:pPr eaLnBrk="1" hangingPunct="1"/>
            <a:r>
              <a:rPr lang="en-US" sz="2200" dirty="0"/>
              <a:t>HAVA Provides Funding to Help States</a:t>
            </a:r>
          </a:p>
          <a:p>
            <a:pPr lvl="1" eaLnBrk="1" hangingPunct="1"/>
            <a:r>
              <a:rPr lang="en-US" sz="2200" dirty="0"/>
              <a:t>Meet The New </a:t>
            </a:r>
            <a:r>
              <a:rPr lang="en-US" sz="2200" dirty="0" smtClean="0"/>
              <a:t>Standards</a:t>
            </a:r>
            <a:endParaRPr lang="en-US" sz="2200" dirty="0"/>
          </a:p>
          <a:p>
            <a:pPr lvl="1" eaLnBrk="1" hangingPunct="1"/>
            <a:r>
              <a:rPr lang="en-US" sz="2200" dirty="0"/>
              <a:t>Replace Voting </a:t>
            </a:r>
            <a:r>
              <a:rPr lang="en-US" sz="2200" dirty="0" smtClean="0"/>
              <a:t>Systems</a:t>
            </a:r>
            <a:endParaRPr lang="en-US" sz="2200" dirty="0"/>
          </a:p>
          <a:p>
            <a:pPr lvl="1" eaLnBrk="1" hangingPunct="1"/>
            <a:r>
              <a:rPr lang="en-US" sz="2200" dirty="0"/>
              <a:t>Improve Election </a:t>
            </a:r>
            <a:r>
              <a:rPr lang="en-US" sz="2200" dirty="0" smtClean="0"/>
              <a:t>Administration</a:t>
            </a:r>
            <a:endParaRPr lang="en-US" dirty="0"/>
          </a:p>
          <a:p>
            <a:pPr rtl="0" eaLnBrk="1" latinLnBrk="0" hangingPunct="1"/>
            <a:endParaRPr lang="en-US" sz="2400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38889" y="6492875"/>
            <a:ext cx="2024448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www.eac.gov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0502" y="6505144"/>
            <a:ext cx="190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havainfo@eac.gov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4701" y="1032734"/>
            <a:ext cx="420624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2873" y="1185134"/>
            <a:ext cx="4206240" cy="0"/>
          </a:xfrm>
          <a:prstGeom prst="line">
            <a:avLst/>
          </a:prstGeom>
          <a:ln w="25400">
            <a:solidFill>
              <a:srgbClr val="91131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96389" y="103855"/>
            <a:ext cx="11487630" cy="1325563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rgbClr val="911313"/>
                </a:solidFill>
                <a:cs typeface="Arial Bold" pitchFamily="34" charset="0"/>
              </a:rPr>
              <a:t>EAC’s Chartering Legislation - Help America Vote Act (HAVA)</a:t>
            </a:r>
            <a:endParaRPr lang="en-US" sz="3600" dirty="0">
              <a:solidFill>
                <a:srgbClr val="911313"/>
              </a:solidFill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960B2-197B-48C7-8A30-C54F34B7BA9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EE59D6-F3C9-4E98-A4EE-A0ABAB9EB0F9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239" y="1451313"/>
            <a:ext cx="8163697" cy="4093478"/>
          </a:xfrm>
        </p:spPr>
        <p:txBody>
          <a:bodyPr>
            <a:noAutofit/>
          </a:bodyPr>
          <a:lstStyle/>
          <a:p>
            <a:r>
              <a:rPr lang="en-US" sz="2600" dirty="0"/>
              <a:t> </a:t>
            </a:r>
            <a:r>
              <a:rPr lang="en-US" sz="2600" dirty="0" smtClean="0"/>
              <a:t>Established </a:t>
            </a:r>
            <a:r>
              <a:rPr lang="en-US" sz="2600" dirty="0"/>
              <a:t>by the Help America Vote Act (HAVA)</a:t>
            </a:r>
          </a:p>
          <a:p>
            <a:pPr lvl="1" eaLnBrk="1" hangingPunct="1"/>
            <a:r>
              <a:rPr lang="en-US" sz="2200" dirty="0" smtClean="0"/>
              <a:t>Signed into </a:t>
            </a:r>
            <a:r>
              <a:rPr lang="en-US" sz="2200" dirty="0"/>
              <a:t>law by President George W. Bush, Oct. 29, </a:t>
            </a:r>
            <a:r>
              <a:rPr lang="en-US" sz="2200" dirty="0" smtClean="0"/>
              <a:t>2002</a:t>
            </a:r>
          </a:p>
          <a:p>
            <a:pPr lvl="1" eaLnBrk="1" hangingPunct="1"/>
            <a:r>
              <a:rPr lang="en-US" sz="2200" dirty="0" smtClean="0"/>
              <a:t>EAC opened its doors on April 5, 2004</a:t>
            </a:r>
            <a:endParaRPr lang="en-US" sz="2200" dirty="0"/>
          </a:p>
          <a:p>
            <a:r>
              <a:rPr lang="en-US" sz="2600" dirty="0" smtClean="0"/>
              <a:t>Independent, Bipartisan Commission</a:t>
            </a:r>
          </a:p>
          <a:p>
            <a:r>
              <a:rPr lang="en-US" sz="2600" dirty="0" smtClean="0"/>
              <a:t>Consists of Four commissioners</a:t>
            </a:r>
          </a:p>
          <a:p>
            <a:pPr lvl="1"/>
            <a:r>
              <a:rPr lang="en-US" sz="2200" dirty="0" smtClean="0"/>
              <a:t>Two commissioners from each political party</a:t>
            </a:r>
          </a:p>
          <a:p>
            <a:pPr lvl="1"/>
            <a:r>
              <a:rPr lang="en-US" sz="2200" dirty="0" smtClean="0"/>
              <a:t>Presidential appointees that are approved by the senate</a:t>
            </a:r>
          </a:p>
          <a:p>
            <a:pPr lvl="1"/>
            <a:r>
              <a:rPr lang="en-US" sz="2200" dirty="0" smtClean="0"/>
              <a:t>First </a:t>
            </a:r>
            <a:r>
              <a:rPr lang="en-US" sz="2200" dirty="0"/>
              <a:t>four commissioners sworn into office on Dec. 13, </a:t>
            </a:r>
            <a:r>
              <a:rPr lang="en-US" sz="2200" dirty="0" smtClean="0"/>
              <a:t>2003</a:t>
            </a:r>
            <a:endParaRPr lang="en-US" sz="2200" dirty="0"/>
          </a:p>
        </p:txBody>
      </p:sp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11" t="8982" r="2500" b="8623"/>
          <a:stretch>
            <a:fillRect/>
          </a:stretch>
        </p:blipFill>
        <p:spPr>
          <a:xfrm>
            <a:off x="0" y="5119817"/>
            <a:ext cx="12192000" cy="1771135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38889" y="6492875"/>
            <a:ext cx="2024448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www.eac.gov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0502" y="6505144"/>
            <a:ext cx="190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havainfo@eac.gov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701" y="1032734"/>
            <a:ext cx="420624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52873" y="1185134"/>
            <a:ext cx="4206240" cy="0"/>
          </a:xfrm>
          <a:prstGeom prst="line">
            <a:avLst/>
          </a:prstGeom>
          <a:ln w="25400">
            <a:solidFill>
              <a:srgbClr val="91131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0"/>
          <p:cNvSpPr txBox="1">
            <a:spLocks/>
          </p:cNvSpPr>
          <p:nvPr/>
        </p:nvSpPr>
        <p:spPr>
          <a:xfrm>
            <a:off x="496389" y="103855"/>
            <a:ext cx="10857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1313"/>
                </a:solidFill>
                <a:effectLst/>
                <a:uLnTx/>
                <a:uFillTx/>
                <a:latin typeface="+mj-lt"/>
                <a:ea typeface="+mj-ea"/>
                <a:cs typeface="Arial Bold" pitchFamily="34" charset="0"/>
              </a:rPr>
              <a:t>U.S.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911313"/>
                </a:solidFill>
                <a:effectLst/>
                <a:uLnTx/>
                <a:uFillTx/>
                <a:latin typeface="+mj-lt"/>
                <a:ea typeface="+mj-ea"/>
                <a:cs typeface="Arial Bold" pitchFamily="34" charset="0"/>
              </a:rPr>
              <a:t> Election Assistance Commission (EAC)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11313"/>
              </a:solidFill>
              <a:effectLst/>
              <a:uLnTx/>
              <a:uFillTx/>
              <a:latin typeface="+mj-lt"/>
              <a:ea typeface="+mj-ea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960B2-197B-48C7-8A30-C54F34B7BA9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EE59D6-F3C9-4E98-A4EE-A0ABAB9EB0F9}" type="slidenum">
              <a:rPr lang="en-US" sz="1400"/>
              <a:pPr algn="r"/>
              <a:t>4</a:t>
            </a:fld>
            <a:endParaRPr lang="en-US" sz="1400"/>
          </a:p>
        </p:txBody>
      </p:sp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11" t="8982" r="2500" b="8623"/>
          <a:stretch>
            <a:fillRect/>
          </a:stretch>
        </p:blipFill>
        <p:spPr>
          <a:xfrm>
            <a:off x="0" y="5119817"/>
            <a:ext cx="12192000" cy="1771135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38889" y="6492875"/>
            <a:ext cx="2024448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www.eac.gov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0502" y="6505144"/>
            <a:ext cx="190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havainfo@eac.gov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701" y="1032734"/>
            <a:ext cx="420624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52873" y="1185134"/>
            <a:ext cx="4206240" cy="0"/>
          </a:xfrm>
          <a:prstGeom prst="line">
            <a:avLst/>
          </a:prstGeom>
          <a:ln w="25400">
            <a:solidFill>
              <a:srgbClr val="91131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0"/>
          <p:cNvSpPr txBox="1">
            <a:spLocks/>
          </p:cNvSpPr>
          <p:nvPr/>
        </p:nvSpPr>
        <p:spPr>
          <a:xfrm>
            <a:off x="496389" y="103855"/>
            <a:ext cx="10857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1313"/>
                </a:solidFill>
                <a:effectLst/>
                <a:uLnTx/>
                <a:uFillTx/>
                <a:latin typeface="+mj-lt"/>
                <a:ea typeface="+mj-ea"/>
                <a:cs typeface="Arial Bold" pitchFamily="34" charset="0"/>
              </a:rPr>
              <a:t>U.S.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911313"/>
                </a:solidFill>
                <a:effectLst/>
                <a:uLnTx/>
                <a:uFillTx/>
                <a:latin typeface="+mj-lt"/>
                <a:ea typeface="+mj-ea"/>
                <a:cs typeface="Arial Bold" pitchFamily="34" charset="0"/>
              </a:rPr>
              <a:t> Election Assistance Commission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11313"/>
              </a:solidFill>
              <a:effectLst/>
              <a:uLnTx/>
              <a:uFillTx/>
              <a:latin typeface="+mj-lt"/>
              <a:ea typeface="+mj-ea"/>
              <a:cs typeface="Arial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3052" y="1258645"/>
            <a:ext cx="966604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D10101"/>
                </a:solidFill>
              </a:rPr>
              <a:t>Leadership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Nominated by the President and Confirmed by the U.S. Senate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Current Commissioners sworn into office Jan 13, 2015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Thomas Hicks, Chairman		-	</a:t>
            </a:r>
            <a:r>
              <a:rPr lang="en-US" sz="2600" dirty="0" smtClean="0">
                <a:hlinkClick r:id="rId4"/>
              </a:rPr>
              <a:t>thicks@eac.gov</a:t>
            </a: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Matthew Masterson, Vice-Chairman	-	</a:t>
            </a:r>
            <a:r>
              <a:rPr lang="en-US" sz="2600" dirty="0" smtClean="0">
                <a:hlinkClick r:id="rId5"/>
              </a:rPr>
              <a:t>mmasterson@eac.gov</a:t>
            </a: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Christy McCormick			-	</a:t>
            </a:r>
            <a:r>
              <a:rPr lang="en-US" sz="2600" dirty="0" smtClean="0">
                <a:hlinkClick r:id="rId6"/>
              </a:rPr>
              <a:t>cmccormick@eac.gov</a:t>
            </a:r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11" t="8982" r="2500" b="8623"/>
          <a:stretch>
            <a:fillRect/>
          </a:stretch>
        </p:blipFill>
        <p:spPr>
          <a:xfrm>
            <a:off x="0" y="5119817"/>
            <a:ext cx="12192000" cy="1771135"/>
          </a:xfrm>
          <a:prstGeom prst="rect">
            <a:avLst/>
          </a:prstGeom>
        </p:spPr>
      </p:pic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43500" y="6492875"/>
            <a:ext cx="381000" cy="365125"/>
          </a:xfrm>
          <a:noFill/>
        </p:spPr>
        <p:txBody>
          <a:bodyPr/>
          <a:lstStyle/>
          <a:p>
            <a:fld id="{6A384BC3-4AE2-4E1B-8F50-259F95416D1A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38889" y="6492875"/>
            <a:ext cx="2024448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www.eac.gov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0502" y="6505144"/>
            <a:ext cx="190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havainfo@eac.gov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4701" y="1032734"/>
            <a:ext cx="420624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2873" y="1185134"/>
            <a:ext cx="4206240" cy="0"/>
          </a:xfrm>
          <a:prstGeom prst="line">
            <a:avLst/>
          </a:prstGeom>
          <a:ln w="25400">
            <a:solidFill>
              <a:srgbClr val="91131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96389" y="103855"/>
            <a:ext cx="10857411" cy="1325563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solidFill>
                  <a:srgbClr val="911313"/>
                </a:solidFill>
                <a:cs typeface="Arial Bold" pitchFamily="34" charset="0"/>
              </a:rPr>
              <a:t>EAC College Programs</a:t>
            </a:r>
            <a:endParaRPr lang="en-US" sz="4000" dirty="0">
              <a:solidFill>
                <a:srgbClr val="911313"/>
              </a:solidFill>
              <a:cs typeface="Arial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7438" y="1356987"/>
            <a:ext cx="81860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D10101"/>
                </a:solidFill>
              </a:rPr>
              <a:t>$3.177 Million Well Spent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EAC was created with a mandate to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Educate college students on elections and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Encourage college students to work in election administration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Grant Based Program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Colleges Applied for funds to build their own programs and EAC supplied funding for certain, selected programs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89 Grants were awarded</a:t>
            </a:r>
          </a:p>
        </p:txBody>
      </p:sp>
    </p:spTree>
    <p:extLst>
      <p:ext uri="{BB962C8B-B14F-4D97-AF65-F5344CB8AC3E}">
        <p14:creationId xmlns:p14="http://schemas.microsoft.com/office/powerpoint/2010/main" val="17658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https://ag.tennessee.edu/casnr/Picture%20Library/University%20-%20HorizRightLogo%20(RGB)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659" y="301214"/>
            <a:ext cx="3562350" cy="1190625"/>
          </a:xfrm>
          <a:prstGeom prst="rect">
            <a:avLst/>
          </a:prstGeom>
          <a:noFill/>
        </p:spPr>
      </p:pic>
      <p:pic>
        <p:nvPicPr>
          <p:cNvPr id="1049" name="Picture 25" descr="https://www.universityhealthplans.com/logos/Suffo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262" y="1106593"/>
            <a:ext cx="1361326" cy="163359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 College Program - 2010 Grantees</a:t>
            </a:r>
            <a:endParaRPr lang="en-US" dirty="0"/>
          </a:p>
        </p:txBody>
      </p:sp>
      <p:pic>
        <p:nvPicPr>
          <p:cNvPr id="1026" name="Picture 2" descr="https://www.alverno.edu/wp-content/themes/alverno/images/logo-alver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07" y="1776543"/>
            <a:ext cx="1877621" cy="500699"/>
          </a:xfrm>
          <a:prstGeom prst="rect">
            <a:avLst/>
          </a:prstGeom>
          <a:noFill/>
        </p:spPr>
      </p:pic>
      <p:pic>
        <p:nvPicPr>
          <p:cNvPr id="1028" name="Picture 4" descr="https://www.ben.edu/center-for-mission-and-identity/images/CMI_200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4273" y="4040857"/>
            <a:ext cx="1224170" cy="1224171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en/thumb/0/0e/Central_Connecticut_State_University_Seal.svg/1024px-Central_Connecticut_State_University_Seal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0776" y="1319436"/>
            <a:ext cx="1552856" cy="1552856"/>
          </a:xfrm>
          <a:prstGeom prst="rect">
            <a:avLst/>
          </a:prstGeom>
          <a:noFill/>
        </p:spPr>
      </p:pic>
      <p:pic>
        <p:nvPicPr>
          <p:cNvPr id="1031" name="Picture 7" descr="C:\Users\mlistes\Downloads\KU-Logo_1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7143" y="3016622"/>
            <a:ext cx="1735566" cy="867783"/>
          </a:xfrm>
          <a:prstGeom prst="rect">
            <a:avLst/>
          </a:prstGeom>
          <a:noFill/>
        </p:spPr>
      </p:pic>
      <p:pic>
        <p:nvPicPr>
          <p:cNvPr id="1033" name="Picture 9" descr="https://upload.wikimedia.org/wikipedia/commons/thumb/9/9f/Lourdes_University_Logo.jpg/220px-Lourdes_University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73981"/>
            <a:ext cx="1401220" cy="1210145"/>
          </a:xfrm>
          <a:prstGeom prst="rect">
            <a:avLst/>
          </a:prstGeom>
          <a:noFill/>
        </p:spPr>
      </p:pic>
      <p:pic>
        <p:nvPicPr>
          <p:cNvPr id="1035" name="Picture 11" descr="http://law.wm.edu/img/wm_law_vertical_full_col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399" y="2065468"/>
            <a:ext cx="3918099" cy="1972798"/>
          </a:xfrm>
          <a:prstGeom prst="rect">
            <a:avLst/>
          </a:prstGeom>
          <a:noFill/>
        </p:spPr>
      </p:pic>
      <p:pic>
        <p:nvPicPr>
          <p:cNvPr id="1037" name="Picture 13" descr="http://www3.canyons.edu/offices/pio/Resources/coc_logo_4x2_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002" y="2477152"/>
            <a:ext cx="2796577" cy="1398289"/>
          </a:xfrm>
          <a:prstGeom prst="rect">
            <a:avLst/>
          </a:prstGeom>
          <a:noFill/>
        </p:spPr>
      </p:pic>
      <p:pic>
        <p:nvPicPr>
          <p:cNvPr id="1039" name="Picture 15" descr="http://www.hssu.edu/ae/aefiles/21/images/GOLDSEAL_HSS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77609" y="1097279"/>
            <a:ext cx="1233600" cy="1233600"/>
          </a:xfrm>
          <a:prstGeom prst="rect">
            <a:avLst/>
          </a:prstGeom>
          <a:noFill/>
        </p:spPr>
      </p:pic>
      <p:pic>
        <p:nvPicPr>
          <p:cNvPr id="1041" name="Picture 17" descr="http://www.glenmaurasales.com/wp-content/themes/glenmaura/assets/college-logos/keystone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0004" y="4046908"/>
            <a:ext cx="1640131" cy="814371"/>
          </a:xfrm>
          <a:prstGeom prst="rect">
            <a:avLst/>
          </a:prstGeom>
          <a:noFill/>
        </p:spPr>
      </p:pic>
      <p:pic>
        <p:nvPicPr>
          <p:cNvPr id="1043" name="Picture 19" descr="http://nebula.wsimg.com/cafd6d4a12a68afaa0de4e26ffaeefd7?AccessKeyId=E7A91D1A6C830915FFBD&amp;disposition=0&amp;alloworigin=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5778" y="4308180"/>
            <a:ext cx="1065941" cy="1048176"/>
          </a:xfrm>
          <a:prstGeom prst="rect">
            <a:avLst/>
          </a:prstGeom>
          <a:noFill/>
        </p:spPr>
      </p:pic>
      <p:pic>
        <p:nvPicPr>
          <p:cNvPr id="1045" name="Picture 21" descr="https://upload.wikimedia.org/wikipedia/en/thumb/8/86/Morehouse_college_seal.svg/1024px-Morehouse_college_seal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0518" y="3433317"/>
            <a:ext cx="1733362" cy="1733362"/>
          </a:xfrm>
          <a:prstGeom prst="rect">
            <a:avLst/>
          </a:prstGeom>
          <a:noFill/>
        </p:spPr>
      </p:pic>
      <p:pic>
        <p:nvPicPr>
          <p:cNvPr id="1047" name="Picture 23" descr="https://www.ctenow.com/wp-content/uploads/2014/10/SUU-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40817" y="1439961"/>
            <a:ext cx="1523589" cy="1683566"/>
          </a:xfrm>
          <a:prstGeom prst="rect">
            <a:avLst/>
          </a:prstGeom>
          <a:noFill/>
        </p:spPr>
      </p:pic>
      <p:pic>
        <p:nvPicPr>
          <p:cNvPr id="1051" name="Picture 27" descr="https://upload.wikimedia.org/wikipedia/en/thumb/7/76/University_of_Rochester_logo.svg/1280px-University_of_Rochester_logo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30228" y="4496696"/>
            <a:ext cx="2133263" cy="43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 College Program</a:t>
            </a:r>
            <a:endParaRPr lang="en-US" dirty="0"/>
          </a:p>
        </p:txBody>
      </p:sp>
      <p:pic>
        <p:nvPicPr>
          <p:cNvPr id="4" name="Picture 3" descr="a guidebook for recruiting collegge poll workers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590" y="235303"/>
            <a:ext cx="3818965" cy="5023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945" y="1699708"/>
            <a:ext cx="45827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dirty="0" smtClean="0">
                <a:solidFill>
                  <a:srgbClr val="911313"/>
                </a:solidFill>
              </a:rPr>
              <a:t>Y</a:t>
            </a:r>
            <a:r>
              <a:rPr lang="en-US" sz="3600" i="1" dirty="0" smtClean="0"/>
              <a:t>oung poll workers are instrumental to the United States Election administration process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6837" y="1584145"/>
            <a:ext cx="9726975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Allowed </a:t>
            </a:r>
            <a:r>
              <a:rPr lang="en-US" sz="2200" dirty="0">
                <a:solidFill>
                  <a:schemeClr val="tx1"/>
                </a:solidFill>
              </a:rPr>
              <a:t>students to become familiar with voting </a:t>
            </a:r>
            <a:r>
              <a:rPr lang="en-US" sz="2200" dirty="0" smtClean="0">
                <a:solidFill>
                  <a:schemeClr val="tx1"/>
                </a:solidFill>
              </a:rPr>
              <a:t>processes and technologies.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Once eligible to vote they will be more comfortable with their civic duties.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300,000 in grant funds for the first </a:t>
            </a:r>
            <a:r>
              <a:rPr lang="en-US" sz="2200" dirty="0" smtClean="0">
                <a:solidFill>
                  <a:schemeClr val="tx1"/>
                </a:solidFill>
              </a:rPr>
              <a:t>year.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Help America Vote Mock Election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30756"/>
            <a:ext cx="10515600" cy="3880221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Secretary </a:t>
            </a:r>
            <a:r>
              <a:rPr lang="en-US" sz="2200" dirty="0">
                <a:solidFill>
                  <a:schemeClr val="tx1"/>
                </a:solidFill>
              </a:rPr>
              <a:t>of State of the Commonwealth of </a:t>
            </a:r>
            <a:r>
              <a:rPr lang="en-US" sz="2200" dirty="0" smtClean="0">
                <a:solidFill>
                  <a:schemeClr val="tx1"/>
                </a:solidFill>
              </a:rPr>
              <a:t>Kentucky; Franklin</a:t>
            </a:r>
            <a:r>
              <a:rPr lang="en-US" sz="2200" dirty="0">
                <a:solidFill>
                  <a:schemeClr val="tx1"/>
                </a:solidFill>
              </a:rPr>
              <a:t>, KY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Polk County Auditor’s Office; Des Moines, IA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Washington </a:t>
            </a:r>
            <a:r>
              <a:rPr lang="en-US" sz="2200" dirty="0">
                <a:solidFill>
                  <a:schemeClr val="tx1"/>
                </a:solidFill>
              </a:rPr>
              <a:t>Secretary of State; Olympia, WA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Montana </a:t>
            </a:r>
            <a:r>
              <a:rPr lang="en-US" sz="2200" dirty="0">
                <a:solidFill>
                  <a:schemeClr val="tx1"/>
                </a:solidFill>
              </a:rPr>
              <a:t>Secretary of State; Helena, MT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League </a:t>
            </a:r>
            <a:r>
              <a:rPr lang="en-US" sz="2200" dirty="0">
                <a:solidFill>
                  <a:schemeClr val="tx1"/>
                </a:solidFill>
              </a:rPr>
              <a:t>of Women Voters of Oregon Education Fund; Salem, 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Rhode </a:t>
            </a:r>
            <a:r>
              <a:rPr lang="en-US" sz="2200" dirty="0">
                <a:solidFill>
                  <a:schemeClr val="tx1"/>
                </a:solidFill>
              </a:rPr>
              <a:t>Island and Providence Plantations; Providence, RI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Michigan Government Television; Lansing, MI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Seminole County Supervisor of Elections; Sanford, FL</a:t>
            </a:r>
          </a:p>
          <a:p>
            <a:pPr marL="0" indent="0"/>
            <a:endParaRPr lang="en-US" sz="2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Mock Election Program Recipients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70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AC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EAC Template</Template>
  <TotalTime>75</TotalTime>
  <Words>543</Words>
  <Application>Microsoft Office PowerPoint</Application>
  <PresentationFormat>Widescreen</PresentationFormat>
  <Paragraphs>100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Bold</vt:lpstr>
      <vt:lpstr>Calibri</vt:lpstr>
      <vt:lpstr>Calibri Light</vt:lpstr>
      <vt:lpstr>Cambria</vt:lpstr>
      <vt:lpstr>Century Gothic</vt:lpstr>
      <vt:lpstr>New EAC Template</vt:lpstr>
      <vt:lpstr>PowerPoint Presentation</vt:lpstr>
      <vt:lpstr>EAC’s Chartering Legislation - Help America Vote Act (HAVA)</vt:lpstr>
      <vt:lpstr>PowerPoint Presentation</vt:lpstr>
      <vt:lpstr>PowerPoint Presentation</vt:lpstr>
      <vt:lpstr>EAC College Programs</vt:lpstr>
      <vt:lpstr>EAC College Program - 2010 Grantees</vt:lpstr>
      <vt:lpstr>EAC College Program</vt:lpstr>
      <vt:lpstr>Help America Vote Mock Election Program</vt:lpstr>
      <vt:lpstr>Mock Election Program Recipients</vt:lpstr>
      <vt:lpstr>Kids Voting USA </vt:lpstr>
      <vt:lpstr>PowerPoint Presentation</vt:lpstr>
      <vt:lpstr>PowerPoint Presentation</vt:lpstr>
      <vt:lpstr>PowerPoint Presentation</vt:lpstr>
      <vt:lpstr>PowerPoint Presentation</vt:lpstr>
      <vt:lpstr>Social Media</vt:lpstr>
      <vt:lpstr>PowerPoint Presentation</vt:lpstr>
    </vt:vector>
  </TitlesOfParts>
  <Company>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Listes</dc:creator>
  <cp:lastModifiedBy>ThomasHicks</cp:lastModifiedBy>
  <cp:revision>11</cp:revision>
  <dcterms:created xsi:type="dcterms:W3CDTF">2016-10-14T22:06:33Z</dcterms:created>
  <dcterms:modified xsi:type="dcterms:W3CDTF">2016-10-18T17:05:27Z</dcterms:modified>
</cp:coreProperties>
</file>