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79" r:id="rId4"/>
    <p:sldId id="278" r:id="rId5"/>
    <p:sldId id="280" r:id="rId6"/>
    <p:sldId id="277" r:id="rId7"/>
    <p:sldId id="282" r:id="rId8"/>
    <p:sldId id="267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0000"/>
    <a:srgbClr val="600000"/>
    <a:srgbClr val="621B2D"/>
    <a:srgbClr val="777777"/>
    <a:srgbClr val="000000"/>
    <a:srgbClr val="570026"/>
    <a:srgbClr val="4C0122"/>
    <a:srgbClr val="560026"/>
    <a:srgbClr val="4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4" autoAdjust="0"/>
    <p:restoredTop sz="72343" autoAdjust="0"/>
  </p:normalViewPr>
  <p:slideViewPr>
    <p:cSldViewPr snapToGrid="0" snapToObjects="1"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536" y="-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36982805-2F57-4CEF-A95B-419599E29F9C}" type="datetimeFigureOut">
              <a:rPr lang="en-CA" smtClean="0"/>
              <a:pPr/>
              <a:t>18/10/2016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E7064F4A-FA36-4FDA-8C99-3F5C7DFEEE8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19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8427E79B-C49A-4ED6-B2AD-F75D247D5932}" type="datetimeFigureOut">
              <a:rPr lang="en-CA" smtClean="0"/>
              <a:pPr/>
              <a:t>18/10/2016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3" tIns="45457" rIns="90913" bIns="4545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0913" tIns="45457" rIns="90913" bIns="4545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08AE87F3-0903-48BA-8B68-AEAB5420A30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82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621B2D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Clr>
        <a:srgbClr val="621B2D"/>
      </a:buClr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Clr>
        <a:srgbClr val="621B2D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Clr>
        <a:srgbClr val="621B2D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Clr>
        <a:srgbClr val="621B2D"/>
      </a:buClr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65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pPr marL="342900" indent="-34290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pPr marL="342900" indent="-342900">
              <a:spcBef>
                <a:spcPts val="1000"/>
              </a:spcBef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7F3-0903-48BA-8B68-AEAB5420A30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91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1324683"/>
            <a:ext cx="866298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748850" y="5635800"/>
            <a:ext cx="3167062" cy="388938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buNone/>
              <a:defRPr lang="en-CA" sz="13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The XX month 2016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085" y="1495100"/>
            <a:ext cx="5430716" cy="38395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2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456584"/>
            <a:ext cx="1984765" cy="569685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72677" y="6451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3BFD1-17A0-4B6D-9FA0-22F822C3ACCA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9" name="Picture 2" descr="C:\Users\JuMartin\Desktop\Media logo'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64" y="6384888"/>
            <a:ext cx="1039679" cy="2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59" y="1186544"/>
            <a:ext cx="8611595" cy="4939620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•"/>
              <a:defRPr lang="en-US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defRPr lang="en-US" sz="20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5150" indent="-28575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Courier New" panose="02070309020205020404" pitchFamily="49" charset="0"/>
              <a:buChar char="o"/>
              <a:defRPr lang="en-US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96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Wingdings" panose="05000000000000000000" pitchFamily="2" charset="2"/>
              <a:buChar char="Ø"/>
              <a:defRPr lang="en-US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8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»"/>
              <a:defRPr lang="en-CA" sz="14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72677" y="6458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3BFD1-17A0-4B6D-9FA0-22F822C3ACC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6" y="285524"/>
            <a:ext cx="8633788" cy="69480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r-FR" smtClean="0"/>
              <a:t>Modifiez le style du titre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82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19" y="1380733"/>
            <a:ext cx="4186051" cy="63976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320" y="2232564"/>
            <a:ext cx="4186050" cy="3906982"/>
          </a:xfrm>
        </p:spPr>
        <p:txBody>
          <a:bodyPr>
            <a:noAutofit/>
          </a:bodyPr>
          <a:lstStyle>
            <a:lvl1pPr>
              <a:buClr>
                <a:srgbClr val="621B2D"/>
              </a:buClr>
              <a:defRPr sz="1900"/>
            </a:lvl1pPr>
            <a:lvl2pPr>
              <a:buClr>
                <a:srgbClr val="621B2D"/>
              </a:buClr>
              <a:defRPr sz="1600"/>
            </a:lvl2pPr>
            <a:lvl3pPr>
              <a:buClr>
                <a:srgbClr val="621B2D"/>
              </a:buClr>
              <a:defRPr sz="1400" b="0"/>
            </a:lvl3pPr>
            <a:lvl4pPr marL="1296000">
              <a:buClr>
                <a:srgbClr val="621B2D"/>
              </a:buClr>
              <a:defRPr sz="1200"/>
            </a:lvl4pPr>
            <a:lvl5pPr>
              <a:buClr>
                <a:srgbClr val="621B2D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0733"/>
            <a:ext cx="4255532" cy="63976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2564"/>
            <a:ext cx="4255532" cy="3906982"/>
          </a:xfrm>
        </p:spPr>
        <p:txBody>
          <a:bodyPr>
            <a:noAutofit/>
          </a:bodyPr>
          <a:lstStyle>
            <a:lvl1pPr>
              <a:buClr>
                <a:srgbClr val="621B2D"/>
              </a:buClr>
              <a:defRPr sz="1900"/>
            </a:lvl1pPr>
            <a:lvl2pPr>
              <a:buClr>
                <a:srgbClr val="621B2D"/>
              </a:buClr>
              <a:defRPr sz="1600"/>
            </a:lvl2pPr>
            <a:lvl3pPr>
              <a:buClr>
                <a:srgbClr val="621B2D"/>
              </a:buClr>
              <a:defRPr sz="1400" b="0"/>
            </a:lvl3pPr>
            <a:lvl4pPr>
              <a:buClr>
                <a:srgbClr val="621B2D"/>
              </a:buClr>
              <a:defRPr sz="1200"/>
            </a:lvl4pPr>
            <a:lvl5pPr>
              <a:buClr>
                <a:srgbClr val="621B2D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3209" y="1318160"/>
            <a:ext cx="0" cy="4831753"/>
          </a:xfrm>
          <a:prstGeom prst="line">
            <a:avLst/>
          </a:prstGeom>
          <a:ln w="12700">
            <a:solidFill>
              <a:srgbClr val="621B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66957" y="6451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3BFD1-17A0-4B6D-9FA0-22F822C3ACC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359" y="285523"/>
            <a:ext cx="8649198" cy="694800"/>
          </a:xfrm>
          <a:prstGeom prst="rect">
            <a:avLst/>
          </a:prstGeom>
          <a:solidFill>
            <a:srgbClr val="621B2D"/>
          </a:solidFill>
        </p:spPr>
        <p:txBody>
          <a:bodyPr>
            <a:noAutofit/>
          </a:bodyPr>
          <a:lstStyle>
            <a:lvl1pPr marL="144000" algn="l">
              <a:lnSpc>
                <a:spcPts val="2700"/>
              </a:lnSpc>
              <a:defRPr sz="2500" kern="1200" spc="0" baseline="0"/>
            </a:lvl1pPr>
          </a:lstStyle>
          <a:p>
            <a:r>
              <a:rPr lang="fr-FR" smtClean="0"/>
              <a:t>Modifiez le style du titre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3" y="284925"/>
            <a:ext cx="3117271" cy="11176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72000" algn="l">
              <a:lnSpc>
                <a:spcPts val="2300"/>
              </a:lnSpc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674" y="273050"/>
            <a:ext cx="5289881" cy="5853113"/>
          </a:xfrm>
        </p:spPr>
        <p:txBody>
          <a:bodyPr>
            <a:noAutofit/>
          </a:bodyPr>
          <a:lstStyle>
            <a:lvl1pPr>
              <a:buClr>
                <a:srgbClr val="621B2D"/>
              </a:buClr>
              <a:defRPr sz="2200" b="0"/>
            </a:lvl1pPr>
            <a:lvl2pPr>
              <a:buClr>
                <a:srgbClr val="621B2D"/>
              </a:buClr>
              <a:defRPr sz="2000" b="0"/>
            </a:lvl2pPr>
            <a:lvl3pPr>
              <a:buClr>
                <a:srgbClr val="621B2D"/>
              </a:buClr>
              <a:defRPr sz="1800" b="0"/>
            </a:lvl3pPr>
            <a:lvl4pPr>
              <a:buClr>
                <a:srgbClr val="621B2D"/>
              </a:buClr>
              <a:defRPr sz="1600" b="0"/>
            </a:lvl4pPr>
            <a:lvl5pPr>
              <a:buClr>
                <a:srgbClr val="621B2D"/>
              </a:buClr>
              <a:defRPr sz="14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321" y="1555668"/>
            <a:ext cx="3117273" cy="457049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27057" y="273050"/>
            <a:ext cx="0" cy="5853113"/>
          </a:xfrm>
          <a:prstGeom prst="line">
            <a:avLst/>
          </a:prstGeom>
          <a:ln w="12700">
            <a:solidFill>
              <a:srgbClr val="621B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66956" y="6451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3BFD1-17A0-4B6D-9FA0-22F822C3ACC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37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167" y="1187534"/>
            <a:ext cx="8677110" cy="4867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72677" y="6460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C3BFD1-17A0-4B6D-9FA0-22F822C3ACC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9167" y="285524"/>
            <a:ext cx="8677110" cy="694800"/>
          </a:xfrm>
          <a:prstGeom prst="rect">
            <a:avLst/>
          </a:prstGeom>
          <a:solidFill>
            <a:srgbClr val="621B2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CA" dirty="0"/>
          </a:p>
        </p:txBody>
      </p:sp>
      <p:pic>
        <p:nvPicPr>
          <p:cNvPr id="3075" name="Picture 3" descr="C:\Users\JuMartin\Desktop\Table of Contents_Page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7" y="6418407"/>
            <a:ext cx="1260000" cy="2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2" r:id="rId2"/>
    <p:sldLayoutId id="2147483692" r:id="rId3"/>
    <p:sldLayoutId id="2147483695" r:id="rId4"/>
  </p:sldLayoutIdLst>
  <p:timing>
    <p:tnLst>
      <p:par>
        <p:cTn id="1" dur="indefinite" restart="never" nodeType="tmRoot"/>
      </p:par>
    </p:tnLst>
  </p:timing>
  <p:hf hdr="0" ftr="0"/>
  <p:txStyles>
    <p:titleStyle>
      <a:lvl1pPr marL="144000" algn="l" defTabSz="914400" rtl="0" eaLnBrk="1" latinLnBrk="0" hangingPunct="1">
        <a:lnSpc>
          <a:spcPts val="3000"/>
        </a:lnSpc>
        <a:spcBef>
          <a:spcPct val="0"/>
        </a:spcBef>
        <a:buNone/>
        <a:defRPr kumimoji="0" lang="en-US" sz="2500" b="1" i="0" u="none" strike="noStrike" kern="1200" cap="none" spc="0" normalizeH="0" baseline="0" noProof="0" smtClean="0">
          <a:ln>
            <a:noFill/>
          </a:ln>
          <a:solidFill>
            <a:prstClr val="white"/>
          </a:solidFill>
          <a:effectLst/>
          <a:uLnTx/>
          <a:uFillTx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rgbClr val="621B2D"/>
        </a:buClr>
        <a:buFont typeface="Arial" panose="020B0604020202020204" pitchFamily="34" charset="0"/>
        <a:buChar char="•"/>
        <a:defRPr kumimoji="0" lang="en-US" sz="2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1000"/>
        </a:spcBef>
        <a:buClr>
          <a:srgbClr val="621B2D"/>
        </a:buClr>
        <a:buFont typeface="Arial" panose="020B0604020202020204" pitchFamily="34" charset="0"/>
        <a:buChar char="–"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5150" indent="-285750" algn="l" defTabSz="914400" rtl="0" eaLnBrk="1" latinLnBrk="0" hangingPunct="1">
        <a:spcBef>
          <a:spcPts val="1000"/>
        </a:spcBef>
        <a:buClr>
          <a:srgbClr val="621B2D"/>
        </a:buClr>
        <a:buFont typeface="Courier New" panose="02070309020205020404" pitchFamily="49" charset="0"/>
        <a:buChar char="o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96000" indent="-228600" algn="l" defTabSz="914400" rtl="0" eaLnBrk="1" latinLnBrk="0" hangingPunct="1">
        <a:spcBef>
          <a:spcPts val="1000"/>
        </a:spcBef>
        <a:buClr>
          <a:srgbClr val="621B2D"/>
        </a:buClr>
        <a:buFont typeface="Wingdings" panose="05000000000000000000" pitchFamily="2" charset="2"/>
        <a:buChar char="Ø"/>
        <a:defRPr kumimoji="0" lang="en-US" sz="16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8000" indent="-228600" algn="l" defTabSz="914400" rtl="0" eaLnBrk="1" latinLnBrk="0" hangingPunct="1">
        <a:spcBef>
          <a:spcPts val="1000"/>
        </a:spcBef>
        <a:buClr>
          <a:srgbClr val="621B2D"/>
        </a:buClr>
        <a:buFont typeface="Arial" panose="020B0604020202020204" pitchFamily="34" charset="0"/>
        <a:buChar char="»"/>
        <a:defRPr kumimoji="0" lang="en-CA" sz="1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September 26, 2016</a:t>
            </a:r>
            <a:endParaRPr lang="en-CA" dirty="0"/>
          </a:p>
        </p:txBody>
      </p:sp>
      <p:sp>
        <p:nvSpPr>
          <p:cNvPr id="35" name="Title 34"/>
          <p:cNvSpPr>
            <a:spLocks noGrp="1"/>
          </p:cNvSpPr>
          <p:nvPr>
            <p:ph type="ctrTitle"/>
          </p:nvPr>
        </p:nvSpPr>
        <p:spPr>
          <a:xfrm>
            <a:off x="244699" y="1615044"/>
            <a:ext cx="7284255" cy="2565071"/>
          </a:xfrm>
        </p:spPr>
        <p:txBody>
          <a:bodyPr/>
          <a:lstStyle/>
          <a:p>
            <a:r>
              <a:rPr lang="pt-BR" dirty="0" smtClean="0"/>
              <a:t>Civic Education and Youth Engagement in Canada</a:t>
            </a:r>
            <a:br>
              <a:rPr lang="pt-BR" dirty="0" smtClean="0"/>
            </a:br>
            <a:r>
              <a:rPr lang="pt-BR" sz="1800" dirty="0" smtClean="0"/>
              <a:t>Ms. Karine Morin</a:t>
            </a: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Chief of Staff</a:t>
            </a:r>
            <a:r>
              <a:rPr lang="fr-CA" sz="1800" dirty="0">
                <a:solidFill>
                  <a:schemeClr val="bg1"/>
                </a:solidFill>
              </a:rPr>
              <a:t/>
            </a:r>
            <a:br>
              <a:rPr lang="fr-CA" sz="1800" dirty="0">
                <a:solidFill>
                  <a:schemeClr val="bg1"/>
                </a:solidFill>
              </a:rPr>
            </a:br>
            <a:endParaRPr lang="en-CA" sz="1800" dirty="0"/>
          </a:p>
        </p:txBody>
      </p:sp>
      <p:pic>
        <p:nvPicPr>
          <p:cNvPr id="1026" name="Picture 2" descr="C:\Users\JuMartin\Desktop\Media logo'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89" y="6384888"/>
            <a:ext cx="1039679" cy="2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4699" y="4712470"/>
            <a:ext cx="680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Voter Education for Inclusive, Informed &amp; Ethical Participation</a:t>
            </a:r>
          </a:p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Delhi, India</a:t>
            </a:r>
          </a:p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2016</a:t>
            </a:r>
            <a:endParaRPr lang="fr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29166" y="1194020"/>
            <a:ext cx="8611595" cy="3912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/>
              <a:t>Presentation Overview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 smtClean="0"/>
              <a:t>Mandate of Elections Canada</a:t>
            </a:r>
          </a:p>
          <a:p>
            <a:r>
              <a:rPr lang="en-CA" dirty="0" smtClean="0"/>
              <a:t>Youth Voter turnout</a:t>
            </a:r>
          </a:p>
          <a:p>
            <a:r>
              <a:rPr lang="en-CA" dirty="0" smtClean="0"/>
              <a:t>Teaching democracy</a:t>
            </a:r>
          </a:p>
          <a:p>
            <a:r>
              <a:rPr lang="en-CA" dirty="0" smtClean="0"/>
              <a:t>Recommendations to Parliament</a:t>
            </a:r>
          </a:p>
          <a:p>
            <a:r>
              <a:rPr lang="en-CA" dirty="0" smtClean="0"/>
              <a:t>Conclusion</a:t>
            </a:r>
          </a:p>
          <a:p>
            <a:pPr marL="457200"/>
            <a:endParaRPr lang="en-CA" dirty="0" smtClean="0"/>
          </a:p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Civic Education and Youth Engagement in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9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Civic Education and Youth Engagement in Canada</a:t>
            </a:r>
            <a:endParaRPr lang="en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Youth Voter Turnout</a:t>
            </a:r>
            <a:endParaRPr lang="fr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" y="1627588"/>
            <a:ext cx="8550234" cy="48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Civic Education and Youth Engagement in Canada</a:t>
            </a:r>
            <a:endParaRPr lang="en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Teaching Democracy</a:t>
            </a:r>
          </a:p>
          <a:p>
            <a:r>
              <a:rPr lang="en-CA" dirty="0" smtClean="0"/>
              <a:t>Educators as civic influencers in the classroom</a:t>
            </a:r>
          </a:p>
          <a:p>
            <a:r>
              <a:rPr lang="en-CA" dirty="0" smtClean="0"/>
              <a:t>Hands-on civic education programs in the classroom</a:t>
            </a:r>
          </a:p>
          <a:p>
            <a:pPr lvl="1"/>
            <a:r>
              <a:rPr lang="en-CA" dirty="0" smtClean="0"/>
              <a:t>Increased political knowledge</a:t>
            </a:r>
          </a:p>
          <a:p>
            <a:pPr lvl="1"/>
            <a:r>
              <a:rPr lang="en-CA" dirty="0" smtClean="0"/>
              <a:t>Inculcation of voting as a learned habit</a:t>
            </a:r>
          </a:p>
          <a:p>
            <a:pPr lvl="1"/>
            <a:r>
              <a:rPr lang="en-CA" dirty="0" smtClean="0"/>
              <a:t>A higher likelihood of voting</a:t>
            </a:r>
          </a:p>
          <a:p>
            <a:pPr lvl="2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53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Civic Education and Youth Engagement in Canada</a:t>
            </a:r>
            <a:endParaRPr lang="en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Classroom Tools &amp; Resources</a:t>
            </a:r>
          </a:p>
          <a:p>
            <a:pPr lvl="2"/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2009472"/>
            <a:ext cx="1803070" cy="23439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4" y="3998614"/>
            <a:ext cx="1626919" cy="19251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05" y="2129350"/>
            <a:ext cx="1864301" cy="21235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2" y="2129350"/>
            <a:ext cx="2032813" cy="2314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85" y="4252867"/>
            <a:ext cx="1868154" cy="14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CA" dirty="0" smtClean="0"/>
          </a:p>
          <a:p>
            <a:endParaRPr lang="en-CA" dirty="0"/>
          </a:p>
          <a:p>
            <a:pPr marL="290250" lvl="1" indent="0">
              <a:buNone/>
            </a:pPr>
            <a:endParaRPr lang="en-CA" dirty="0" smtClean="0"/>
          </a:p>
          <a:p>
            <a:pPr marL="576000" lvl="1"/>
            <a:endParaRPr lang="en-CA" dirty="0"/>
          </a:p>
          <a:p>
            <a:pPr marL="576000" lvl="1"/>
            <a:endParaRPr lang="en-CA" dirty="0" smtClean="0"/>
          </a:p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81566" y="437924"/>
            <a:ext cx="8633788" cy="694800"/>
          </a:xfrm>
          <a:prstGeom prst="rect">
            <a:avLst/>
          </a:prstGeom>
          <a:solidFill>
            <a:srgbClr val="621B2D"/>
          </a:solidFill>
        </p:spPr>
        <p:txBody>
          <a:bodyPr vert="horz" lIns="91440" tIns="45720" rIns="91440" bIns="45720" rtlCol="0" anchor="ctr">
            <a:noAutofit/>
          </a:bodyPr>
          <a:lstStyle>
            <a:lvl1pPr marL="14400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Civic Education and Youth Engagement in Canada</a:t>
            </a:r>
            <a:endParaRPr lang="en-CA" dirty="0"/>
          </a:p>
        </p:txBody>
      </p:sp>
      <p:pic>
        <p:nvPicPr>
          <p:cNvPr id="4098" name="Picture 2" descr="Civ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8" y="5554377"/>
            <a:ext cx="2658517" cy="9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7"/>
          <p:cNvSpPr txBox="1">
            <a:spLocks/>
          </p:cNvSpPr>
          <p:nvPr/>
        </p:nvSpPr>
        <p:spPr>
          <a:xfrm>
            <a:off x="0" y="2241729"/>
            <a:ext cx="6165495" cy="2399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–"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5150" indent="-28575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Courier New" panose="02070309020205020404" pitchFamily="49" charset="0"/>
              <a:buChar char="o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96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Wingdings" panose="05000000000000000000" pitchFamily="2" charset="2"/>
              <a:buChar char="Ø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8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»"/>
              <a:def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Hands-on Program</a:t>
            </a:r>
          </a:p>
          <a:p>
            <a:r>
              <a:rPr lang="en-CA" dirty="0" smtClean="0"/>
              <a:t>Classroom Activities </a:t>
            </a:r>
          </a:p>
          <a:p>
            <a:r>
              <a:rPr lang="en-CA" dirty="0" smtClean="0"/>
              <a:t>School-wide event</a:t>
            </a:r>
          </a:p>
          <a:p>
            <a:r>
              <a:rPr lang="en-CA" dirty="0" smtClean="0"/>
              <a:t>Sense of Civic Duty</a:t>
            </a:r>
          </a:p>
          <a:p>
            <a:r>
              <a:rPr lang="en-CA" dirty="0"/>
              <a:t>Evaluation</a:t>
            </a:r>
          </a:p>
          <a:p>
            <a:endParaRPr lang="en-CA" dirty="0" smtClean="0"/>
          </a:p>
          <a:p>
            <a:pPr marL="457200"/>
            <a:endParaRPr lang="en-CA" dirty="0" smtClean="0"/>
          </a:p>
          <a:p>
            <a:endParaRPr lang="en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59" y="1868994"/>
            <a:ext cx="5915595" cy="33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CA" dirty="0" smtClean="0"/>
          </a:p>
          <a:p>
            <a:endParaRPr lang="en-CA" dirty="0"/>
          </a:p>
          <a:p>
            <a:pPr marL="290250" lvl="1" indent="0">
              <a:buNone/>
            </a:pPr>
            <a:endParaRPr lang="en-CA" dirty="0" smtClean="0"/>
          </a:p>
          <a:p>
            <a:pPr marL="576000" lvl="1"/>
            <a:endParaRPr lang="en-CA" dirty="0"/>
          </a:p>
          <a:p>
            <a:pPr marL="576000" lvl="1"/>
            <a:endParaRPr lang="en-CA" dirty="0" smtClean="0"/>
          </a:p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81566" y="437924"/>
            <a:ext cx="8633788" cy="694800"/>
          </a:xfrm>
          <a:prstGeom prst="rect">
            <a:avLst/>
          </a:prstGeom>
          <a:solidFill>
            <a:srgbClr val="621B2D"/>
          </a:solidFill>
        </p:spPr>
        <p:txBody>
          <a:bodyPr vert="horz" lIns="91440" tIns="45720" rIns="91440" bIns="45720" rtlCol="0" anchor="ctr">
            <a:noAutofit/>
          </a:bodyPr>
          <a:lstStyle>
            <a:lvl1pPr marL="14400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Civic Education and Youth Engagement in Canada</a:t>
            </a:r>
            <a:endParaRPr lang="en-CA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403759" y="1338944"/>
            <a:ext cx="8611595" cy="493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–"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5150" indent="-28575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Courier New" panose="02070309020205020404" pitchFamily="49" charset="0"/>
              <a:buChar char="o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96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Wingdings" panose="05000000000000000000" pitchFamily="2" charset="2"/>
              <a:buChar char="Ø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8000" indent="-228600" algn="l" defTabSz="914400" rtl="0" eaLnBrk="1" latinLnBrk="0" hangingPunct="1">
              <a:spcBef>
                <a:spcPts val="1000"/>
              </a:spcBef>
              <a:buClr>
                <a:srgbClr val="621B2D"/>
              </a:buClr>
              <a:buFont typeface="Arial" panose="020B0604020202020204" pitchFamily="34" charset="0"/>
              <a:buChar char="»"/>
              <a:def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/>
              <a:t>Three Key Recommendations to Parliament</a:t>
            </a:r>
          </a:p>
          <a:p>
            <a:r>
              <a:rPr lang="en-CA" dirty="0" smtClean="0"/>
              <a:t>Allow  pre-registration of  new, young electors.</a:t>
            </a:r>
          </a:p>
          <a:p>
            <a:r>
              <a:rPr lang="en-CA" dirty="0" smtClean="0"/>
              <a:t>Allow Voter Information Card as documentary evidence of address.</a:t>
            </a:r>
          </a:p>
          <a:p>
            <a:r>
              <a:rPr lang="en-CA" dirty="0"/>
              <a:t>Allow young people to work as election workers.</a:t>
            </a:r>
          </a:p>
          <a:p>
            <a:endParaRPr lang="en-CA" dirty="0" smtClean="0"/>
          </a:p>
          <a:p>
            <a:endParaRPr lang="en-CA" dirty="0" smtClean="0"/>
          </a:p>
          <a:p>
            <a:pPr lvl="2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93" y="3681168"/>
            <a:ext cx="5861880" cy="29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Renewal of Civic Education Program</a:t>
            </a:r>
          </a:p>
          <a:p>
            <a:pPr marL="290250" lvl="1" indent="0">
              <a:buNone/>
            </a:pPr>
            <a:endParaRPr lang="en-CA" dirty="0" smtClean="0"/>
          </a:p>
          <a:p>
            <a:pPr marL="576000" lvl="1"/>
            <a:endParaRPr lang="en-CA" dirty="0"/>
          </a:p>
          <a:p>
            <a:pPr marL="576000" lvl="1"/>
            <a:endParaRPr lang="en-CA" dirty="0" smtClean="0"/>
          </a:p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C3BFD1-17A0-4B6D-9FA0-22F822C3ACCA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Conclusion</a:t>
            </a:r>
            <a:endParaRPr lang="en-CA" dirty="0"/>
          </a:p>
        </p:txBody>
      </p:sp>
      <p:sp>
        <p:nvSpPr>
          <p:cNvPr id="2" name="ZoneTexte 1"/>
          <p:cNvSpPr txBox="1"/>
          <p:nvPr/>
        </p:nvSpPr>
        <p:spPr>
          <a:xfrm>
            <a:off x="3791971" y="3764477"/>
            <a:ext cx="3938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621B2D"/>
                </a:solidFill>
              </a:rPr>
              <a:t>Questions?</a:t>
            </a:r>
            <a:endParaRPr lang="fr-CA" sz="4400" dirty="0">
              <a:solidFill>
                <a:srgbClr val="621B2D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99" y="3501008"/>
            <a:ext cx="1799580" cy="23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mmunicating with Electors India October 2016">
  <a:themeElements>
    <a:clrScheme name="EC Colors Theme 2">
      <a:dk1>
        <a:sysClr val="windowText" lastClr="000000"/>
      </a:dk1>
      <a:lt1>
        <a:srgbClr val="FFFFFF"/>
      </a:lt1>
      <a:dk2>
        <a:srgbClr val="595959"/>
      </a:dk2>
      <a:lt2>
        <a:srgbClr val="FFFFFF"/>
      </a:lt2>
      <a:accent1>
        <a:srgbClr val="7B8735"/>
      </a:accent1>
      <a:accent2>
        <a:srgbClr val="5A0026"/>
      </a:accent2>
      <a:accent3>
        <a:srgbClr val="AC7F00"/>
      </a:accent3>
      <a:accent4>
        <a:srgbClr val="3D6B62"/>
      </a:accent4>
      <a:accent5>
        <a:srgbClr val="8B8B8B"/>
      </a:accent5>
      <a:accent6>
        <a:srgbClr val="2E1D57"/>
      </a:accent6>
      <a:hlink>
        <a:srgbClr val="5A0026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with Electors India October 2016</Template>
  <TotalTime>3526</TotalTime>
  <Words>187</Words>
  <Application>Microsoft Office PowerPoint</Application>
  <PresentationFormat>Affichage à l'écran (4:3)</PresentationFormat>
  <Paragraphs>66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Communicating with Electors India October 2016</vt:lpstr>
      <vt:lpstr>Civic Education and Youth Engagement in Canada Ms. Karine Morin Chief of Staff </vt:lpstr>
      <vt:lpstr>Civic Education and Youth Engagement in Canada</vt:lpstr>
      <vt:lpstr>Civic Education and Youth Engagement in Canada</vt:lpstr>
      <vt:lpstr>Civic Education and Youth Engagement in Canada</vt:lpstr>
      <vt:lpstr>Civic Education and Youth Engagement in Canada</vt:lpstr>
      <vt:lpstr>Présentation PowerPoint</vt:lpstr>
      <vt:lpstr>Présentation PowerPoint</vt:lpstr>
      <vt:lpstr>Conclusion</vt:lpstr>
    </vt:vector>
  </TitlesOfParts>
  <Company>Elections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Electors Mr. Marc Mayrand Chief Electoral Officer of Canada</dc:title>
  <dc:creator>Elections Canada</dc:creator>
  <cp:lastModifiedBy>Elections Canada</cp:lastModifiedBy>
  <cp:revision>96</cp:revision>
  <cp:lastPrinted>2016-10-07T16:24:09Z</cp:lastPrinted>
  <dcterms:created xsi:type="dcterms:W3CDTF">2016-10-16T13:48:00Z</dcterms:created>
  <dcterms:modified xsi:type="dcterms:W3CDTF">2016-10-18T13:43:48Z</dcterms:modified>
</cp:coreProperties>
</file>